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Questrial" panose="020B0604020202020204" charset="0"/>
      <p:regular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2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Trisha Hassett in ionia-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Megan Lloyd- Grand Ledge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totally non-representative sample of 12 local SP reveals ratios of 1:1063 and 1:2.9 buildings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 descr="C2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281363"/>
            <a:ext cx="9144000" cy="18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028700" y="1352554"/>
            <a:ext cx="7086600" cy="1368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4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028700" y="2724151"/>
            <a:ext cx="7086600" cy="5142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5932171" y="3235746"/>
            <a:ext cx="2183100" cy="2811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1028700" y="3242884"/>
            <a:ext cx="48006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057900" y="10731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514333" y="3523020"/>
            <a:ext cx="8116500" cy="614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511295" y="706079"/>
            <a:ext cx="8116500" cy="2608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14350" y="4137536"/>
            <a:ext cx="8115300" cy="526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and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Shape 79" descr="C2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281363"/>
            <a:ext cx="9144000" cy="18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514350" y="565149"/>
            <a:ext cx="8115300" cy="21018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768350" y="2736850"/>
            <a:ext cx="7597800" cy="7494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5860839" y="285750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14350" y="284956"/>
            <a:ext cx="5243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146839" y="285750"/>
            <a:ext cx="482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Quote with Ca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C2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281363"/>
            <a:ext cx="9144000" cy="18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768350" y="565150"/>
            <a:ext cx="7613700" cy="19533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977899" y="2524167"/>
            <a:ext cx="7194600" cy="3333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768350" y="2969897"/>
            <a:ext cx="7613700" cy="510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5860839" y="285750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514350" y="284956"/>
            <a:ext cx="5243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8146839" y="285750"/>
            <a:ext cx="482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357188" y="700088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" sz="6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“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8238172" y="2025968"/>
            <a:ext cx="457200" cy="43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dk1"/>
              </a:buClr>
              <a:buSzPct val="25000"/>
              <a:buFont typeface="Questrial"/>
              <a:buNone/>
            </a:pPr>
            <a:r>
              <a:rPr lang="en" sz="6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Name Card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Shape 96" descr="C2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281363"/>
            <a:ext cx="9144000" cy="18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768371" y="843526"/>
            <a:ext cx="7609500" cy="1884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768350" y="2736236"/>
            <a:ext cx="7608600" cy="750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dt" idx="10"/>
          </p:nvPr>
        </p:nvSpPr>
        <p:spPr>
          <a:xfrm>
            <a:off x="5860839" y="284162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ftr" idx="11"/>
          </p:nvPr>
        </p:nvSpPr>
        <p:spPr>
          <a:xfrm>
            <a:off x="514350" y="284162"/>
            <a:ext cx="5243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8146839" y="285750"/>
            <a:ext cx="482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2171700" y="571499"/>
            <a:ext cx="6457800" cy="978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514350" y="1651560"/>
            <a:ext cx="2592300" cy="462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514349" y="2178424"/>
            <a:ext cx="2592300" cy="2485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3"/>
          </p:nvPr>
        </p:nvSpPr>
        <p:spPr>
          <a:xfrm>
            <a:off x="3276600" y="1651000"/>
            <a:ext cx="2592300" cy="4698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4"/>
          </p:nvPr>
        </p:nvSpPr>
        <p:spPr>
          <a:xfrm>
            <a:off x="3275143" y="2178050"/>
            <a:ext cx="2592300" cy="24861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5"/>
          </p:nvPr>
        </p:nvSpPr>
        <p:spPr>
          <a:xfrm>
            <a:off x="6038850" y="1644650"/>
            <a:ext cx="2592300" cy="4698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6"/>
          </p:nvPr>
        </p:nvSpPr>
        <p:spPr>
          <a:xfrm>
            <a:off x="6038851" y="2178424"/>
            <a:ext cx="2592300" cy="2485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Picture Colum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171700" y="571500"/>
            <a:ext cx="6457800" cy="9717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516464" y="3143250"/>
            <a:ext cx="2588700" cy="5121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2"/>
          </p:nvPr>
        </p:nvSpPr>
        <p:spPr>
          <a:xfrm>
            <a:off x="516464" y="1771650"/>
            <a:ext cx="2588700" cy="1143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3"/>
          </p:nvPr>
        </p:nvSpPr>
        <p:spPr>
          <a:xfrm>
            <a:off x="516464" y="3655323"/>
            <a:ext cx="2588700" cy="100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4"/>
          </p:nvPr>
        </p:nvSpPr>
        <p:spPr>
          <a:xfrm>
            <a:off x="3280697" y="3143250"/>
            <a:ext cx="2586600" cy="5121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pic" idx="5"/>
          </p:nvPr>
        </p:nvSpPr>
        <p:spPr>
          <a:xfrm>
            <a:off x="3280697" y="1771650"/>
            <a:ext cx="2586600" cy="1143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6"/>
          </p:nvPr>
        </p:nvSpPr>
        <p:spPr>
          <a:xfrm>
            <a:off x="3280698" y="3655322"/>
            <a:ext cx="2586600" cy="100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7"/>
          </p:nvPr>
        </p:nvSpPr>
        <p:spPr>
          <a:xfrm>
            <a:off x="6037298" y="3143250"/>
            <a:ext cx="2592300" cy="5121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2" name="Shape 122"/>
          <p:cNvSpPr>
            <a:spLocks noGrp="1"/>
          </p:cNvSpPr>
          <p:nvPr>
            <p:ph type="pic" idx="8"/>
          </p:nvPr>
        </p:nvSpPr>
        <p:spPr>
          <a:xfrm>
            <a:off x="6037391" y="1771650"/>
            <a:ext cx="2586000" cy="1143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ctr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91666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9"/>
          </p:nvPr>
        </p:nvSpPr>
        <p:spPr>
          <a:xfrm>
            <a:off x="6037298" y="3655321"/>
            <a:ext cx="2589300" cy="10086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 rot="5400000">
            <a:off x="3063000" y="-902731"/>
            <a:ext cx="3018000" cy="81153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>
  <p:cSld name="Vertical Title and 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Shape 134" descr="C2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281363"/>
            <a:ext cx="9144000" cy="18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 rot="5400000">
            <a:off x="6394350" y="1250900"/>
            <a:ext cx="2927400" cy="15432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 rot="5400000">
            <a:off x="2381150" y="-1054150"/>
            <a:ext cx="2927400" cy="61533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dt" idx="10"/>
          </p:nvPr>
        </p:nvSpPr>
        <p:spPr>
          <a:xfrm>
            <a:off x="5860839" y="284956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514350" y="285750"/>
            <a:ext cx="5243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8146839" y="285750"/>
            <a:ext cx="482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Shape 26" descr="C2-HD-BTM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3281363"/>
            <a:ext cx="9144000" cy="1862100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14350" y="565150"/>
            <a:ext cx="8115300" cy="2101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68350" y="2731294"/>
            <a:ext cx="7867800" cy="7167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r" rtl="0">
              <a:lnSpc>
                <a:spcPct val="90000"/>
              </a:lnSpc>
              <a:spcBef>
                <a:spcPts val="800"/>
              </a:spcBef>
              <a:buClr>
                <a:srgbClr val="888888"/>
              </a:buClr>
              <a:buFont typeface="Arial"/>
              <a:buNone/>
              <a:defRPr sz="17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5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rgbClr val="888888"/>
              </a:buClr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5860839" y="285750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514350" y="285751"/>
            <a:ext cx="5243700" cy="273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146839" y="285750"/>
            <a:ext cx="4827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514350" y="1645919"/>
            <a:ext cx="4000500" cy="3018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29150" y="1645919"/>
            <a:ext cx="4000500" cy="3018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2171700" y="571500"/>
            <a:ext cx="6457800" cy="9717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7" y="1637851"/>
            <a:ext cx="3810000" cy="618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14350" y="2349500"/>
            <a:ext cx="3983700" cy="231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800600" y="1637851"/>
            <a:ext cx="3828900" cy="618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4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29150" y="2349500"/>
            <a:ext cx="4000500" cy="23145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514350" y="1143000"/>
            <a:ext cx="3086100" cy="1200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746687" y="560069"/>
            <a:ext cx="4883100" cy="4104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514350" y="2343149"/>
            <a:ext cx="3086100" cy="23208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514350" y="1143000"/>
            <a:ext cx="5154900" cy="1200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Quest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None/>
              <a:defRPr sz="1400"/>
            </a:lvl2pPr>
            <a:lvl3pPr lvl="2" indent="0">
              <a:spcBef>
                <a:spcPts val="0"/>
              </a:spcBef>
              <a:buNone/>
              <a:defRPr sz="1400"/>
            </a:lvl3pPr>
            <a:lvl4pPr lvl="3" indent="0">
              <a:spcBef>
                <a:spcPts val="0"/>
              </a:spcBef>
              <a:buNone/>
              <a:defRPr sz="1400"/>
            </a:lvl4pPr>
            <a:lvl5pPr lvl="4" indent="0">
              <a:spcBef>
                <a:spcPts val="0"/>
              </a:spcBef>
              <a:buNone/>
              <a:defRPr sz="1400"/>
            </a:lvl5pPr>
            <a:lvl6pPr lvl="5" indent="0">
              <a:spcBef>
                <a:spcPts val="0"/>
              </a:spcBef>
              <a:buNone/>
              <a:defRPr sz="1400"/>
            </a:lvl6pPr>
            <a:lvl7pPr lvl="6" indent="0">
              <a:spcBef>
                <a:spcPts val="0"/>
              </a:spcBef>
              <a:buNone/>
              <a:defRPr sz="1400"/>
            </a:lvl7pPr>
            <a:lvl8pPr lvl="7" indent="0">
              <a:spcBef>
                <a:spcPts val="0"/>
              </a:spcBef>
              <a:buNone/>
              <a:defRPr sz="1400"/>
            </a:lvl8pPr>
            <a:lvl9pPr lvl="8" indent="0">
              <a:spcBef>
                <a:spcPts val="0"/>
              </a:spcBef>
              <a:buNone/>
              <a:defRPr sz="14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5895929" y="563431"/>
            <a:ext cx="2733600" cy="41007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45833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5238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61111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73333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514350" y="2343149"/>
            <a:ext cx="5154900" cy="23208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0" marR="0" lvl="0" indent="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C2-HD-TOP.png"/>
          <p:cNvPicPr preferRelativeResize="0"/>
          <p:nvPr/>
        </p:nvPicPr>
        <p:blipFill rotWithShape="1">
          <a:blip r:embed="rId19">
            <a:alphaModFix/>
          </a:blip>
          <a:srcRect/>
          <a:stretch/>
        </p:blipFill>
        <p:spPr>
          <a:xfrm>
            <a:off x="0" y="0"/>
            <a:ext cx="9144000" cy="10812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36666"/>
              <a:buFont typeface="Questrial"/>
              <a:buNone/>
              <a:defRPr sz="30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 indent="0">
              <a:spcBef>
                <a:spcPts val="0"/>
              </a:spcBef>
              <a:buSzPct val="78571"/>
              <a:buNone/>
              <a:defRPr sz="1400"/>
            </a:lvl2pPr>
            <a:lvl3pPr lvl="2" indent="0">
              <a:spcBef>
                <a:spcPts val="0"/>
              </a:spcBef>
              <a:buSzPct val="78571"/>
              <a:buNone/>
              <a:defRPr sz="1400"/>
            </a:lvl3pPr>
            <a:lvl4pPr lvl="3" indent="0">
              <a:spcBef>
                <a:spcPts val="0"/>
              </a:spcBef>
              <a:buSzPct val="78571"/>
              <a:buNone/>
              <a:defRPr sz="1400"/>
            </a:lvl4pPr>
            <a:lvl5pPr lvl="4" indent="0">
              <a:spcBef>
                <a:spcPts val="0"/>
              </a:spcBef>
              <a:buSzPct val="78571"/>
              <a:buNone/>
              <a:defRPr sz="1400"/>
            </a:lvl5pPr>
            <a:lvl6pPr lvl="5" indent="0">
              <a:spcBef>
                <a:spcPts val="0"/>
              </a:spcBef>
              <a:buSzPct val="78571"/>
              <a:buNone/>
              <a:defRPr sz="1400"/>
            </a:lvl6pPr>
            <a:lvl7pPr lvl="6" indent="0">
              <a:spcBef>
                <a:spcPts val="0"/>
              </a:spcBef>
              <a:buSzPct val="78571"/>
              <a:buNone/>
              <a:defRPr sz="1400"/>
            </a:lvl7pPr>
            <a:lvl8pPr lvl="7" indent="0">
              <a:spcBef>
                <a:spcPts val="0"/>
              </a:spcBef>
              <a:buSzPct val="78571"/>
              <a:buNone/>
              <a:defRPr sz="1400"/>
            </a:lvl8pPr>
            <a:lvl9pPr lvl="8" indent="0">
              <a:spcBef>
                <a:spcPts val="0"/>
              </a:spcBef>
              <a:buSzPct val="78571"/>
              <a:buNone/>
              <a:defRPr sz="14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t" anchorCtr="0"/>
          <a:lstStyle>
            <a:lvl1pPr marL="177800" marR="0" lvl="0" indent="-76200" algn="l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100000"/>
              <a:buFont typeface="Arial"/>
              <a:buChar char="•"/>
              <a:defRPr sz="17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520700" marR="0" lvl="1" indent="-762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863600" marR="0" lvl="2" indent="-889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206500" marR="0" lvl="3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549400" marR="0" lvl="4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892300" marR="0" lvl="5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235200" marR="0" lvl="6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578100" marR="0" lvl="7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921000" marR="0" lvl="8" indent="-101600" algn="l" rtl="0">
              <a:lnSpc>
                <a:spcPct val="90000"/>
              </a:lnSpc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12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dt" idx="10"/>
          </p:nvPr>
        </p:nvSpPr>
        <p:spPr>
          <a:xfrm>
            <a:off x="6446520" y="4767263"/>
            <a:ext cx="21831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r" rtl="0">
              <a:spcBef>
                <a:spcPts val="0"/>
              </a:spcBef>
              <a:buSzPct val="137500"/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ftr" idx="11"/>
          </p:nvPr>
        </p:nvSpPr>
        <p:spPr>
          <a:xfrm>
            <a:off x="514350" y="4766884"/>
            <a:ext cx="58293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68575" rIns="68575" bIns="68575" anchor="ctr" anchorCtr="0"/>
          <a:lstStyle>
            <a:lvl1pPr marL="0" marR="0" lvl="0" indent="0" algn="l" rtl="0">
              <a:spcBef>
                <a:spcPts val="0"/>
              </a:spcBef>
              <a:buSzPct val="137500"/>
              <a:buNone/>
              <a:defRPr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342900" marR="0" lvl="1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685800" marR="0" lvl="2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028700" marR="0" lvl="3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371600" marR="0" lvl="4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1714500" marR="0" lvl="5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057400" marR="0" lvl="6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2400300" marR="0" lvl="7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2743200" marR="0" lvl="8" indent="0" algn="l" rtl="0">
              <a:spcBef>
                <a:spcPts val="0"/>
              </a:spcBef>
              <a:buSzPct val="78571"/>
              <a:buNone/>
              <a:defRPr sz="14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6572250" y="285750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wrap="square" lIns="68575" tIns="34275" rIns="68575" bIns="3427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" sz="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" sz="800" b="0" i="0" u="none" strike="noStrike" cap="none">
              <a:solidFill>
                <a:srgbClr val="888888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ctrTitle"/>
          </p:nvPr>
        </p:nvSpPr>
        <p:spPr>
          <a:xfrm>
            <a:off x="1028700" y="1545779"/>
            <a:ext cx="7086600" cy="1368900"/>
          </a:xfrm>
          <a:prstGeom prst="rect">
            <a:avLst/>
          </a:prstGeom>
        </p:spPr>
        <p:txBody>
          <a:bodyPr wrap="square" lIns="68575" tIns="68575" rIns="68575" bIns="685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/>
              <a:t>Addressing the School Psychologist Shortage through High quality Internships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subTitle" idx="1"/>
          </p:nvPr>
        </p:nvSpPr>
        <p:spPr>
          <a:xfrm>
            <a:off x="1028700" y="2914676"/>
            <a:ext cx="7086600" cy="5142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Amy Campbell, Ph.D., Grand Valley University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Jana Auperlee, Ph.D., Michigan State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Panel Members</a:t>
            </a:r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Jennifer Headley Norman, Holland Public Schools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Christine Robertson, Muskegon Public Schools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Megan Lloyd, Grand Ledge Public Schools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0" lvl="0" indent="0">
              <a:spcBef>
                <a:spcPts val="0"/>
              </a:spcBef>
              <a:buNone/>
            </a:pPr>
            <a:endParaRPr sz="2400"/>
          </a:p>
          <a:p>
            <a:pPr marL="10160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1731225" y="347450"/>
            <a:ext cx="71619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/>
              <a:t>School Psychologist Shortage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514350" y="1407570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  <a:buFont typeface="Questrial"/>
            </a:pPr>
            <a:r>
              <a:rPr lang="en" sz="2400"/>
              <a:t>Nearly 50% of school psychologists nationally were expected to leave the field by 2015, with a full two-thirds expected to leave by 2020 (Brock, 2015)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2017-18 Michigan Critical Shortage List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Ideal ratio of school psychologists to students is 1:500-700 (NASP Practice Model, 2010)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530500" y="573275"/>
            <a:ext cx="70989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Recruitment Strategies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3000"/>
              <a:t>Advertise the benefits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3000"/>
              <a:t>Use job postings to sell the field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3000"/>
              <a:t>Increase the visibility of job openings</a:t>
            </a:r>
          </a:p>
          <a:p>
            <a:pPr marL="457200" lvl="0" indent="-4191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3000"/>
              <a:t>Devise incentives for entering the field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Create awareness of the shortage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Retention Strategies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Mentorship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Comprehensive Role aligning with NASP Standards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Professional and Administrative Supervision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High Quality Professional Development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Advocate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Recognition/Rewards</a:t>
            </a:r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Internships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Culminating graduate school experience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Typically 3rd year of training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1200 Hours required (NASP)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2 hours per week of supervision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Certified Psychologist at least 3 years (NASP)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Paid or Unpaid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Michigan: Most interns qualify for Preliminary School Psychologist Certificate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367425" y="573275"/>
            <a:ext cx="72621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 b="1"/>
              <a:t>Why an Intern in your District?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Benefit of Recent Training in Best Practice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Coordination/Support from University Trainers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Intern’s ability to handle a caseload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MTSS Implementation 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Academic and Behavioral Consultation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Systems Level Support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Conducting Evaluations</a:t>
            </a:r>
          </a:p>
          <a:p>
            <a:pPr marL="457200" lvl="0" indent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Recruiting Interns</a:t>
            </a: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514350" y="1445195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Advertise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MASP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NASP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Job Websites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District Human Resource Website</a:t>
            </a:r>
          </a:p>
          <a:p>
            <a:pPr marL="914400" lvl="1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Email Michigan University Coordinators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Offer Stipend</a:t>
            </a:r>
          </a:p>
          <a:p>
            <a:pPr marL="457200" lvl="0" indent="-381000">
              <a:spcBef>
                <a:spcPts val="0"/>
              </a:spcBef>
              <a:buSzPct val="100000"/>
            </a:pPr>
            <a:r>
              <a:rPr lang="en" sz="2400"/>
              <a:t>Reflect NASP Comprehensive Model of Practice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2171700" y="573280"/>
            <a:ext cx="6457800" cy="969900"/>
          </a:xfrm>
          <a:prstGeom prst="rect">
            <a:avLst/>
          </a:prstGeom>
        </p:spPr>
        <p:txBody>
          <a:bodyPr wrap="square" lIns="68575" tIns="68575" rIns="68575" bIns="685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 b="1"/>
              <a:t>Panel Q &amp; A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514350" y="1645920"/>
            <a:ext cx="8115300" cy="3018000"/>
          </a:xfrm>
          <a:prstGeom prst="rect">
            <a:avLst/>
          </a:prstGeom>
        </p:spPr>
        <p:txBody>
          <a:bodyPr wrap="square" lIns="68575" tIns="68575" rIns="68575" bIns="6857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What is your current role and school district?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Describe your internship model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Do your interns get stipends?  If so, where is the funding from?</a:t>
            </a:r>
          </a:p>
          <a:p>
            <a:pPr marL="457200" lvl="0" indent="-381000" rtl="0">
              <a:spcBef>
                <a:spcPts val="0"/>
              </a:spcBef>
              <a:spcAft>
                <a:spcPts val="0"/>
              </a:spcAft>
              <a:buSzPct val="100000"/>
            </a:pPr>
            <a:r>
              <a:rPr lang="en" sz="2400"/>
              <a:t>What do you view as the benefits of having an intern?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How do you structure supervision?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" sz="2400"/>
              <a:t>-----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rgbClr val="000000"/>
      </a:dk1>
      <a:lt1>
        <a:srgbClr val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On-screen Show (16:9)</PresentationFormat>
  <Paragraphs>64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Questrial</vt:lpstr>
      <vt:lpstr>Arial</vt:lpstr>
      <vt:lpstr>Vapor Trail</vt:lpstr>
      <vt:lpstr>Addressing the School Psychologist Shortage through High quality Internships</vt:lpstr>
      <vt:lpstr>Panel Members</vt:lpstr>
      <vt:lpstr>School Psychologist Shortage</vt:lpstr>
      <vt:lpstr>Recruitment Strategies</vt:lpstr>
      <vt:lpstr>Retention Strategies</vt:lpstr>
      <vt:lpstr>Internships</vt:lpstr>
      <vt:lpstr>Why an Intern in your District?</vt:lpstr>
      <vt:lpstr>Recruiting Interns</vt:lpstr>
      <vt:lpstr>Panel Q &amp; 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the School Psychologist Shortage through High quality Internships</dc:title>
  <dc:creator>Hannah Barraw</dc:creator>
  <cp:lastModifiedBy>Hannah Barraw</cp:lastModifiedBy>
  <cp:revision>1</cp:revision>
  <dcterms:modified xsi:type="dcterms:W3CDTF">2017-11-08T22:00:03Z</dcterms:modified>
</cp:coreProperties>
</file>