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71" r:id="rId2"/>
  </p:sldMasterIdLst>
  <p:notesMasterIdLst>
    <p:notesMasterId r:id="rId61"/>
  </p:notesMasterIdLst>
  <p:sldIdLst>
    <p:sldId id="309" r:id="rId3"/>
    <p:sldId id="257" r:id="rId4"/>
    <p:sldId id="324" r:id="rId5"/>
    <p:sldId id="325" r:id="rId6"/>
    <p:sldId id="259" r:id="rId7"/>
    <p:sldId id="299" r:id="rId8"/>
    <p:sldId id="301" r:id="rId9"/>
    <p:sldId id="310" r:id="rId10"/>
    <p:sldId id="311" r:id="rId11"/>
    <p:sldId id="258" r:id="rId12"/>
    <p:sldId id="260" r:id="rId13"/>
    <p:sldId id="308" r:id="rId14"/>
    <p:sldId id="307" r:id="rId15"/>
    <p:sldId id="319" r:id="rId16"/>
    <p:sldId id="320" r:id="rId17"/>
    <p:sldId id="261" r:id="rId18"/>
    <p:sldId id="303" r:id="rId19"/>
    <p:sldId id="321" r:id="rId20"/>
    <p:sldId id="263" r:id="rId21"/>
    <p:sldId id="275" r:id="rId22"/>
    <p:sldId id="264" r:id="rId23"/>
    <p:sldId id="272" r:id="rId24"/>
    <p:sldId id="297" r:id="rId25"/>
    <p:sldId id="317" r:id="rId26"/>
    <p:sldId id="265" r:id="rId27"/>
    <p:sldId id="276" r:id="rId28"/>
    <p:sldId id="266" r:id="rId29"/>
    <p:sldId id="271" r:id="rId30"/>
    <p:sldId id="267" r:id="rId31"/>
    <p:sldId id="278" r:id="rId32"/>
    <p:sldId id="268" r:id="rId33"/>
    <p:sldId id="277" r:id="rId34"/>
    <p:sldId id="269" r:id="rId35"/>
    <p:sldId id="312" r:id="rId36"/>
    <p:sldId id="313" r:id="rId37"/>
    <p:sldId id="270" r:id="rId38"/>
    <p:sldId id="280" r:id="rId39"/>
    <p:sldId id="322" r:id="rId40"/>
    <p:sldId id="281" r:id="rId41"/>
    <p:sldId id="282" r:id="rId42"/>
    <p:sldId id="314" r:id="rId43"/>
    <p:sldId id="283" r:id="rId44"/>
    <p:sldId id="284" r:id="rId45"/>
    <p:sldId id="285" r:id="rId46"/>
    <p:sldId id="286" r:id="rId47"/>
    <p:sldId id="287" r:id="rId48"/>
    <p:sldId id="288" r:id="rId49"/>
    <p:sldId id="289" r:id="rId50"/>
    <p:sldId id="315" r:id="rId51"/>
    <p:sldId id="316" r:id="rId52"/>
    <p:sldId id="292" r:id="rId53"/>
    <p:sldId id="293" r:id="rId54"/>
    <p:sldId id="273" r:id="rId55"/>
    <p:sldId id="323" r:id="rId56"/>
    <p:sldId id="295" r:id="rId57"/>
    <p:sldId id="318" r:id="rId58"/>
    <p:sldId id="304" r:id="rId59"/>
    <p:sldId id="274" r:id="rId6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79157" autoAdjust="0"/>
  </p:normalViewPr>
  <p:slideViewPr>
    <p:cSldViewPr snapToGrid="0">
      <p:cViewPr>
        <p:scale>
          <a:sx n="123" d="100"/>
          <a:sy n="123" d="100"/>
        </p:scale>
        <p:origin x="-102" y="121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1970FD9-AB44-47B4-B56A-7F6EA223AC18}" type="doc">
      <dgm:prSet loTypeId="urn:microsoft.com/office/officeart/2005/8/layout/radial2" loCatId="relationship" qsTypeId="urn:microsoft.com/office/officeart/2005/8/quickstyle/simple1" qsCatId="simple" csTypeId="urn:microsoft.com/office/officeart/2005/8/colors/accent1_2" csCatId="accent1" phldr="1"/>
      <dgm:spPr/>
      <dgm:t>
        <a:bodyPr/>
        <a:lstStyle/>
        <a:p>
          <a:endParaRPr lang="en-US"/>
        </a:p>
      </dgm:t>
    </dgm:pt>
    <dgm:pt modelId="{555672B5-9F65-47B0-9B00-67261F85A454}">
      <dgm:prSet phldrT="[Text]" custT="1"/>
      <dgm:spPr/>
      <dgm:t>
        <a:bodyPr/>
        <a:lstStyle/>
        <a:p>
          <a:r>
            <a:rPr lang="en-US" sz="1600" dirty="0" smtClean="0">
              <a:solidFill>
                <a:schemeClr val="tx1"/>
              </a:solidFill>
            </a:rPr>
            <a:t>Discussions with national partners</a:t>
          </a:r>
          <a:endParaRPr lang="en-US" sz="1600" dirty="0">
            <a:solidFill>
              <a:schemeClr val="tx1"/>
            </a:solidFill>
          </a:endParaRPr>
        </a:p>
      </dgm:t>
    </dgm:pt>
    <dgm:pt modelId="{5177BBCE-1A4F-4B02-A775-9C0F977ED260}" type="parTrans" cxnId="{2E2A5F55-4C5A-4B97-B44F-716484E96B83}">
      <dgm:prSet/>
      <dgm:spPr/>
      <dgm:t>
        <a:bodyPr/>
        <a:lstStyle/>
        <a:p>
          <a:endParaRPr lang="en-US"/>
        </a:p>
      </dgm:t>
    </dgm:pt>
    <dgm:pt modelId="{41D90829-D0FF-4249-90D0-13254F10D047}" type="sibTrans" cxnId="{2E2A5F55-4C5A-4B97-B44F-716484E96B83}">
      <dgm:prSet/>
      <dgm:spPr/>
      <dgm:t>
        <a:bodyPr/>
        <a:lstStyle/>
        <a:p>
          <a:endParaRPr lang="en-US"/>
        </a:p>
      </dgm:t>
    </dgm:pt>
    <dgm:pt modelId="{AC7EE30B-0694-493C-9BFA-AE2A18D6E51C}">
      <dgm:prSet phldrT="[Text]" custT="1"/>
      <dgm:spPr/>
      <dgm:t>
        <a:bodyPr/>
        <a:lstStyle/>
        <a:p>
          <a:r>
            <a:rPr lang="en-US" sz="1600" dirty="0" smtClean="0">
              <a:solidFill>
                <a:schemeClr val="tx1"/>
              </a:solidFill>
            </a:rPr>
            <a:t>Discussions with major policy and law firms</a:t>
          </a:r>
          <a:endParaRPr lang="en-US" sz="1600" dirty="0">
            <a:solidFill>
              <a:schemeClr val="tx1"/>
            </a:solidFill>
          </a:endParaRPr>
        </a:p>
      </dgm:t>
    </dgm:pt>
    <dgm:pt modelId="{DB98149B-5CF7-4B08-BC24-568D56F7D34F}" type="parTrans" cxnId="{84C5CDAF-198E-4BE7-B6C7-39DE2A239012}">
      <dgm:prSet/>
      <dgm:spPr/>
      <dgm:t>
        <a:bodyPr/>
        <a:lstStyle/>
        <a:p>
          <a:endParaRPr lang="en-US"/>
        </a:p>
      </dgm:t>
    </dgm:pt>
    <dgm:pt modelId="{50A8BE51-0908-4F0C-96E2-6F25DD5B3138}" type="sibTrans" cxnId="{84C5CDAF-198E-4BE7-B6C7-39DE2A239012}">
      <dgm:prSet/>
      <dgm:spPr/>
      <dgm:t>
        <a:bodyPr/>
        <a:lstStyle/>
        <a:p>
          <a:endParaRPr lang="en-US"/>
        </a:p>
      </dgm:t>
    </dgm:pt>
    <dgm:pt modelId="{4CE02BC6-2F3B-4FDB-831F-73283A5E17D6}">
      <dgm:prSet phldrT="[Text]" custT="1"/>
      <dgm:spPr/>
      <dgm:t>
        <a:bodyPr/>
        <a:lstStyle/>
        <a:p>
          <a:r>
            <a:rPr lang="en-US" sz="1600" dirty="0" smtClean="0">
              <a:solidFill>
                <a:schemeClr val="tx1"/>
              </a:solidFill>
            </a:rPr>
            <a:t>Review existing statements and policies</a:t>
          </a:r>
          <a:endParaRPr lang="en-US" sz="1600" dirty="0">
            <a:solidFill>
              <a:schemeClr val="tx1"/>
            </a:solidFill>
          </a:endParaRPr>
        </a:p>
      </dgm:t>
    </dgm:pt>
    <dgm:pt modelId="{5F8A6CDE-71D4-40D5-A51B-50578715E328}" type="parTrans" cxnId="{F2C0A5C9-5763-49A9-B378-C6F6F36B3387}">
      <dgm:prSet/>
      <dgm:spPr/>
      <dgm:t>
        <a:bodyPr/>
        <a:lstStyle/>
        <a:p>
          <a:endParaRPr lang="en-US"/>
        </a:p>
      </dgm:t>
    </dgm:pt>
    <dgm:pt modelId="{85F25028-035E-4CA2-9FB6-A04738D526FD}" type="sibTrans" cxnId="{F2C0A5C9-5763-49A9-B378-C6F6F36B3387}">
      <dgm:prSet/>
      <dgm:spPr/>
      <dgm:t>
        <a:bodyPr/>
        <a:lstStyle/>
        <a:p>
          <a:endParaRPr lang="en-US"/>
        </a:p>
      </dgm:t>
    </dgm:pt>
    <dgm:pt modelId="{ED41B822-A526-45A5-8126-74342C7977E9}">
      <dgm:prSet phldrT="[Text]" custT="1"/>
      <dgm:spPr/>
      <dgm:t>
        <a:bodyPr/>
        <a:lstStyle/>
        <a:p>
          <a:r>
            <a:rPr lang="en-US" sz="1600" dirty="0" smtClean="0">
              <a:solidFill>
                <a:schemeClr val="tx1"/>
              </a:solidFill>
            </a:rPr>
            <a:t> Research  record keeping, name changes</a:t>
          </a:r>
          <a:endParaRPr lang="en-US" sz="1600" dirty="0">
            <a:solidFill>
              <a:schemeClr val="tx1"/>
            </a:solidFill>
          </a:endParaRPr>
        </a:p>
      </dgm:t>
    </dgm:pt>
    <dgm:pt modelId="{68D1091C-F4CB-4053-97F4-DF4E1F942176}" type="parTrans" cxnId="{BD308A0F-F9AA-47AA-8327-4D883589E670}">
      <dgm:prSet/>
      <dgm:spPr/>
      <dgm:t>
        <a:bodyPr/>
        <a:lstStyle/>
        <a:p>
          <a:endParaRPr lang="en-US"/>
        </a:p>
      </dgm:t>
    </dgm:pt>
    <dgm:pt modelId="{08EBD17D-79A7-49E2-B48F-FA9FB32988E4}" type="sibTrans" cxnId="{BD308A0F-F9AA-47AA-8327-4D883589E670}">
      <dgm:prSet/>
      <dgm:spPr/>
      <dgm:t>
        <a:bodyPr/>
        <a:lstStyle/>
        <a:p>
          <a:endParaRPr lang="en-US"/>
        </a:p>
      </dgm:t>
    </dgm:pt>
    <dgm:pt modelId="{B9E6959D-E1AD-46C3-B32B-71DFE5D1D3FA}" type="pres">
      <dgm:prSet presAssocID="{A1970FD9-AB44-47B4-B56A-7F6EA223AC18}" presName="composite" presStyleCnt="0">
        <dgm:presLayoutVars>
          <dgm:chMax val="5"/>
          <dgm:dir/>
          <dgm:animLvl val="ctr"/>
          <dgm:resizeHandles val="exact"/>
        </dgm:presLayoutVars>
      </dgm:prSet>
      <dgm:spPr/>
      <dgm:t>
        <a:bodyPr/>
        <a:lstStyle/>
        <a:p>
          <a:endParaRPr lang="en-US"/>
        </a:p>
      </dgm:t>
    </dgm:pt>
    <dgm:pt modelId="{3A541C08-F0C4-4546-81C2-A768236739E0}" type="pres">
      <dgm:prSet presAssocID="{A1970FD9-AB44-47B4-B56A-7F6EA223AC18}" presName="cycle" presStyleCnt="0"/>
      <dgm:spPr/>
    </dgm:pt>
    <dgm:pt modelId="{D3AFA713-29C2-4443-9A22-4E893205909C}" type="pres">
      <dgm:prSet presAssocID="{A1970FD9-AB44-47B4-B56A-7F6EA223AC18}" presName="centerShape" presStyleCnt="0"/>
      <dgm:spPr/>
    </dgm:pt>
    <dgm:pt modelId="{13ADACD9-C2E9-4E54-BD0A-3B325781C82B}" type="pres">
      <dgm:prSet presAssocID="{A1970FD9-AB44-47B4-B56A-7F6EA223AC18}" presName="connSite" presStyleLbl="node1" presStyleIdx="0" presStyleCnt="5"/>
      <dgm:spPr/>
    </dgm:pt>
    <dgm:pt modelId="{D6E91E64-6931-467D-ACDE-935181F46D60}" type="pres">
      <dgm:prSet presAssocID="{A1970FD9-AB44-47B4-B56A-7F6EA223AC18}" presName="visible" presStyleLbl="node1" presStyleIdx="0" presStyleCnt="5" custScaleX="226412" custScaleY="225108" custLinFactNeighborX="-87797" custLinFactNeighborY="3691"/>
      <dgm:spPr>
        <a:solidFill>
          <a:schemeClr val="accent1"/>
        </a:solidFill>
      </dgm:spPr>
      <dgm:t>
        <a:bodyPr/>
        <a:lstStyle/>
        <a:p>
          <a:endParaRPr lang="en-US"/>
        </a:p>
      </dgm:t>
    </dgm:pt>
    <dgm:pt modelId="{3B51F81F-8165-4B8E-B6BE-42D6687C0B8C}" type="pres">
      <dgm:prSet presAssocID="{5177BBCE-1A4F-4B02-A775-9C0F977ED260}" presName="Name25" presStyleLbl="parChTrans1D1" presStyleIdx="0" presStyleCnt="4"/>
      <dgm:spPr/>
      <dgm:t>
        <a:bodyPr/>
        <a:lstStyle/>
        <a:p>
          <a:endParaRPr lang="en-US"/>
        </a:p>
      </dgm:t>
    </dgm:pt>
    <dgm:pt modelId="{27003803-A8AA-4A52-9098-F46987C42C2C}" type="pres">
      <dgm:prSet presAssocID="{555672B5-9F65-47B0-9B00-67261F85A454}" presName="node" presStyleCnt="0"/>
      <dgm:spPr/>
    </dgm:pt>
    <dgm:pt modelId="{0F16B32F-4DE8-4066-9158-B9A304E8C385}" type="pres">
      <dgm:prSet presAssocID="{555672B5-9F65-47B0-9B00-67261F85A454}" presName="parentNode" presStyleLbl="node1" presStyleIdx="1" presStyleCnt="5" custScaleX="163311" custScaleY="159267" custLinFactNeighborX="36032" custLinFactNeighborY="11332">
        <dgm:presLayoutVars>
          <dgm:chMax val="1"/>
          <dgm:bulletEnabled val="1"/>
        </dgm:presLayoutVars>
      </dgm:prSet>
      <dgm:spPr/>
      <dgm:t>
        <a:bodyPr/>
        <a:lstStyle/>
        <a:p>
          <a:endParaRPr lang="en-US"/>
        </a:p>
      </dgm:t>
    </dgm:pt>
    <dgm:pt modelId="{F77C34DC-051B-4B13-AF30-1CA3819C7D9A}" type="pres">
      <dgm:prSet presAssocID="{555672B5-9F65-47B0-9B00-67261F85A454}" presName="childNode" presStyleLbl="revTx" presStyleIdx="0" presStyleCnt="0">
        <dgm:presLayoutVars>
          <dgm:bulletEnabled val="1"/>
        </dgm:presLayoutVars>
      </dgm:prSet>
      <dgm:spPr/>
    </dgm:pt>
    <dgm:pt modelId="{066E6838-628B-4C0F-B45E-F4C32C39E5FA}" type="pres">
      <dgm:prSet presAssocID="{DB98149B-5CF7-4B08-BC24-568D56F7D34F}" presName="Name25" presStyleLbl="parChTrans1D1" presStyleIdx="1" presStyleCnt="4"/>
      <dgm:spPr/>
      <dgm:t>
        <a:bodyPr/>
        <a:lstStyle/>
        <a:p>
          <a:endParaRPr lang="en-US"/>
        </a:p>
      </dgm:t>
    </dgm:pt>
    <dgm:pt modelId="{AD268035-6C11-41A5-BBD0-9DCD4B522C16}" type="pres">
      <dgm:prSet presAssocID="{AC7EE30B-0694-493C-9BFA-AE2A18D6E51C}" presName="node" presStyleCnt="0"/>
      <dgm:spPr/>
    </dgm:pt>
    <dgm:pt modelId="{A23C584F-61A7-4BB1-AD74-52AA7BAFC1A5}" type="pres">
      <dgm:prSet presAssocID="{AC7EE30B-0694-493C-9BFA-AE2A18D6E51C}" presName="parentNode" presStyleLbl="node1" presStyleIdx="2" presStyleCnt="5" custScaleX="157820" custScaleY="161189" custLinFactX="36454" custLinFactNeighborX="100000" custLinFactNeighborY="-22724">
        <dgm:presLayoutVars>
          <dgm:chMax val="1"/>
          <dgm:bulletEnabled val="1"/>
        </dgm:presLayoutVars>
      </dgm:prSet>
      <dgm:spPr/>
      <dgm:t>
        <a:bodyPr/>
        <a:lstStyle/>
        <a:p>
          <a:endParaRPr lang="en-US"/>
        </a:p>
      </dgm:t>
    </dgm:pt>
    <dgm:pt modelId="{A4ACF763-DCC1-44A8-BD3C-BB4EA6FB0527}" type="pres">
      <dgm:prSet presAssocID="{AC7EE30B-0694-493C-9BFA-AE2A18D6E51C}" presName="childNode" presStyleLbl="revTx" presStyleIdx="0" presStyleCnt="0">
        <dgm:presLayoutVars>
          <dgm:bulletEnabled val="1"/>
        </dgm:presLayoutVars>
      </dgm:prSet>
      <dgm:spPr/>
    </dgm:pt>
    <dgm:pt modelId="{B0017DA0-B05E-496E-8E2F-2F9DEE8EA7A3}" type="pres">
      <dgm:prSet presAssocID="{5F8A6CDE-71D4-40D5-A51B-50578715E328}" presName="Name25" presStyleLbl="parChTrans1D1" presStyleIdx="2" presStyleCnt="4"/>
      <dgm:spPr/>
      <dgm:t>
        <a:bodyPr/>
        <a:lstStyle/>
        <a:p>
          <a:endParaRPr lang="en-US"/>
        </a:p>
      </dgm:t>
    </dgm:pt>
    <dgm:pt modelId="{62486AD2-7DC0-4424-9012-018B38907A8D}" type="pres">
      <dgm:prSet presAssocID="{4CE02BC6-2F3B-4FDB-831F-73283A5E17D6}" presName="node" presStyleCnt="0"/>
      <dgm:spPr/>
    </dgm:pt>
    <dgm:pt modelId="{8D8E2FF6-C730-4969-A74F-B6E3BFD3EE1E}" type="pres">
      <dgm:prSet presAssocID="{4CE02BC6-2F3B-4FDB-831F-73283A5E17D6}" presName="parentNode" presStyleLbl="node1" presStyleIdx="3" presStyleCnt="5" custScaleX="159565" custScaleY="151900" custLinFactX="36433" custLinFactNeighborX="100000" custLinFactNeighborY="17065">
        <dgm:presLayoutVars>
          <dgm:chMax val="1"/>
          <dgm:bulletEnabled val="1"/>
        </dgm:presLayoutVars>
      </dgm:prSet>
      <dgm:spPr/>
      <dgm:t>
        <a:bodyPr/>
        <a:lstStyle/>
        <a:p>
          <a:endParaRPr lang="en-US"/>
        </a:p>
      </dgm:t>
    </dgm:pt>
    <dgm:pt modelId="{414E59A8-1635-4673-8B4C-97618403106E}" type="pres">
      <dgm:prSet presAssocID="{4CE02BC6-2F3B-4FDB-831F-73283A5E17D6}" presName="childNode" presStyleLbl="revTx" presStyleIdx="0" presStyleCnt="0">
        <dgm:presLayoutVars>
          <dgm:bulletEnabled val="1"/>
        </dgm:presLayoutVars>
      </dgm:prSet>
      <dgm:spPr/>
    </dgm:pt>
    <dgm:pt modelId="{5BCB3227-642F-478D-B1EC-1A8B73C0E519}" type="pres">
      <dgm:prSet presAssocID="{68D1091C-F4CB-4053-97F4-DF4E1F942176}" presName="Name25" presStyleLbl="parChTrans1D1" presStyleIdx="3" presStyleCnt="4"/>
      <dgm:spPr/>
      <dgm:t>
        <a:bodyPr/>
        <a:lstStyle/>
        <a:p>
          <a:endParaRPr lang="en-US"/>
        </a:p>
      </dgm:t>
    </dgm:pt>
    <dgm:pt modelId="{48EBA7FF-52ED-4BCD-A1D9-D7050D9EFFBE}" type="pres">
      <dgm:prSet presAssocID="{ED41B822-A526-45A5-8126-74342C7977E9}" presName="node" presStyleCnt="0"/>
      <dgm:spPr/>
    </dgm:pt>
    <dgm:pt modelId="{68D33FCD-652B-4E7E-9D38-34C4C2B683EC}" type="pres">
      <dgm:prSet presAssocID="{ED41B822-A526-45A5-8126-74342C7977E9}" presName="parentNode" presStyleLbl="node1" presStyleIdx="4" presStyleCnt="5" custScaleX="159492" custScaleY="157497" custLinFactNeighborX="43624" custLinFactNeighborY="-7540">
        <dgm:presLayoutVars>
          <dgm:chMax val="1"/>
          <dgm:bulletEnabled val="1"/>
        </dgm:presLayoutVars>
      </dgm:prSet>
      <dgm:spPr/>
      <dgm:t>
        <a:bodyPr/>
        <a:lstStyle/>
        <a:p>
          <a:endParaRPr lang="en-US"/>
        </a:p>
      </dgm:t>
    </dgm:pt>
    <dgm:pt modelId="{872AB0DC-2F89-4A9F-A096-ADD9F4E934BC}" type="pres">
      <dgm:prSet presAssocID="{ED41B822-A526-45A5-8126-74342C7977E9}" presName="childNode" presStyleLbl="revTx" presStyleIdx="0" presStyleCnt="0">
        <dgm:presLayoutVars>
          <dgm:bulletEnabled val="1"/>
        </dgm:presLayoutVars>
      </dgm:prSet>
      <dgm:spPr/>
    </dgm:pt>
  </dgm:ptLst>
  <dgm:cxnLst>
    <dgm:cxn modelId="{94FA7A16-F0B9-4207-8880-D3973AB4F721}" type="presOf" srcId="{68D1091C-F4CB-4053-97F4-DF4E1F942176}" destId="{5BCB3227-642F-478D-B1EC-1A8B73C0E519}" srcOrd="0" destOrd="0" presId="urn:microsoft.com/office/officeart/2005/8/layout/radial2"/>
    <dgm:cxn modelId="{A4FB32C8-0E4D-4260-A4BF-F649147BF8C8}" type="presOf" srcId="{DB98149B-5CF7-4B08-BC24-568D56F7D34F}" destId="{066E6838-628B-4C0F-B45E-F4C32C39E5FA}" srcOrd="0" destOrd="0" presId="urn:microsoft.com/office/officeart/2005/8/layout/radial2"/>
    <dgm:cxn modelId="{B15FFCE6-7FB6-4BA9-929F-4CB7AAF427F8}" type="presOf" srcId="{A1970FD9-AB44-47B4-B56A-7F6EA223AC18}" destId="{B9E6959D-E1AD-46C3-B32B-71DFE5D1D3FA}" srcOrd="0" destOrd="0" presId="urn:microsoft.com/office/officeart/2005/8/layout/radial2"/>
    <dgm:cxn modelId="{BD308A0F-F9AA-47AA-8327-4D883589E670}" srcId="{A1970FD9-AB44-47B4-B56A-7F6EA223AC18}" destId="{ED41B822-A526-45A5-8126-74342C7977E9}" srcOrd="3" destOrd="0" parTransId="{68D1091C-F4CB-4053-97F4-DF4E1F942176}" sibTransId="{08EBD17D-79A7-49E2-B48F-FA9FB32988E4}"/>
    <dgm:cxn modelId="{F2C0A5C9-5763-49A9-B378-C6F6F36B3387}" srcId="{A1970FD9-AB44-47B4-B56A-7F6EA223AC18}" destId="{4CE02BC6-2F3B-4FDB-831F-73283A5E17D6}" srcOrd="2" destOrd="0" parTransId="{5F8A6CDE-71D4-40D5-A51B-50578715E328}" sibTransId="{85F25028-035E-4CA2-9FB6-A04738D526FD}"/>
    <dgm:cxn modelId="{1FABF89A-0CA4-422D-8764-3B9EA6026229}" type="presOf" srcId="{AC7EE30B-0694-493C-9BFA-AE2A18D6E51C}" destId="{A23C584F-61A7-4BB1-AD74-52AA7BAFC1A5}" srcOrd="0" destOrd="0" presId="urn:microsoft.com/office/officeart/2005/8/layout/radial2"/>
    <dgm:cxn modelId="{93F817F4-2CD0-4AE3-841F-57CDD0616170}" type="presOf" srcId="{5177BBCE-1A4F-4B02-A775-9C0F977ED260}" destId="{3B51F81F-8165-4B8E-B6BE-42D6687C0B8C}" srcOrd="0" destOrd="0" presId="urn:microsoft.com/office/officeart/2005/8/layout/radial2"/>
    <dgm:cxn modelId="{EB4FDD33-B7C0-4A5E-B67B-F2E3513ECF55}" type="presOf" srcId="{ED41B822-A526-45A5-8126-74342C7977E9}" destId="{68D33FCD-652B-4E7E-9D38-34C4C2B683EC}" srcOrd="0" destOrd="0" presId="urn:microsoft.com/office/officeart/2005/8/layout/radial2"/>
    <dgm:cxn modelId="{6883B741-6FF1-4C6B-8C11-B12FC14FC672}" type="presOf" srcId="{4CE02BC6-2F3B-4FDB-831F-73283A5E17D6}" destId="{8D8E2FF6-C730-4969-A74F-B6E3BFD3EE1E}" srcOrd="0" destOrd="0" presId="urn:microsoft.com/office/officeart/2005/8/layout/radial2"/>
    <dgm:cxn modelId="{3A1070AD-8956-4D20-86B4-8B0FE057B846}" type="presOf" srcId="{5F8A6CDE-71D4-40D5-A51B-50578715E328}" destId="{B0017DA0-B05E-496E-8E2F-2F9DEE8EA7A3}" srcOrd="0" destOrd="0" presId="urn:microsoft.com/office/officeart/2005/8/layout/radial2"/>
    <dgm:cxn modelId="{2E2A5F55-4C5A-4B97-B44F-716484E96B83}" srcId="{A1970FD9-AB44-47B4-B56A-7F6EA223AC18}" destId="{555672B5-9F65-47B0-9B00-67261F85A454}" srcOrd="0" destOrd="0" parTransId="{5177BBCE-1A4F-4B02-A775-9C0F977ED260}" sibTransId="{41D90829-D0FF-4249-90D0-13254F10D047}"/>
    <dgm:cxn modelId="{84C5CDAF-198E-4BE7-B6C7-39DE2A239012}" srcId="{A1970FD9-AB44-47B4-B56A-7F6EA223AC18}" destId="{AC7EE30B-0694-493C-9BFA-AE2A18D6E51C}" srcOrd="1" destOrd="0" parTransId="{DB98149B-5CF7-4B08-BC24-568D56F7D34F}" sibTransId="{50A8BE51-0908-4F0C-96E2-6F25DD5B3138}"/>
    <dgm:cxn modelId="{0E7327B4-0168-42F9-B73D-44E18B326882}" type="presOf" srcId="{555672B5-9F65-47B0-9B00-67261F85A454}" destId="{0F16B32F-4DE8-4066-9158-B9A304E8C385}" srcOrd="0" destOrd="0" presId="urn:microsoft.com/office/officeart/2005/8/layout/radial2"/>
    <dgm:cxn modelId="{E0C384AC-FC53-4E07-8965-5FC1A6CD45C1}" type="presParOf" srcId="{B9E6959D-E1AD-46C3-B32B-71DFE5D1D3FA}" destId="{3A541C08-F0C4-4546-81C2-A768236739E0}" srcOrd="0" destOrd="0" presId="urn:microsoft.com/office/officeart/2005/8/layout/radial2"/>
    <dgm:cxn modelId="{5A3F0AAE-7CD2-41C8-AD3C-B10CF0EB919B}" type="presParOf" srcId="{3A541C08-F0C4-4546-81C2-A768236739E0}" destId="{D3AFA713-29C2-4443-9A22-4E893205909C}" srcOrd="0" destOrd="0" presId="urn:microsoft.com/office/officeart/2005/8/layout/radial2"/>
    <dgm:cxn modelId="{BB42407D-A320-4C06-BD20-A7420F75B2D3}" type="presParOf" srcId="{D3AFA713-29C2-4443-9A22-4E893205909C}" destId="{13ADACD9-C2E9-4E54-BD0A-3B325781C82B}" srcOrd="0" destOrd="0" presId="urn:microsoft.com/office/officeart/2005/8/layout/radial2"/>
    <dgm:cxn modelId="{AF919607-2576-4A08-BFB9-F9C6272CCD15}" type="presParOf" srcId="{D3AFA713-29C2-4443-9A22-4E893205909C}" destId="{D6E91E64-6931-467D-ACDE-935181F46D60}" srcOrd="1" destOrd="0" presId="urn:microsoft.com/office/officeart/2005/8/layout/radial2"/>
    <dgm:cxn modelId="{862502BD-F8DD-4A03-ABB7-A7A4500F5DD1}" type="presParOf" srcId="{3A541C08-F0C4-4546-81C2-A768236739E0}" destId="{3B51F81F-8165-4B8E-B6BE-42D6687C0B8C}" srcOrd="1" destOrd="0" presId="urn:microsoft.com/office/officeart/2005/8/layout/radial2"/>
    <dgm:cxn modelId="{BCA95675-EE72-4492-BD66-4B01F039BEC1}" type="presParOf" srcId="{3A541C08-F0C4-4546-81C2-A768236739E0}" destId="{27003803-A8AA-4A52-9098-F46987C42C2C}" srcOrd="2" destOrd="0" presId="urn:microsoft.com/office/officeart/2005/8/layout/radial2"/>
    <dgm:cxn modelId="{0314CCC3-5A18-4AC5-9C48-E941C7645B4C}" type="presParOf" srcId="{27003803-A8AA-4A52-9098-F46987C42C2C}" destId="{0F16B32F-4DE8-4066-9158-B9A304E8C385}" srcOrd="0" destOrd="0" presId="urn:microsoft.com/office/officeart/2005/8/layout/radial2"/>
    <dgm:cxn modelId="{FA7865EC-103F-4EAE-BFB7-A36123FBE22A}" type="presParOf" srcId="{27003803-A8AA-4A52-9098-F46987C42C2C}" destId="{F77C34DC-051B-4B13-AF30-1CA3819C7D9A}" srcOrd="1" destOrd="0" presId="urn:microsoft.com/office/officeart/2005/8/layout/radial2"/>
    <dgm:cxn modelId="{85D2BF76-B002-44FB-ABA9-EFBD4291C70A}" type="presParOf" srcId="{3A541C08-F0C4-4546-81C2-A768236739E0}" destId="{066E6838-628B-4C0F-B45E-F4C32C39E5FA}" srcOrd="3" destOrd="0" presId="urn:microsoft.com/office/officeart/2005/8/layout/radial2"/>
    <dgm:cxn modelId="{229DDA33-1D83-4815-8E16-C3ACD2BAF3CC}" type="presParOf" srcId="{3A541C08-F0C4-4546-81C2-A768236739E0}" destId="{AD268035-6C11-41A5-BBD0-9DCD4B522C16}" srcOrd="4" destOrd="0" presId="urn:microsoft.com/office/officeart/2005/8/layout/radial2"/>
    <dgm:cxn modelId="{6AA97BAE-8BE7-4AFF-99BE-A8F64844CDD7}" type="presParOf" srcId="{AD268035-6C11-41A5-BBD0-9DCD4B522C16}" destId="{A23C584F-61A7-4BB1-AD74-52AA7BAFC1A5}" srcOrd="0" destOrd="0" presId="urn:microsoft.com/office/officeart/2005/8/layout/radial2"/>
    <dgm:cxn modelId="{486530F2-2B64-427C-82ED-B1735BCEDAAF}" type="presParOf" srcId="{AD268035-6C11-41A5-BBD0-9DCD4B522C16}" destId="{A4ACF763-DCC1-44A8-BD3C-BB4EA6FB0527}" srcOrd="1" destOrd="0" presId="urn:microsoft.com/office/officeart/2005/8/layout/radial2"/>
    <dgm:cxn modelId="{DEC08FEE-865F-43EB-9864-D79A28FF4AE9}" type="presParOf" srcId="{3A541C08-F0C4-4546-81C2-A768236739E0}" destId="{B0017DA0-B05E-496E-8E2F-2F9DEE8EA7A3}" srcOrd="5" destOrd="0" presId="urn:microsoft.com/office/officeart/2005/8/layout/radial2"/>
    <dgm:cxn modelId="{D0F6C402-C1D7-4C52-A7B8-DEA4A24BB428}" type="presParOf" srcId="{3A541C08-F0C4-4546-81C2-A768236739E0}" destId="{62486AD2-7DC0-4424-9012-018B38907A8D}" srcOrd="6" destOrd="0" presId="urn:microsoft.com/office/officeart/2005/8/layout/radial2"/>
    <dgm:cxn modelId="{AB5E7BCE-81A7-48C1-BABF-86147A899E5C}" type="presParOf" srcId="{62486AD2-7DC0-4424-9012-018B38907A8D}" destId="{8D8E2FF6-C730-4969-A74F-B6E3BFD3EE1E}" srcOrd="0" destOrd="0" presId="urn:microsoft.com/office/officeart/2005/8/layout/radial2"/>
    <dgm:cxn modelId="{07D9711B-65F0-48BB-82EB-135D06FFFF0F}" type="presParOf" srcId="{62486AD2-7DC0-4424-9012-018B38907A8D}" destId="{414E59A8-1635-4673-8B4C-97618403106E}" srcOrd="1" destOrd="0" presId="urn:microsoft.com/office/officeart/2005/8/layout/radial2"/>
    <dgm:cxn modelId="{D3EFD593-D00F-4D1A-8044-A83E6D461AA0}" type="presParOf" srcId="{3A541C08-F0C4-4546-81C2-A768236739E0}" destId="{5BCB3227-642F-478D-B1EC-1A8B73C0E519}" srcOrd="7" destOrd="0" presId="urn:microsoft.com/office/officeart/2005/8/layout/radial2"/>
    <dgm:cxn modelId="{9612F935-04B5-4836-B6B7-67C836ACDC81}" type="presParOf" srcId="{3A541C08-F0C4-4546-81C2-A768236739E0}" destId="{48EBA7FF-52ED-4BCD-A1D9-D7050D9EFFBE}" srcOrd="8" destOrd="0" presId="urn:microsoft.com/office/officeart/2005/8/layout/radial2"/>
    <dgm:cxn modelId="{DB76266F-C1D9-458E-B0EC-15E7E955FCE6}" type="presParOf" srcId="{48EBA7FF-52ED-4BCD-A1D9-D7050D9EFFBE}" destId="{68D33FCD-652B-4E7E-9D38-34C4C2B683EC}" srcOrd="0" destOrd="0" presId="urn:microsoft.com/office/officeart/2005/8/layout/radial2"/>
    <dgm:cxn modelId="{5FFC20B1-6933-4AE0-8407-D2E0455B285E}" type="presParOf" srcId="{48EBA7FF-52ED-4BCD-A1D9-D7050D9EFFBE}" destId="{872AB0DC-2F89-4A9F-A096-ADD9F4E934BC}" srcOrd="1" destOrd="0" presId="urn:microsoft.com/office/officeart/2005/8/layout/radial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CB3227-642F-478D-B1EC-1A8B73C0E519}">
      <dsp:nvSpPr>
        <dsp:cNvPr id="0" name=""/>
        <dsp:cNvSpPr/>
      </dsp:nvSpPr>
      <dsp:spPr>
        <a:xfrm rot="3112390">
          <a:off x="4821023" y="3587621"/>
          <a:ext cx="711653" cy="30673"/>
        </a:xfrm>
        <a:custGeom>
          <a:avLst/>
          <a:gdLst/>
          <a:ahLst/>
          <a:cxnLst/>
          <a:rect l="0" t="0" r="0" b="0"/>
          <a:pathLst>
            <a:path>
              <a:moveTo>
                <a:pt x="0" y="15336"/>
              </a:moveTo>
              <a:lnTo>
                <a:pt x="711653" y="15336"/>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0017DA0-B05E-496E-8E2F-2F9DEE8EA7A3}">
      <dsp:nvSpPr>
        <dsp:cNvPr id="0" name=""/>
        <dsp:cNvSpPr/>
      </dsp:nvSpPr>
      <dsp:spPr>
        <a:xfrm rot="943476">
          <a:off x="5068396" y="3073109"/>
          <a:ext cx="1874256" cy="30673"/>
        </a:xfrm>
        <a:custGeom>
          <a:avLst/>
          <a:gdLst/>
          <a:ahLst/>
          <a:cxnLst/>
          <a:rect l="0" t="0" r="0" b="0"/>
          <a:pathLst>
            <a:path>
              <a:moveTo>
                <a:pt x="0" y="15336"/>
              </a:moveTo>
              <a:lnTo>
                <a:pt x="1874256" y="15336"/>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66E6838-628B-4C0F-B45E-F4C32C39E5FA}">
      <dsp:nvSpPr>
        <dsp:cNvPr id="0" name=""/>
        <dsp:cNvSpPr/>
      </dsp:nvSpPr>
      <dsp:spPr>
        <a:xfrm rot="20595387">
          <a:off x="5063259" y="2149861"/>
          <a:ext cx="1896783" cy="30673"/>
        </a:xfrm>
        <a:custGeom>
          <a:avLst/>
          <a:gdLst/>
          <a:ahLst/>
          <a:cxnLst/>
          <a:rect l="0" t="0" r="0" b="0"/>
          <a:pathLst>
            <a:path>
              <a:moveTo>
                <a:pt x="0" y="15336"/>
              </a:moveTo>
              <a:lnTo>
                <a:pt x="1896783" y="15336"/>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B51F81F-8165-4B8E-B6BE-42D6687C0B8C}">
      <dsp:nvSpPr>
        <dsp:cNvPr id="0" name=""/>
        <dsp:cNvSpPr/>
      </dsp:nvSpPr>
      <dsp:spPr>
        <a:xfrm rot="18420873">
          <a:off x="4813209" y="1700978"/>
          <a:ext cx="617791" cy="30673"/>
        </a:xfrm>
        <a:custGeom>
          <a:avLst/>
          <a:gdLst/>
          <a:ahLst/>
          <a:cxnLst/>
          <a:rect l="0" t="0" r="0" b="0"/>
          <a:pathLst>
            <a:path>
              <a:moveTo>
                <a:pt x="0" y="15336"/>
              </a:moveTo>
              <a:lnTo>
                <a:pt x="617791" y="15336"/>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6E91E64-6931-467D-ACDE-935181F46D60}">
      <dsp:nvSpPr>
        <dsp:cNvPr id="0" name=""/>
        <dsp:cNvSpPr/>
      </dsp:nvSpPr>
      <dsp:spPr>
        <a:xfrm>
          <a:off x="517979" y="527820"/>
          <a:ext cx="4399136" cy="4373800"/>
        </a:xfrm>
        <a:prstGeom prst="ellipse">
          <a:avLst/>
        </a:prstGeom>
        <a:solidFill>
          <a:schemeClr val="accent1"/>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F16B32F-4DE8-4066-9158-B9A304E8C385}">
      <dsp:nvSpPr>
        <dsp:cNvPr id="0" name=""/>
        <dsp:cNvSpPr/>
      </dsp:nvSpPr>
      <dsp:spPr>
        <a:xfrm>
          <a:off x="4920044" y="-206625"/>
          <a:ext cx="1903858" cy="1856714"/>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tx1"/>
              </a:solidFill>
            </a:rPr>
            <a:t>Discussions with national partners</a:t>
          </a:r>
          <a:endParaRPr lang="en-US" sz="1600" kern="1200" dirty="0">
            <a:solidFill>
              <a:schemeClr val="tx1"/>
            </a:solidFill>
          </a:endParaRPr>
        </a:p>
      </dsp:txBody>
      <dsp:txXfrm>
        <a:off x="5198858" y="65284"/>
        <a:ext cx="1346230" cy="1312896"/>
      </dsp:txXfrm>
    </dsp:sp>
    <dsp:sp modelId="{A23C584F-61A7-4BB1-AD74-52AA7BAFC1A5}">
      <dsp:nvSpPr>
        <dsp:cNvPr id="0" name=""/>
        <dsp:cNvSpPr/>
      </dsp:nvSpPr>
      <dsp:spPr>
        <a:xfrm>
          <a:off x="6882349" y="686942"/>
          <a:ext cx="1839845" cy="1879120"/>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tx1"/>
              </a:solidFill>
            </a:rPr>
            <a:t>Discussions with major policy and law firms</a:t>
          </a:r>
          <a:endParaRPr lang="en-US" sz="1600" kern="1200" dirty="0">
            <a:solidFill>
              <a:schemeClr val="tx1"/>
            </a:solidFill>
          </a:endParaRPr>
        </a:p>
      </dsp:txBody>
      <dsp:txXfrm>
        <a:off x="7151788" y="962133"/>
        <a:ext cx="1300967" cy="1328738"/>
      </dsp:txXfrm>
    </dsp:sp>
    <dsp:sp modelId="{8D8E2FF6-C730-4969-A74F-B6E3BFD3EE1E}">
      <dsp:nvSpPr>
        <dsp:cNvPr id="0" name=""/>
        <dsp:cNvSpPr/>
      </dsp:nvSpPr>
      <dsp:spPr>
        <a:xfrm>
          <a:off x="6869390" y="2708121"/>
          <a:ext cx="1860188" cy="1770830"/>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tx1"/>
              </a:solidFill>
            </a:rPr>
            <a:t>Review existing statements and policies</a:t>
          </a:r>
          <a:endParaRPr lang="en-US" sz="1600" kern="1200" dirty="0">
            <a:solidFill>
              <a:schemeClr val="tx1"/>
            </a:solidFill>
          </a:endParaRPr>
        </a:p>
      </dsp:txBody>
      <dsp:txXfrm>
        <a:off x="7141808" y="2967453"/>
        <a:ext cx="1315352" cy="1252166"/>
      </dsp:txXfrm>
    </dsp:sp>
    <dsp:sp modelId="{68D33FCD-652B-4E7E-9D38-34C4C2B683EC}">
      <dsp:nvSpPr>
        <dsp:cNvPr id="0" name=""/>
        <dsp:cNvSpPr/>
      </dsp:nvSpPr>
      <dsp:spPr>
        <a:xfrm>
          <a:off x="5036377" y="3690446"/>
          <a:ext cx="1859337" cy="1836079"/>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tx1"/>
              </a:solidFill>
            </a:rPr>
            <a:t> Research  record keeping, name changes</a:t>
          </a:r>
          <a:endParaRPr lang="en-US" sz="1600" kern="1200" dirty="0">
            <a:solidFill>
              <a:schemeClr val="tx1"/>
            </a:solidFill>
          </a:endParaRPr>
        </a:p>
      </dsp:txBody>
      <dsp:txXfrm>
        <a:off x="5308671" y="3959334"/>
        <a:ext cx="1314749" cy="1298303"/>
      </dsp:txXfrm>
    </dsp:sp>
  </dsp:spTree>
</dsp:drawing>
</file>

<file path=ppt/diagrams/layout1.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5FDDABF-AA40-4D1A-91B3-83C5FA964AA2}" type="datetimeFigureOut">
              <a:rPr lang="en-US" smtClean="0"/>
              <a:t>11/1/17</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E43C49C-24DA-4FF0-BD6F-EA0BBB7FC568}" type="slidenum">
              <a:rPr lang="en-US" smtClean="0"/>
              <a:t>‹#›</a:t>
            </a:fld>
            <a:endParaRPr lang="en-US" dirty="0"/>
          </a:p>
        </p:txBody>
      </p:sp>
    </p:spTree>
    <p:extLst>
      <p:ext uri="{BB962C8B-B14F-4D97-AF65-F5344CB8AC3E}">
        <p14:creationId xmlns:p14="http://schemas.microsoft.com/office/powerpoint/2010/main" val="11774197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Stats</a:t>
            </a:r>
            <a:r>
              <a:rPr lang="en-US" baseline="0" dirty="0" smtClean="0"/>
              <a:t> in yellow are from MI 2013 YRBS data</a:t>
            </a:r>
          </a:p>
          <a:p>
            <a:r>
              <a:rPr lang="en-US" baseline="0" dirty="0" smtClean="0"/>
              <a:t>Stats in red are from GLSEN School Climate in Michigan Snapshot 2013  </a:t>
            </a:r>
            <a:endParaRPr lang="en-US" dirty="0"/>
          </a:p>
        </p:txBody>
      </p:sp>
      <p:sp>
        <p:nvSpPr>
          <p:cNvPr id="4" name="Slide Number Placeholder 3"/>
          <p:cNvSpPr>
            <a:spLocks noGrp="1"/>
          </p:cNvSpPr>
          <p:nvPr>
            <p:ph type="sldNum" sz="quarter" idx="10"/>
          </p:nvPr>
        </p:nvSpPr>
        <p:spPr/>
        <p:txBody>
          <a:bodyPr/>
          <a:lstStyle/>
          <a:p>
            <a:pPr>
              <a:defRPr/>
            </a:pPr>
            <a:fld id="{D264758A-448E-499C-A7F7-3D45431076CD}" type="slidenum">
              <a:rPr lang="en-US" smtClean="0"/>
              <a:pPr>
                <a:defRPr/>
              </a:pPr>
              <a:t>6</a:t>
            </a:fld>
            <a:endParaRPr lang="en-US" dirty="0"/>
          </a:p>
        </p:txBody>
      </p:sp>
    </p:spTree>
    <p:extLst>
      <p:ext uri="{BB962C8B-B14F-4D97-AF65-F5344CB8AC3E}">
        <p14:creationId xmlns:p14="http://schemas.microsoft.com/office/powerpoint/2010/main" val="24634777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Stats in red are from GLSEN School Climate in Michigan Snapshot 2013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D264758A-448E-499C-A7F7-3D45431076CD}" type="slidenum">
              <a:rPr lang="en-US" smtClean="0"/>
              <a:pPr>
                <a:defRPr/>
              </a:pPr>
              <a:t>7</a:t>
            </a:fld>
            <a:endParaRPr lang="en-US" dirty="0"/>
          </a:p>
        </p:txBody>
      </p:sp>
    </p:spTree>
    <p:extLst>
      <p:ext uri="{BB962C8B-B14F-4D97-AF65-F5344CB8AC3E}">
        <p14:creationId xmlns:p14="http://schemas.microsoft.com/office/powerpoint/2010/main" val="12369016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2012 survey by the Human Rights Campaign</a:t>
            </a:r>
            <a:endParaRPr lang="en-US" dirty="0"/>
          </a:p>
        </p:txBody>
      </p:sp>
      <p:sp>
        <p:nvSpPr>
          <p:cNvPr id="4" name="Slide Number Placeholder 3"/>
          <p:cNvSpPr>
            <a:spLocks noGrp="1"/>
          </p:cNvSpPr>
          <p:nvPr>
            <p:ph type="sldNum" sz="quarter" idx="10"/>
          </p:nvPr>
        </p:nvSpPr>
        <p:spPr/>
        <p:txBody>
          <a:bodyPr/>
          <a:lstStyle/>
          <a:p>
            <a:fld id="{8E43C49C-24DA-4FF0-BD6F-EA0BBB7FC568}" type="slidenum">
              <a:rPr lang="en-US" smtClean="0"/>
              <a:t>8</a:t>
            </a:fld>
            <a:endParaRPr lang="en-US" dirty="0"/>
          </a:p>
        </p:txBody>
      </p:sp>
    </p:spTree>
    <p:extLst>
      <p:ext uri="{BB962C8B-B14F-4D97-AF65-F5344CB8AC3E}">
        <p14:creationId xmlns:p14="http://schemas.microsoft.com/office/powerpoint/2010/main" val="19956875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Both challenges and strengths were considered; though</a:t>
            </a:r>
            <a:r>
              <a:rPr lang="en-US" baseline="0" dirty="0"/>
              <a:t> there may be less support for public education, school psychologists will respond with advocacy.</a:t>
            </a:r>
            <a:endParaRPr lang="en-US" dirty="0"/>
          </a:p>
        </p:txBody>
      </p:sp>
      <p:sp>
        <p:nvSpPr>
          <p:cNvPr id="4" name="Slide Number Placeholder 3"/>
          <p:cNvSpPr>
            <a:spLocks noGrp="1"/>
          </p:cNvSpPr>
          <p:nvPr>
            <p:ph type="sldNum" sz="quarter" idx="10"/>
          </p:nvPr>
        </p:nvSpPr>
        <p:spPr/>
        <p:txBody>
          <a:bodyPr/>
          <a:lstStyle/>
          <a:p>
            <a:fld id="{841F35F4-39C3-459A-AADB-3AD6D295F82D}"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7756265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The R(ally) Cry: School Psychologists as Allies and Advocates for the LGBTQ Community</a:t>
            </a:r>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Paul</a:t>
            </a:r>
            <a:r>
              <a:rPr lang="en-US" b="1" baseline="0" dirty="0" smtClean="0"/>
              <a:t> McCabe</a:t>
            </a:r>
            <a:endParaRPr lang="en-US"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School Psychology Forum</a:t>
            </a:r>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Volume 8, Issue</a:t>
            </a:r>
            <a:r>
              <a:rPr lang="en-US" b="1" baseline="0" dirty="0" smtClean="0"/>
              <a:t> 1, Spring 2014</a:t>
            </a:r>
            <a:endParaRPr lang="en-US" b="1" dirty="0" smtClean="0"/>
          </a:p>
          <a:p>
            <a:endParaRPr lang="en-US" dirty="0"/>
          </a:p>
        </p:txBody>
      </p:sp>
      <p:sp>
        <p:nvSpPr>
          <p:cNvPr id="4" name="Slide Number Placeholder 3"/>
          <p:cNvSpPr>
            <a:spLocks noGrp="1"/>
          </p:cNvSpPr>
          <p:nvPr>
            <p:ph type="sldNum" sz="quarter" idx="10"/>
          </p:nvPr>
        </p:nvSpPr>
        <p:spPr/>
        <p:txBody>
          <a:bodyPr/>
          <a:lstStyle/>
          <a:p>
            <a:fld id="{8E43C49C-24DA-4FF0-BD6F-EA0BBB7FC568}" type="slidenum">
              <a:rPr lang="en-US" smtClean="0"/>
              <a:t>14</a:t>
            </a:fld>
            <a:endParaRPr lang="en-US" dirty="0"/>
          </a:p>
        </p:txBody>
      </p:sp>
    </p:spTree>
    <p:extLst>
      <p:ext uri="{BB962C8B-B14F-4D97-AF65-F5344CB8AC3E}">
        <p14:creationId xmlns:p14="http://schemas.microsoft.com/office/powerpoint/2010/main" val="22201829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43C49C-24DA-4FF0-BD6F-EA0BBB7FC568}" type="slidenum">
              <a:rPr lang="en-US" smtClean="0"/>
              <a:t>15</a:t>
            </a:fld>
            <a:endParaRPr lang="en-US" dirty="0"/>
          </a:p>
        </p:txBody>
      </p:sp>
    </p:spTree>
    <p:extLst>
      <p:ext uri="{BB962C8B-B14F-4D97-AF65-F5344CB8AC3E}">
        <p14:creationId xmlns:p14="http://schemas.microsoft.com/office/powerpoint/2010/main" val="10205091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xfrm>
            <a:off x="381000" y="685800"/>
            <a:ext cx="6096000" cy="3429000"/>
          </a:xfrm>
          <a:ln/>
        </p:spPr>
      </p:sp>
      <p:sp>
        <p:nvSpPr>
          <p:cNvPr id="33795" name="Notes Placeholder 2"/>
          <p:cNvSpPr>
            <a:spLocks noGrp="1"/>
          </p:cNvSpPr>
          <p:nvPr>
            <p:ph type="body" idx="1"/>
          </p:nvPr>
        </p:nvSpPr>
        <p:spPr>
          <a:noFill/>
        </p:spPr>
        <p:txBody>
          <a:bodyPr/>
          <a:lstStyle/>
          <a:p>
            <a:r>
              <a:rPr lang="en-US" altLang="en-US" dirty="0" smtClean="0">
                <a:latin typeface="Arial" charset="0"/>
              </a:rPr>
              <a:t>Review of existing statements and policies (MA, NY, MD, LAUSD, SFUSD, Washington DC, Texas, LEA in Nevada, Kansas City), discussions with major policy and law firms (NEOLA, Thrun, Lusk and Albertson), discussions with national partners (Gender Spectrum, American Psychological Association,  MA), review of requests from Michigan districts.</a:t>
            </a:r>
          </a:p>
          <a:p>
            <a:r>
              <a:rPr lang="en-US" altLang="en-US" dirty="0" smtClean="0">
                <a:latin typeface="Arial" charset="0"/>
              </a:rPr>
              <a:t>Did some research in terms of record keeping, CEPI, name changes, MHSAA</a:t>
            </a:r>
          </a:p>
          <a:p>
            <a:r>
              <a:rPr lang="en-US" altLang="en-US" dirty="0" smtClean="0">
                <a:latin typeface="Arial" charset="0"/>
              </a:rPr>
              <a:t>Started writing!</a:t>
            </a:r>
          </a:p>
          <a:p>
            <a:endParaRPr lang="en-US" altLang="en-US" dirty="0" smtClean="0">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52CF7456-0F05-400B-A85A-128BD7B94CE2}" type="slidenum">
              <a:rPr lang="en-US" smtClean="0"/>
              <a:pPr/>
              <a:t>54</a:t>
            </a:fld>
            <a:endParaRPr lang="en-US" dirty="0" smtClean="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11/1/17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11/1/17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11/1/17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11/1/17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11/1/17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11/1/17</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11/1/17</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11/1/17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11/1/17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776680"/>
            <a:ext cx="10363200" cy="1228596"/>
          </a:xfrm>
        </p:spPr>
        <p:txBody>
          <a:bodyPr>
            <a:normAutofit/>
          </a:bodyPr>
          <a:lstStyle>
            <a:lvl1pPr algn="l">
              <a:defRPr sz="3600" b="1">
                <a:solidFill>
                  <a:schemeClr val="accent3"/>
                </a:solidFill>
              </a:defRPr>
            </a:lvl1pPr>
          </a:lstStyle>
          <a:p>
            <a:r>
              <a:rPr lang="en-US"/>
              <a:t>Click to edit Master title style</a:t>
            </a:r>
            <a:endParaRPr lang="en-US" dirty="0"/>
          </a:p>
        </p:txBody>
      </p:sp>
      <p:sp>
        <p:nvSpPr>
          <p:cNvPr id="3" name="Subtitle 2"/>
          <p:cNvSpPr>
            <a:spLocks noGrp="1"/>
          </p:cNvSpPr>
          <p:nvPr>
            <p:ph type="subTitle" idx="1"/>
          </p:nvPr>
        </p:nvSpPr>
        <p:spPr>
          <a:xfrm>
            <a:off x="3291741" y="4104123"/>
            <a:ext cx="7985860" cy="1156088"/>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2772484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8680959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11/1/17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itle Placeholder 1"/>
          <p:cNvSpPr>
            <a:spLocks noGrp="1"/>
          </p:cNvSpPr>
          <p:nvPr>
            <p:ph type="title"/>
          </p:nvPr>
        </p:nvSpPr>
        <p:spPr>
          <a:xfrm>
            <a:off x="609600" y="1319165"/>
            <a:ext cx="10972800" cy="1143000"/>
          </a:xfrm>
          <a:prstGeom prst="rect">
            <a:avLst/>
          </a:prstGeom>
        </p:spPr>
        <p:txBody>
          <a:bodyPr vert="horz" lIns="91440" tIns="45720" rIns="91440" bIns="45720" rtlCol="0" anchor="ctr">
            <a:normAutofit/>
          </a:bodyPr>
          <a:lstStyle>
            <a:lvl1pPr algn="l">
              <a:defRPr>
                <a:solidFill>
                  <a:schemeClr val="accent2"/>
                </a:solidFill>
              </a:defRPr>
            </a:lvl1pPr>
          </a:lstStyle>
          <a:p>
            <a:r>
              <a:rPr lang="en-US"/>
              <a:t>Click to edit Master title style</a:t>
            </a:r>
            <a:endParaRPr lang="en-US" dirty="0"/>
          </a:p>
        </p:txBody>
      </p:sp>
      <p:sp>
        <p:nvSpPr>
          <p:cNvPr id="6" name="Text Placeholder 2"/>
          <p:cNvSpPr>
            <a:spLocks noGrp="1"/>
          </p:cNvSpPr>
          <p:nvPr>
            <p:ph idx="1"/>
          </p:nvPr>
        </p:nvSpPr>
        <p:spPr>
          <a:xfrm>
            <a:off x="609600" y="2712767"/>
            <a:ext cx="10972800" cy="341339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428320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CB378F4A-7A80-4534-81BF-3B7C6CDA507B}" type="datetimeFigureOut">
              <a:rPr lang="en-US" smtClean="0">
                <a:solidFill>
                  <a:prstClr val="black"/>
                </a:solidFill>
              </a:rPr>
              <a:pPr/>
              <a:t>11/1/17</a:t>
            </a:fld>
            <a:endParaRPr lang="en-US" dirty="0">
              <a:solidFill>
                <a:prstClr val="black"/>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9065BB83-75A9-4E1F-AAAA-3BD6D9733A46}"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74106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11/1/17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11/1/17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11/1/17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11/1/17</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11/1/17</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11/1/17</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11/1/17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image" Target="../media/image6.jpg"/><Relationship Id="rId5" Type="http://schemas.openxmlformats.org/officeDocument/2006/relationships/theme" Target="../theme/theme2.xml"/><Relationship Id="rId4"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11/1/17</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1">
          <a:blip r:embed="rId6"/>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1319165"/>
            <a:ext cx="109728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2712767"/>
            <a:ext cx="10972800" cy="341339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69887015"/>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Lst>
  <p:txStyles>
    <p:titleStyle>
      <a:lvl1pPr algn="l" defTabSz="457200" rtl="0" eaLnBrk="1" latinLnBrk="0" hangingPunct="1">
        <a:spcBef>
          <a:spcPct val="0"/>
        </a:spcBef>
        <a:buNone/>
        <a:defRPr sz="4400" kern="1200">
          <a:solidFill>
            <a:srgbClr val="106470"/>
          </a:solidFill>
          <a:latin typeface="Arial"/>
          <a:ea typeface="+mj-ea"/>
          <a:cs typeface="Arial"/>
        </a:defRPr>
      </a:lvl1pPr>
    </p:titleStyle>
    <p:bodyStyle>
      <a:lvl1pPr marL="342900" indent="-342900" algn="l" defTabSz="457200" rtl="0" eaLnBrk="1" latinLnBrk="0" hangingPunct="1">
        <a:lnSpc>
          <a:spcPct val="70000"/>
        </a:lnSpc>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lnSpc>
          <a:spcPct val="70000"/>
        </a:lnSpc>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lnSpc>
          <a:spcPct val="70000"/>
        </a:lnSpc>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lnSpc>
          <a:spcPct val="70000"/>
        </a:lnSpc>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lnSpc>
          <a:spcPct val="70000"/>
        </a:lnSpc>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glsen.org/sites/default/files/GLSEN%20Trans%20Model%20Policy%202016_0.pdf" TargetMode="External"/><Relationship Id="rId2" Type="http://schemas.openxmlformats.org/officeDocument/2006/relationships/hyperlink" Target="http://www.glsen.org/sites/default/files/GLSEN%20model%20district%20policy.pdf"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hyperlink" Target="http://www.glsen.org/jumpstart" TargetMode="Externa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r20.rs6.net/tn.jsp?f=001aqU8tNIoKe7f9v_nHLlYc0IjzfGWe6HZTQCtefxrbGK_1tyFouVCOcCojUypoe6yCf0nanWr6enKQBhNF5jJN6kvxoEy1pIdpHA7dP-F4s_IeqnLJFV1k6MGQWyGeqXzsCoZsL0bCLqK-tKPS3QVxQlNj-kLI6fIVWvySK5hpiskYbx-blcnXOK8r6pkLD6tyeNpYCUc2A7PygcDQvCh_u6QA0rBfnHhR3bSuJEMHCyAChB4aU1ym4A8NGQbKJVB9gIs4u2DYdq0AXSCBj0ckb9zwb6yBP3fRZ88-v12AB2St5lS_3LtzEbOWY5iUzU28jVmV8wj9xql_HzXu-dTUHHXEv_xX3JBLzrhACD3yO84jfl32-9VBtL50LZAezgnvxch2iwNLPk7pwHLmGXh179XTHMWbrZvEKdisYQjcqE=&amp;c=z1k-plhrvVDst8bQOautqgQAUZxLgy8V6iWdmTbcbQyMttxxYGE0fQ==&amp;ch=W6djmkXcxbHG6jHdJJZHkBGBQVJtCzQ3gy5JhZkQPfdcp6RLPrMYOA==" TargetMode="External"/><Relationship Id="rId2" Type="http://schemas.openxmlformats.org/officeDocument/2006/relationships/hyperlink" Target="http://r20.rs6.net/tn.jsp?f=001aqU8tNIoKe7f9v_nHLlYc0IjzfGWe6HZTQCtefxrbGK_1tyFouVCOWoWg5_DFyL6PHW34c7seO3AUUIz3PvmtCQgXN5L49EIDPl619VzmUD81ZV_H1oW-e_dMiraSl2BQt2PevHdzhgCE3FeZizpV_gfUpymgNP8YczC1w7o8ttlA4QgxJCwsD647G93YYCAkKpEkUSBrPs=&amp;c=z1k-plhrvVDst8bQOautqgQAUZxLgy8V6iWdmTbcbQyMttxxYGE0fQ==&amp;ch=W6djmkXcxbHG6jHdJJZHkBGBQVJtCzQ3gy5JhZkQPfdcp6RLPrMYOA==" TargetMode="External"/><Relationship Id="rId1" Type="http://schemas.openxmlformats.org/officeDocument/2006/relationships/slideLayout" Target="../slideLayouts/slideLayout2.xml"/><Relationship Id="rId4" Type="http://schemas.openxmlformats.org/officeDocument/2006/relationships/hyperlink" Target="http://r20.rs6.net/tn.jsp?f=001aqU8tNIoKe7f9v_nHLlYc0IjzfGWe6HZTQCtefxrbGK_1tyFouVCOTNMqqc75YFqbQkFjLT2ShqGb_OT-dUKQOB5r6wUJEingUehoABheEkqaDRve-iB9GL5-znv_f3NeE9vE28XlxvOcdJLf7VR1vTTiI5pW2pcIX_9zo0ZMI65hN6Y5VFLE256U0mp6cJVd9QGzOcPt_VRlfHY2dr6aWTFbImePqSfrjpg542359jTemv1JNoKVgYJCpTYpQKs-UuIlAhoy-8dMEevXeKBeIltT18qW3EQ40N5IFTTQxcZOFpJq00H9IVveWko07BD_3WrsfXJOu8HVZ9LLM5UiQ==&amp;c=z1k-plhrvVDst8bQOautqgQAUZxLgy8V6iWdmTbcbQyMttxxYGE0fQ==&amp;ch=W6djmkXcxbHG6jHdJJZHkBGBQVJtCzQ3gy5JhZkQPfdcp6RLPrMYOA==" TargetMode="External"/></Relationships>
</file>

<file path=ppt/slides/_rels/slide56.xml.rels><?xml version="1.0" encoding="UTF-8" standalone="yes"?>
<Relationships xmlns="http://schemas.openxmlformats.org/package/2006/relationships"><Relationship Id="rId3" Type="http://schemas.openxmlformats.org/officeDocument/2006/relationships/hyperlink" Target="http://www.nasponline.org/x26835.xml" TargetMode="External"/><Relationship Id="rId2" Type="http://schemas.openxmlformats.org/officeDocument/2006/relationships/hyperlink" Target="http://www.nasponline.org/x26826.xml" TargetMode="External"/><Relationship Id="rId1" Type="http://schemas.openxmlformats.org/officeDocument/2006/relationships/slideLayout" Target="../slideLayouts/slideLayout2.xml"/><Relationship Id="rId4" Type="http://schemas.openxmlformats.org/officeDocument/2006/relationships/hyperlink" Target="http://www.nasponline.org/resources-and-publications/resources/diversity/lgbtq-youth" TargetMode="External"/></Relationships>
</file>

<file path=ppt/slides/_rels/slide5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hyperlink" Target="mailto:MichTKH@yahoo.com"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471" y="452717"/>
            <a:ext cx="9787363" cy="6157309"/>
          </a:xfrm>
        </p:spPr>
        <p:txBody>
          <a:bodyPr/>
          <a:lstStyle/>
          <a:p>
            <a:pPr algn="ctr"/>
            <a:r>
              <a:rPr lang="en-US" sz="6000" b="1" dirty="0" smtClean="0"/>
              <a:t>Michigan Association of School Psychologists Annual Conference</a:t>
            </a:r>
            <a:r>
              <a:rPr lang="en-US" b="1" dirty="0" smtClean="0"/>
              <a:t/>
            </a:r>
            <a:br>
              <a:rPr lang="en-US" b="1" dirty="0" smtClean="0"/>
            </a:br>
            <a:r>
              <a:rPr lang="en-US" b="1" dirty="0" smtClean="0"/>
              <a:t/>
            </a:r>
            <a:br>
              <a:rPr lang="en-US" b="1" dirty="0" smtClean="0"/>
            </a:br>
            <a:r>
              <a:rPr lang="en-US" sz="3600" b="1" dirty="0" smtClean="0"/>
              <a:t>Ann Arbor Marriott Ypsilanti at Eagle Crest</a:t>
            </a:r>
            <a:br>
              <a:rPr lang="en-US" sz="3600" b="1" dirty="0" smtClean="0"/>
            </a:br>
            <a:r>
              <a:rPr lang="en-US" sz="3600" b="1" dirty="0"/>
              <a:t/>
            </a:r>
            <a:br>
              <a:rPr lang="en-US" sz="3600" b="1" dirty="0"/>
            </a:br>
            <a:r>
              <a:rPr lang="en-US" sz="3600" b="1" dirty="0" smtClean="0"/>
              <a:t>November 10</a:t>
            </a:r>
            <a:r>
              <a:rPr lang="en-US" sz="3600" b="1" baseline="30000" dirty="0" smtClean="0"/>
              <a:t>th</a:t>
            </a:r>
            <a:r>
              <a:rPr lang="en-US" sz="3600" b="1" dirty="0" smtClean="0"/>
              <a:t>, 2017</a:t>
            </a:r>
            <a:r>
              <a:rPr lang="en-US" b="1" dirty="0"/>
              <a:t/>
            </a:r>
            <a:br>
              <a:rPr lang="en-US" b="1" dirty="0"/>
            </a:br>
            <a:endParaRPr lang="en-US" b="1" u="sng" dirty="0"/>
          </a:p>
        </p:txBody>
      </p:sp>
    </p:spTree>
    <p:extLst>
      <p:ext uri="{BB962C8B-B14F-4D97-AF65-F5344CB8AC3E}">
        <p14:creationId xmlns:p14="http://schemas.microsoft.com/office/powerpoint/2010/main" val="24781748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dirty="0" smtClean="0"/>
              <a:t>Fostering Resilience:  A Strength-Based Approach to Supporting LGBTQ Youth</a:t>
            </a:r>
            <a:endParaRPr lang="en-US" sz="3600"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24434" y="1707777"/>
            <a:ext cx="10959353" cy="4935070"/>
          </a:xfrm>
        </p:spPr>
      </p:pic>
    </p:spTree>
    <p:extLst>
      <p:ext uri="{BB962C8B-B14F-4D97-AF65-F5344CB8AC3E}">
        <p14:creationId xmlns:p14="http://schemas.microsoft.com/office/powerpoint/2010/main" val="6665700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98341" y="1277471"/>
            <a:ext cx="4975412" cy="5217458"/>
          </a:xfrm>
        </p:spPr>
        <p:txBody>
          <a:bodyPr/>
          <a:lstStyle/>
          <a:p>
            <a:pPr algn="ctr"/>
            <a:r>
              <a:rPr lang="en-US" b="1" dirty="0" smtClean="0"/>
              <a:t>Resilience:</a:t>
            </a:r>
            <a:r>
              <a:rPr lang="en-US" dirty="0" smtClean="0"/>
              <a:t/>
            </a:r>
            <a:br>
              <a:rPr lang="en-US" dirty="0" smtClean="0"/>
            </a:br>
            <a:r>
              <a:rPr lang="en-US" dirty="0" smtClean="0"/>
              <a:t/>
            </a:r>
            <a:br>
              <a:rPr lang="en-US" dirty="0" smtClean="0"/>
            </a:br>
            <a:r>
              <a:rPr lang="en-US" dirty="0" smtClean="0"/>
              <a:t>What is it?</a:t>
            </a:r>
            <a:br>
              <a:rPr lang="en-US" dirty="0" smtClean="0"/>
            </a:br>
            <a:r>
              <a:rPr lang="en-US" dirty="0"/>
              <a:t/>
            </a:r>
            <a:br>
              <a:rPr lang="en-US" dirty="0"/>
            </a:br>
            <a:r>
              <a:rPr lang="en-US" dirty="0" smtClean="0"/>
              <a:t>What can we do to foster it?</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6254" y="85241"/>
            <a:ext cx="6414388" cy="5835340"/>
          </a:xfrm>
        </p:spPr>
      </p:pic>
    </p:spTree>
    <p:extLst>
      <p:ext uri="{BB962C8B-B14F-4D97-AF65-F5344CB8AC3E}">
        <p14:creationId xmlns:p14="http://schemas.microsoft.com/office/powerpoint/2010/main" val="13762677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a:t>
            </a:r>
            <a:r>
              <a:rPr lang="en-US" b="1" dirty="0" smtClean="0"/>
              <a:t>Role </a:t>
            </a:r>
            <a:r>
              <a:rPr lang="en-US" b="1" dirty="0" smtClean="0"/>
              <a:t>of the School Psychologist</a:t>
            </a:r>
            <a:endParaRPr lang="en-US" b="1" dirty="0"/>
          </a:p>
        </p:txBody>
      </p:sp>
      <p:sp>
        <p:nvSpPr>
          <p:cNvPr id="8" name="Content Placeholder 7"/>
          <p:cNvSpPr>
            <a:spLocks noGrp="1"/>
          </p:cNvSpPr>
          <p:nvPr>
            <p:ph sz="half" idx="1"/>
          </p:nvPr>
        </p:nvSpPr>
        <p:spPr>
          <a:xfrm>
            <a:off x="309966" y="1239865"/>
            <a:ext cx="6214820" cy="4869240"/>
          </a:xfrm>
        </p:spPr>
        <p:txBody>
          <a:bodyPr>
            <a:normAutofit/>
          </a:bodyPr>
          <a:lstStyle/>
          <a:p>
            <a:pPr marL="0" indent="0">
              <a:buNone/>
            </a:pPr>
            <a:r>
              <a:rPr lang="en-US" sz="2800" dirty="0"/>
              <a:t>School psychologists are ethically obligated to ensure that all students have an equal opportunity for the development and expression of their personal identity in a school climate that is safe, accepting, and respectful of all persons and free from discrimination, harassment, violence, and abuse.</a:t>
            </a:r>
          </a:p>
        </p:txBody>
      </p:sp>
      <p:pic>
        <p:nvPicPr>
          <p:cNvPr id="14" name="Content Placeholder 13"/>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910037" y="1903836"/>
            <a:ext cx="4930667" cy="3001378"/>
          </a:xfrm>
        </p:spPr>
      </p:pic>
    </p:spTree>
    <p:extLst>
      <p:ext uri="{BB962C8B-B14F-4D97-AF65-F5344CB8AC3E}">
        <p14:creationId xmlns:p14="http://schemas.microsoft.com/office/powerpoint/2010/main" val="7328389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904" y="1038386"/>
            <a:ext cx="11905281" cy="767168"/>
          </a:xfrm>
        </p:spPr>
        <p:txBody>
          <a:bodyPr>
            <a:noAutofit/>
          </a:bodyPr>
          <a:lstStyle/>
          <a:p>
            <a:pPr algn="ctr"/>
            <a:r>
              <a:rPr lang="en-US" sz="2800" b="1" dirty="0" smtClean="0"/>
              <a:t>Key Points in NASP’s </a:t>
            </a:r>
            <a:r>
              <a:rPr lang="en-US" sz="2800" b="1" i="1" dirty="0"/>
              <a:t>Lesbian, Gay, Bisexual, Transgender, and Questioning Youth </a:t>
            </a:r>
            <a:r>
              <a:rPr lang="en-US" sz="2800" b="1" i="1" dirty="0" smtClean="0"/>
              <a:t>Position Statement</a:t>
            </a:r>
            <a:endParaRPr lang="en-US" sz="2800" i="1" dirty="0"/>
          </a:p>
        </p:txBody>
      </p:sp>
      <p:sp>
        <p:nvSpPr>
          <p:cNvPr id="3" name="Content Placeholder 2"/>
          <p:cNvSpPr>
            <a:spLocks noGrp="1"/>
          </p:cNvSpPr>
          <p:nvPr>
            <p:ph idx="1"/>
          </p:nvPr>
        </p:nvSpPr>
        <p:spPr>
          <a:xfrm>
            <a:off x="0" y="2014780"/>
            <a:ext cx="12135173" cy="4644815"/>
          </a:xfrm>
        </p:spPr>
        <p:txBody>
          <a:bodyPr>
            <a:normAutofit/>
          </a:bodyPr>
          <a:lstStyle/>
          <a:p>
            <a:r>
              <a:rPr lang="en-US" dirty="0" smtClean="0"/>
              <a:t>NASP supports </a:t>
            </a:r>
            <a:r>
              <a:rPr lang="en-US" dirty="0"/>
              <a:t>that all youth have </a:t>
            </a:r>
            <a:r>
              <a:rPr lang="en-US" dirty="0" smtClean="0"/>
              <a:t>equal opportunities </a:t>
            </a:r>
            <a:r>
              <a:rPr lang="en-US" dirty="0"/>
              <a:t>to participate in and benefit from educational and mental health services within </a:t>
            </a:r>
            <a:r>
              <a:rPr lang="en-US" dirty="0" smtClean="0"/>
              <a:t>schools regardless </a:t>
            </a:r>
            <a:r>
              <a:rPr lang="en-US" dirty="0"/>
              <a:t>of sexual orientation, gender identity, or gender expression</a:t>
            </a:r>
            <a:r>
              <a:rPr lang="en-US" dirty="0" smtClean="0"/>
              <a:t>.</a:t>
            </a:r>
          </a:p>
          <a:p>
            <a:pPr marL="0" indent="0">
              <a:buNone/>
            </a:pPr>
            <a:endParaRPr lang="en-US" dirty="0" smtClean="0"/>
          </a:p>
          <a:p>
            <a:r>
              <a:rPr lang="en-US" dirty="0"/>
              <a:t>NASP believes that school psychologists </a:t>
            </a:r>
            <a:r>
              <a:rPr lang="en-US" dirty="0" smtClean="0"/>
              <a:t>are ethically </a:t>
            </a:r>
            <a:r>
              <a:rPr lang="en-US" dirty="0"/>
              <a:t>obligated to ensure that all students have an equal </a:t>
            </a:r>
            <a:r>
              <a:rPr lang="en-US" dirty="0" smtClean="0"/>
              <a:t>opportunity </a:t>
            </a:r>
            <a:r>
              <a:rPr lang="en-US" dirty="0"/>
              <a:t>for the development </a:t>
            </a:r>
            <a:r>
              <a:rPr lang="en-US" dirty="0" smtClean="0"/>
              <a:t>and expression </a:t>
            </a:r>
            <a:r>
              <a:rPr lang="en-US" dirty="0"/>
              <a:t>of their personal identity in a school climate that is safe, accepting, and respectful of </a:t>
            </a:r>
            <a:r>
              <a:rPr lang="en-US" dirty="0" smtClean="0"/>
              <a:t>all persons </a:t>
            </a:r>
            <a:r>
              <a:rPr lang="en-US" dirty="0"/>
              <a:t>and free from discrimination, harassment, violence, and abuse.</a:t>
            </a:r>
          </a:p>
        </p:txBody>
      </p:sp>
    </p:spTree>
    <p:extLst>
      <p:ext uri="{BB962C8B-B14F-4D97-AF65-F5344CB8AC3E}">
        <p14:creationId xmlns:p14="http://schemas.microsoft.com/office/powerpoint/2010/main" val="18986905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235" y="123986"/>
            <a:ext cx="11964690" cy="898902"/>
          </a:xfrm>
        </p:spPr>
        <p:txBody>
          <a:bodyPr/>
          <a:lstStyle/>
          <a:p>
            <a:r>
              <a:rPr lang="en-US" b="1" dirty="0" smtClean="0"/>
              <a:t>     School Psychologists as Allies</a:t>
            </a:r>
            <a:endParaRPr lang="en-US" b="1" dirty="0"/>
          </a:p>
        </p:txBody>
      </p:sp>
      <p:sp>
        <p:nvSpPr>
          <p:cNvPr id="3" name="Content Placeholder 2"/>
          <p:cNvSpPr>
            <a:spLocks noGrp="1"/>
          </p:cNvSpPr>
          <p:nvPr>
            <p:ph idx="1"/>
          </p:nvPr>
        </p:nvSpPr>
        <p:spPr>
          <a:xfrm>
            <a:off x="0" y="844658"/>
            <a:ext cx="12073180" cy="5326249"/>
          </a:xfrm>
        </p:spPr>
        <p:txBody>
          <a:bodyPr>
            <a:noAutofit/>
          </a:bodyPr>
          <a:lstStyle/>
          <a:p>
            <a:pPr marL="0" indent="0">
              <a:buNone/>
            </a:pPr>
            <a:r>
              <a:rPr lang="en-US" sz="2400" dirty="0" smtClean="0"/>
              <a:t>School </a:t>
            </a:r>
            <a:r>
              <a:rPr lang="en-US" sz="2400" dirty="0"/>
              <a:t>psychologists appear uniquely poised to be LGBTQ allies given their expertise in </a:t>
            </a:r>
            <a:r>
              <a:rPr lang="en-US" sz="2400" dirty="0" smtClean="0"/>
              <a:t>human development</a:t>
            </a:r>
            <a:r>
              <a:rPr lang="en-US" sz="2400" dirty="0"/>
              <a:t>, knowledge of sociocultural and ecological influences on behavior, counseling </a:t>
            </a:r>
            <a:r>
              <a:rPr lang="en-US" sz="2400" dirty="0" smtClean="0"/>
              <a:t>and consultation </a:t>
            </a:r>
            <a:r>
              <a:rPr lang="en-US" sz="2400" dirty="0"/>
              <a:t>skills, ability to reach a wide audience (including administrators, teachers, school staff, </a:t>
            </a:r>
            <a:r>
              <a:rPr lang="en-US" sz="2400" dirty="0" smtClean="0"/>
              <a:t>and students</a:t>
            </a:r>
            <a:r>
              <a:rPr lang="en-US" sz="2400" dirty="0"/>
              <a:t>), and adherence to ethical principles, which are reinforced by enumerated </a:t>
            </a:r>
            <a:r>
              <a:rPr lang="en-US" sz="2400" dirty="0" smtClean="0"/>
              <a:t>nondiscrimination policies </a:t>
            </a:r>
            <a:r>
              <a:rPr lang="en-US" sz="2400" dirty="0"/>
              <a:t>from the National Association of School Psychologists (2012) and the American </a:t>
            </a:r>
            <a:r>
              <a:rPr lang="en-US" sz="2400" dirty="0" smtClean="0"/>
              <a:t>Psychological Association </a:t>
            </a:r>
            <a:r>
              <a:rPr lang="en-US" sz="2400" dirty="0"/>
              <a:t>(e.g., Anton, 2009). Heck and colleagues (2011) recommend that school </a:t>
            </a:r>
            <a:r>
              <a:rPr lang="en-US" sz="2400" dirty="0" smtClean="0"/>
              <a:t>psychologists advocate </a:t>
            </a:r>
            <a:r>
              <a:rPr lang="en-US" sz="2400" dirty="0"/>
              <a:t>for change by (a) working directly with teachers and administrators to foster positive </a:t>
            </a:r>
            <a:r>
              <a:rPr lang="en-US" sz="2400" dirty="0" smtClean="0"/>
              <a:t>attitudes toward </a:t>
            </a:r>
            <a:r>
              <a:rPr lang="en-US" sz="2400" dirty="0"/>
              <a:t>LGBTQ individuals; (b) infusing information about sexual orientation and gender expression </a:t>
            </a:r>
            <a:r>
              <a:rPr lang="en-US" sz="2400" dirty="0" smtClean="0"/>
              <a:t>into the </a:t>
            </a:r>
            <a:r>
              <a:rPr lang="en-US" sz="2400" dirty="0"/>
              <a:t>curriculum; (c) developing strategies to confront bias and harassment in and out of classes; (d</a:t>
            </a:r>
            <a:r>
              <a:rPr lang="en-US" sz="2400" dirty="0" smtClean="0"/>
              <a:t>) reinforcing </a:t>
            </a:r>
            <a:r>
              <a:rPr lang="en-US" sz="2400" dirty="0"/>
              <a:t>disciplinary actions for harassing offenders; and (e) supporting or forming GSAs. </a:t>
            </a:r>
            <a:r>
              <a:rPr lang="en-US" sz="2400" dirty="0" smtClean="0"/>
              <a:t>Murphy (</a:t>
            </a:r>
            <a:r>
              <a:rPr lang="en-US" sz="2400" dirty="0"/>
              <a:t>2012) adds that since many students attend GSAs to receive social support or need a safe space </a:t>
            </a:r>
            <a:r>
              <a:rPr lang="en-US" sz="2400" dirty="0" smtClean="0"/>
              <a:t>to discuss </a:t>
            </a:r>
            <a:r>
              <a:rPr lang="en-US" sz="2400" dirty="0"/>
              <a:t>difficulties they may be facing, the school psychologist is often ideal to serve as GSA advisor.</a:t>
            </a:r>
            <a:endParaRPr lang="en-US" sz="2400" dirty="0"/>
          </a:p>
        </p:txBody>
      </p:sp>
    </p:spTree>
    <p:extLst>
      <p:ext uri="{BB962C8B-B14F-4D97-AF65-F5344CB8AC3E}">
        <p14:creationId xmlns:p14="http://schemas.microsoft.com/office/powerpoint/2010/main" val="8795293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242" y="61993"/>
            <a:ext cx="11693654" cy="991892"/>
          </a:xfrm>
        </p:spPr>
        <p:txBody>
          <a:bodyPr/>
          <a:lstStyle/>
          <a:p>
            <a:r>
              <a:rPr lang="en-US" dirty="0" smtClean="0"/>
              <a:t>     </a:t>
            </a:r>
            <a:r>
              <a:rPr lang="en-US" b="1" dirty="0" smtClean="0"/>
              <a:t>School </a:t>
            </a:r>
            <a:r>
              <a:rPr lang="en-US" b="1" dirty="0"/>
              <a:t>Psychologists as Allies</a:t>
            </a:r>
          </a:p>
        </p:txBody>
      </p:sp>
      <p:sp>
        <p:nvSpPr>
          <p:cNvPr id="3" name="Content Placeholder 2"/>
          <p:cNvSpPr>
            <a:spLocks noGrp="1"/>
          </p:cNvSpPr>
          <p:nvPr>
            <p:ph idx="1"/>
          </p:nvPr>
        </p:nvSpPr>
        <p:spPr>
          <a:xfrm>
            <a:off x="154984" y="1092632"/>
            <a:ext cx="12037016" cy="5155768"/>
          </a:xfrm>
        </p:spPr>
        <p:txBody>
          <a:bodyPr>
            <a:noAutofit/>
          </a:bodyPr>
          <a:lstStyle/>
          <a:p>
            <a:pPr marL="0" indent="0">
              <a:buNone/>
            </a:pPr>
            <a:r>
              <a:rPr lang="en-US" sz="2400" dirty="0"/>
              <a:t>Kiperman, </a:t>
            </a:r>
            <a:r>
              <a:rPr lang="en-US" sz="2400" dirty="0"/>
              <a:t>Varjas</a:t>
            </a:r>
            <a:r>
              <a:rPr lang="en-US" sz="2400" dirty="0"/>
              <a:t>, Meyers, and Howard (2014) present a model for school psychologists to assist </a:t>
            </a:r>
            <a:r>
              <a:rPr lang="en-US" sz="2400" dirty="0" smtClean="0"/>
              <a:t>LGBTQ youth</a:t>
            </a:r>
            <a:r>
              <a:rPr lang="en-US" sz="2400" dirty="0"/>
              <a:t>, by outlining what these students perceive as supportive and </a:t>
            </a:r>
            <a:r>
              <a:rPr lang="en-US" sz="2400" dirty="0" smtClean="0"/>
              <a:t>non-supportive </a:t>
            </a:r>
            <a:r>
              <a:rPr lang="en-US" sz="2400" dirty="0"/>
              <a:t>behaviors of </a:t>
            </a:r>
            <a:r>
              <a:rPr lang="en-US" sz="2400" dirty="0" smtClean="0"/>
              <a:t>those around </a:t>
            </a:r>
            <a:r>
              <a:rPr lang="en-US" sz="2400" dirty="0"/>
              <a:t>them. School psychologists can be supportive through affirmation of the youth’s strengths </a:t>
            </a:r>
            <a:r>
              <a:rPr lang="en-US" sz="2400" dirty="0" smtClean="0"/>
              <a:t>and resilience</a:t>
            </a:r>
            <a:r>
              <a:rPr lang="en-US" sz="2400" dirty="0"/>
              <a:t>, providing a safe space and identifying safe harbors outside of the school, offering counseling </a:t>
            </a:r>
            <a:r>
              <a:rPr lang="en-US" sz="2400" dirty="0" smtClean="0"/>
              <a:t>and emotional </a:t>
            </a:r>
            <a:r>
              <a:rPr lang="en-US" sz="2400" dirty="0"/>
              <a:t>support, and providing instrumental assistance. They can also provide </a:t>
            </a:r>
            <a:r>
              <a:rPr lang="en-US" sz="2400" dirty="0" smtClean="0"/>
              <a:t>professional development </a:t>
            </a:r>
            <a:r>
              <a:rPr lang="en-US" sz="2400" dirty="0"/>
              <a:t>by promoting awareness and acceptance of LGBTQ youth, and fostering an inclusive </a:t>
            </a:r>
            <a:r>
              <a:rPr lang="en-US" sz="2400" dirty="0" smtClean="0"/>
              <a:t>and welcoming </a:t>
            </a:r>
            <a:r>
              <a:rPr lang="en-US" sz="2400" dirty="0"/>
              <a:t>school climate. The authors caution school psychologists to avoid unsupportive behaviors, </a:t>
            </a:r>
            <a:r>
              <a:rPr lang="en-US" sz="2400" dirty="0" smtClean="0"/>
              <a:t>and they </a:t>
            </a:r>
            <a:r>
              <a:rPr lang="en-US" sz="2400" dirty="0"/>
              <a:t>also recommend that school psychologists help these youth navigate away from negative </a:t>
            </a:r>
            <a:r>
              <a:rPr lang="en-US" sz="2400" dirty="0" smtClean="0"/>
              <a:t>experiences, characterized </a:t>
            </a:r>
            <a:r>
              <a:rPr lang="en-US" sz="2400" dirty="0"/>
              <a:t>as unmet expectations, negative perceptions (e.g., homophobic beliefs, close mindedness</a:t>
            </a:r>
            <a:r>
              <a:rPr lang="en-US" sz="2400" dirty="0" smtClean="0"/>
              <a:t>, lack </a:t>
            </a:r>
            <a:r>
              <a:rPr lang="en-US" sz="2400" dirty="0"/>
              <a:t>of rapport), and negative interactions (e.g., insults or verbal slurs, targets of rumor or exclusion).</a:t>
            </a:r>
            <a:endParaRPr lang="en-US" sz="2400" dirty="0"/>
          </a:p>
        </p:txBody>
      </p:sp>
    </p:spTree>
    <p:extLst>
      <p:ext uri="{BB962C8B-B14F-4D97-AF65-F5344CB8AC3E}">
        <p14:creationId xmlns:p14="http://schemas.microsoft.com/office/powerpoint/2010/main" val="38834193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8225" y="452718"/>
            <a:ext cx="9472610" cy="1860176"/>
          </a:xfrm>
        </p:spPr>
        <p:txBody>
          <a:bodyPr/>
          <a:lstStyle/>
          <a:p>
            <a:pPr algn="ctr"/>
            <a:r>
              <a:rPr lang="en-US" sz="3600" b="1" dirty="0" smtClean="0"/>
              <a:t>Best Practice </a:t>
            </a:r>
            <a:r>
              <a:rPr lang="en-US" sz="3600" b="1" dirty="0"/>
              <a:t>for </a:t>
            </a:r>
            <a:r>
              <a:rPr lang="en-US" sz="3600" b="1" dirty="0" smtClean="0"/>
              <a:t>Schools:</a:t>
            </a:r>
            <a:r>
              <a:rPr lang="en-US" sz="3600" b="1" dirty="0"/>
              <a:t/>
            </a:r>
            <a:br>
              <a:rPr lang="en-US" sz="3600" b="1" dirty="0"/>
            </a:br>
            <a:r>
              <a:rPr lang="en-US" sz="2400" b="1" dirty="0"/>
              <a:t>Michigan State </a:t>
            </a:r>
            <a:r>
              <a:rPr lang="en-US" sz="2400" b="1" dirty="0">
                <a:solidFill>
                  <a:schemeClr val="tx1"/>
                </a:solidFill>
              </a:rPr>
              <a:t>Board</a:t>
            </a:r>
            <a:r>
              <a:rPr lang="en-US" sz="2400" b="1" dirty="0"/>
              <a:t> of Education’s Statement and Guidance on Safe and Supportive Learning Environments for Lesbian, Gay, Bisexual, Transgender, and Questioning (LGBTQ) Students </a:t>
            </a:r>
            <a:br>
              <a:rPr lang="en-US" sz="2400" b="1" dirty="0"/>
            </a:br>
            <a:endParaRPr lang="en-US" sz="2400" b="1" dirty="0"/>
          </a:p>
        </p:txBody>
      </p:sp>
      <p:sp>
        <p:nvSpPr>
          <p:cNvPr id="3" name="Content Placeholder 2"/>
          <p:cNvSpPr>
            <a:spLocks noGrp="1"/>
          </p:cNvSpPr>
          <p:nvPr>
            <p:ph idx="1"/>
          </p:nvPr>
        </p:nvSpPr>
        <p:spPr>
          <a:xfrm>
            <a:off x="457200" y="2572718"/>
            <a:ext cx="11161059" cy="3935657"/>
          </a:xfrm>
        </p:spPr>
        <p:txBody>
          <a:bodyPr>
            <a:normAutofit/>
          </a:bodyPr>
          <a:lstStyle/>
          <a:p>
            <a:pPr marL="0" indent="0">
              <a:buNone/>
            </a:pPr>
            <a:r>
              <a:rPr lang="en-US" sz="2400" dirty="0" smtClean="0"/>
              <a:t>The </a:t>
            </a:r>
            <a:r>
              <a:rPr lang="en-US" sz="2400" dirty="0"/>
              <a:t>SBE recognizes the need for all students to have a safe and supportive school environment to progress academically and developmentally, and believes school administrators, teachers, staff, families, and students all play an important role in creating and sustaining that environment. </a:t>
            </a:r>
            <a:endParaRPr lang="en-US" sz="2400" dirty="0" smtClean="0"/>
          </a:p>
          <a:p>
            <a:pPr marL="0" indent="0">
              <a:buNone/>
            </a:pPr>
            <a:endParaRPr lang="en-US" sz="2400" dirty="0"/>
          </a:p>
          <a:p>
            <a:pPr marL="0" indent="0">
              <a:buNone/>
            </a:pPr>
            <a:r>
              <a:rPr lang="en-US" sz="2400" dirty="0" smtClean="0"/>
              <a:t>Despite </a:t>
            </a:r>
            <a:r>
              <a:rPr lang="en-US" sz="2400" dirty="0"/>
              <a:t>widespread efforts, lesbian, gay, bisexual, transgender, and questioning (LGBTQ) students continue to face challenges that threaten their health, safety, and learning opportunities in schools. </a:t>
            </a:r>
          </a:p>
        </p:txBody>
      </p:sp>
    </p:spTree>
    <p:extLst>
      <p:ext uri="{BB962C8B-B14F-4D97-AF65-F5344CB8AC3E}">
        <p14:creationId xmlns:p14="http://schemas.microsoft.com/office/powerpoint/2010/main" val="5728976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646111" y="224726"/>
            <a:ext cx="9404723" cy="860156"/>
          </a:xfrm>
        </p:spPr>
        <p:txBody>
          <a:bodyPr/>
          <a:lstStyle/>
          <a:p>
            <a:pPr algn="ctr" eaLnBrk="1" fontAlgn="auto" hangingPunct="1">
              <a:spcAft>
                <a:spcPts val="0"/>
              </a:spcAft>
              <a:defRPr/>
            </a:pPr>
            <a:r>
              <a:rPr lang="en-US" altLang="en-US" sz="3600" dirty="0" smtClean="0"/>
              <a:t>Process for Developing Statement</a:t>
            </a:r>
          </a:p>
        </p:txBody>
      </p:sp>
      <p:graphicFrame>
        <p:nvGraphicFramePr>
          <p:cNvPr id="2" name="Diagram 1"/>
          <p:cNvGraphicFramePr/>
          <p:nvPr>
            <p:extLst>
              <p:ext uri="{D42A27DB-BD31-4B8C-83A1-F6EECF244321}">
                <p14:modId xmlns:p14="http://schemas.microsoft.com/office/powerpoint/2010/main" val="3195648304"/>
              </p:ext>
            </p:extLst>
          </p:nvPr>
        </p:nvGraphicFramePr>
        <p:xfrm>
          <a:off x="180337" y="1193369"/>
          <a:ext cx="11401777" cy="52756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7412" name="Picture 2"/>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789289" y="2690813"/>
            <a:ext cx="2639717" cy="298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108427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455" y="170481"/>
            <a:ext cx="11708504" cy="1425844"/>
          </a:xfrm>
        </p:spPr>
        <p:txBody>
          <a:bodyPr>
            <a:normAutofit fontScale="90000"/>
          </a:bodyPr>
          <a:lstStyle/>
          <a:p>
            <a:pPr algn="ctr"/>
            <a:r>
              <a:rPr lang="en-US" sz="4400" dirty="0" smtClean="0"/>
              <a:t>State </a:t>
            </a:r>
            <a:r>
              <a:rPr lang="en-US" sz="4400" dirty="0" smtClean="0"/>
              <a:t>Board </a:t>
            </a:r>
            <a:r>
              <a:rPr lang="en-US" sz="4400" dirty="0" smtClean="0"/>
              <a:t>of </a:t>
            </a:r>
            <a:r>
              <a:rPr lang="en-US" sz="4400" dirty="0" smtClean="0"/>
              <a:t>Education </a:t>
            </a:r>
            <a:r>
              <a:rPr lang="en-US" sz="4400" dirty="0" smtClean="0"/>
              <a:t>LGBTQ </a:t>
            </a:r>
            <a:r>
              <a:rPr lang="en-US" sz="4400" dirty="0" smtClean="0"/>
              <a:t>Guidance:  Summary of  Recommendations</a:t>
            </a:r>
            <a:endParaRPr lang="en-US" sz="4400" dirty="0"/>
          </a:p>
        </p:txBody>
      </p:sp>
      <p:sp>
        <p:nvSpPr>
          <p:cNvPr id="3" name="Content Placeholder 2"/>
          <p:cNvSpPr>
            <a:spLocks noGrp="1"/>
          </p:cNvSpPr>
          <p:nvPr>
            <p:ph idx="1"/>
          </p:nvPr>
        </p:nvSpPr>
        <p:spPr>
          <a:xfrm>
            <a:off x="77492" y="1480088"/>
            <a:ext cx="11894949" cy="4768311"/>
          </a:xfrm>
        </p:spPr>
        <p:txBody>
          <a:bodyPr/>
          <a:lstStyle/>
          <a:p>
            <a:pPr marL="558800" indent="-514350">
              <a:buFont typeface="Franklin Gothic Medium" pitchFamily="34" charset="0"/>
              <a:buAutoNum type="arabicPeriod"/>
              <a:defRPr/>
            </a:pPr>
            <a:r>
              <a:rPr lang="en-US" altLang="en-US" sz="2400" dirty="0"/>
              <a:t>Adopt, implement and enforce inclusive policies</a:t>
            </a:r>
          </a:p>
          <a:p>
            <a:pPr marL="558800" indent="-514350">
              <a:buFont typeface="Franklin Gothic Medium" pitchFamily="34" charset="0"/>
              <a:buAutoNum type="arabicPeriod"/>
              <a:defRPr/>
            </a:pPr>
            <a:r>
              <a:rPr lang="en-US" altLang="en-US" sz="2400" dirty="0"/>
              <a:t>Provide professional development opportunities</a:t>
            </a:r>
          </a:p>
          <a:p>
            <a:pPr marL="558800" indent="-514350">
              <a:buFont typeface="Franklin Gothic Medium" pitchFamily="34" charset="0"/>
              <a:buAutoNum type="arabicPeriod"/>
              <a:defRPr/>
            </a:pPr>
            <a:r>
              <a:rPr lang="en-US" altLang="en-US" sz="2400" dirty="0"/>
              <a:t>Provide family engagement and support </a:t>
            </a:r>
          </a:p>
          <a:p>
            <a:pPr marL="558800" indent="-514350">
              <a:buFont typeface="Franklin Gothic Medium" pitchFamily="34" charset="0"/>
              <a:buAutoNum type="arabicPeriod"/>
              <a:defRPr/>
            </a:pPr>
            <a:r>
              <a:rPr lang="en-US" altLang="en-US" sz="2400" dirty="0"/>
              <a:t>Encourage respect throughout educational culture</a:t>
            </a:r>
          </a:p>
          <a:p>
            <a:pPr marL="558800" indent="-514350">
              <a:buFont typeface="Franklin Gothic Medium" pitchFamily="34" charset="0"/>
              <a:buAutoNum type="arabicPeriod"/>
              <a:defRPr/>
            </a:pPr>
            <a:r>
              <a:rPr lang="en-US" altLang="en-US" sz="2400" dirty="0"/>
              <a:t>Collect and review data</a:t>
            </a:r>
          </a:p>
          <a:p>
            <a:pPr marL="558800" indent="-514350">
              <a:buFont typeface="Franklin Gothic Medium" pitchFamily="34" charset="0"/>
              <a:buAutoNum type="arabicPeriod"/>
              <a:defRPr/>
            </a:pPr>
            <a:r>
              <a:rPr lang="en-US" altLang="en-US" sz="2400" dirty="0"/>
              <a:t>Designate building-level staff</a:t>
            </a:r>
          </a:p>
          <a:p>
            <a:pPr marL="558800" indent="-514350">
              <a:buFont typeface="Franklin Gothic Medium" pitchFamily="34" charset="0"/>
              <a:buAutoNum type="arabicPeriod"/>
              <a:defRPr/>
            </a:pPr>
            <a:r>
              <a:rPr lang="en-US" altLang="en-US" sz="2400" dirty="0"/>
              <a:t>Provide information in school libraries</a:t>
            </a:r>
          </a:p>
          <a:p>
            <a:pPr marL="558800" indent="-514350">
              <a:buFont typeface="Franklin Gothic Medium" pitchFamily="34" charset="0"/>
              <a:buAutoNum type="arabicPeriod"/>
              <a:defRPr/>
            </a:pPr>
            <a:r>
              <a:rPr lang="en-US" altLang="en-US" sz="2400" dirty="0"/>
              <a:t>Support formation of Gay-Straight Alliances</a:t>
            </a:r>
          </a:p>
          <a:p>
            <a:endParaRPr lang="en-US" dirty="0"/>
          </a:p>
        </p:txBody>
      </p:sp>
    </p:spTree>
    <p:extLst>
      <p:ext uri="{BB962C8B-B14F-4D97-AF65-F5344CB8AC3E}">
        <p14:creationId xmlns:p14="http://schemas.microsoft.com/office/powerpoint/2010/main" val="42339557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46111" y="162732"/>
            <a:ext cx="9404723" cy="759417"/>
          </a:xfrm>
        </p:spPr>
        <p:txBody>
          <a:bodyPr/>
          <a:lstStyle/>
          <a:p>
            <a:pPr algn="ctr"/>
            <a:r>
              <a:rPr lang="en-US" b="1" dirty="0" smtClean="0"/>
              <a:t>Recommendation #1</a:t>
            </a:r>
            <a:endParaRPr lang="en-US" b="1" dirty="0"/>
          </a:p>
        </p:txBody>
      </p:sp>
      <p:sp>
        <p:nvSpPr>
          <p:cNvPr id="5" name="Content Placeholder 4"/>
          <p:cNvSpPr>
            <a:spLocks noGrp="1"/>
          </p:cNvSpPr>
          <p:nvPr>
            <p:ph idx="1"/>
          </p:nvPr>
        </p:nvSpPr>
        <p:spPr>
          <a:xfrm>
            <a:off x="123986" y="1061634"/>
            <a:ext cx="12003438" cy="5460190"/>
          </a:xfrm>
        </p:spPr>
        <p:txBody>
          <a:bodyPr>
            <a:normAutofit/>
          </a:bodyPr>
          <a:lstStyle/>
          <a:p>
            <a:pPr marL="0" indent="0">
              <a:buNone/>
            </a:pPr>
            <a:endParaRPr lang="en-US" sz="2400" b="1" dirty="0" smtClean="0"/>
          </a:p>
          <a:p>
            <a:pPr marL="0" indent="0">
              <a:buNone/>
            </a:pPr>
            <a:r>
              <a:rPr lang="en-US" sz="2400" b="1" dirty="0" smtClean="0"/>
              <a:t>Adopt</a:t>
            </a:r>
            <a:r>
              <a:rPr lang="en-US" sz="2400" b="1" dirty="0"/>
              <a:t>, implement, and enforce policies protecting students from harassment, violence, and discrimination for any reason including based on their real or perceived sexual orientation, gender identity, and/or gender expression (e.g., enumerated nondiscrimination, anti-bullying, and anti-harassment policies</a:t>
            </a:r>
            <a:r>
              <a:rPr lang="en-US" sz="2400" b="1" dirty="0" smtClean="0"/>
              <a:t>).  </a:t>
            </a:r>
            <a:r>
              <a:rPr lang="en-US" sz="2400" dirty="0" smtClean="0"/>
              <a:t>Inclusive </a:t>
            </a:r>
            <a:r>
              <a:rPr lang="en-US" sz="2400" dirty="0"/>
              <a:t>school policies and administrative guidelines regarding implementation provide clear guidance for school administrators, teachers, support staff, families, and students to ensure all members of the school community have similar, consistent expectations for what is considered appropriate conduct in school and at school-related activities. Those same protections should also be afforded to LGBT staff to provide a diverse workforce and role models who are supported. </a:t>
            </a:r>
          </a:p>
          <a:p>
            <a:endParaRPr lang="en-US" dirty="0"/>
          </a:p>
          <a:p>
            <a:endParaRPr lang="en-US" dirty="0"/>
          </a:p>
        </p:txBody>
      </p:sp>
    </p:spTree>
    <p:extLst>
      <p:ext uri="{BB962C8B-B14F-4D97-AF65-F5344CB8AC3E}">
        <p14:creationId xmlns:p14="http://schemas.microsoft.com/office/powerpoint/2010/main" val="29660549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7"/>
            <a:ext cx="9896383" cy="4589930"/>
          </a:xfrm>
        </p:spPr>
        <p:txBody>
          <a:bodyPr/>
          <a:lstStyle/>
          <a:p>
            <a:pPr algn="ctr"/>
            <a:r>
              <a:rPr lang="en-US" sz="6000" b="1" dirty="0" smtClean="0"/>
              <a:t>How School Psychologists Can Help to </a:t>
            </a:r>
            <a:r>
              <a:rPr lang="en-US" sz="6000" b="1" dirty="0"/>
              <a:t>Create Safe and </a:t>
            </a:r>
            <a:r>
              <a:rPr lang="en-US" sz="6000" b="1" dirty="0" smtClean="0"/>
              <a:t>Supportive Schools for LGBTQ Students</a:t>
            </a:r>
            <a:endParaRPr lang="en-US" sz="6000" b="1" dirty="0"/>
          </a:p>
        </p:txBody>
      </p:sp>
      <p:sp>
        <p:nvSpPr>
          <p:cNvPr id="3" name="Content Placeholder 2"/>
          <p:cNvSpPr>
            <a:spLocks noGrp="1"/>
          </p:cNvSpPr>
          <p:nvPr>
            <p:ph idx="1"/>
          </p:nvPr>
        </p:nvSpPr>
        <p:spPr>
          <a:xfrm>
            <a:off x="1103312" y="4760259"/>
            <a:ext cx="8946541" cy="1488140"/>
          </a:xfrm>
        </p:spPr>
        <p:txBody>
          <a:bodyPr>
            <a:normAutofit/>
          </a:bodyPr>
          <a:lstStyle/>
          <a:p>
            <a:pPr marL="0" indent="0" algn="ctr">
              <a:buNone/>
            </a:pPr>
            <a:r>
              <a:rPr lang="en-US" sz="4400" b="1" dirty="0" smtClean="0"/>
              <a:t>Tracy Hobbs</a:t>
            </a:r>
            <a:endParaRPr lang="en-US" sz="4400" b="1" dirty="0"/>
          </a:p>
        </p:txBody>
      </p:sp>
    </p:spTree>
    <p:extLst>
      <p:ext uri="{BB962C8B-B14F-4D97-AF65-F5344CB8AC3E}">
        <p14:creationId xmlns:p14="http://schemas.microsoft.com/office/powerpoint/2010/main" val="6486241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949879"/>
          </a:xfrm>
        </p:spPr>
        <p:txBody>
          <a:bodyPr/>
          <a:lstStyle/>
          <a:p>
            <a:pPr algn="ctr"/>
            <a:r>
              <a:rPr lang="en-US" b="1" dirty="0" smtClean="0"/>
              <a:t>GLSEN Resources</a:t>
            </a:r>
            <a:endParaRPr lang="en-US" b="1" dirty="0"/>
          </a:p>
        </p:txBody>
      </p:sp>
      <p:sp>
        <p:nvSpPr>
          <p:cNvPr id="3" name="Content Placeholder 2"/>
          <p:cNvSpPr>
            <a:spLocks noGrp="1"/>
          </p:cNvSpPr>
          <p:nvPr>
            <p:ph idx="1"/>
          </p:nvPr>
        </p:nvSpPr>
        <p:spPr>
          <a:xfrm>
            <a:off x="100739" y="1146876"/>
            <a:ext cx="11980190" cy="5101524"/>
          </a:xfrm>
        </p:spPr>
        <p:txBody>
          <a:bodyPr>
            <a:normAutofit fontScale="92500" lnSpcReduction="10000"/>
          </a:bodyPr>
          <a:lstStyle/>
          <a:p>
            <a:pPr marL="0" indent="0">
              <a:buNone/>
            </a:pPr>
            <a:r>
              <a:rPr lang="en-US" b="1" dirty="0" smtClean="0"/>
              <a:t>Model District Anti-Bullying and Harassment Policy</a:t>
            </a:r>
          </a:p>
          <a:p>
            <a:pPr marL="0" indent="0">
              <a:buNone/>
            </a:pPr>
            <a:r>
              <a:rPr lang="en-US" dirty="0">
                <a:hlinkClick r:id="rId2"/>
              </a:rPr>
              <a:t>http://</a:t>
            </a:r>
            <a:r>
              <a:rPr lang="en-US" dirty="0" smtClean="0">
                <a:hlinkClick r:id="rId2"/>
              </a:rPr>
              <a:t>www.glsen.org/sites/default/files/GLSEN%20model%20district%20policy.pdf</a:t>
            </a:r>
            <a:endParaRPr lang="en-US" dirty="0" smtClean="0"/>
          </a:p>
          <a:p>
            <a:pPr marL="0" indent="0">
              <a:buNone/>
            </a:pPr>
            <a:r>
              <a:rPr lang="en-US" dirty="0" smtClean="0"/>
              <a:t>This </a:t>
            </a:r>
            <a:r>
              <a:rPr lang="en-US" dirty="0"/>
              <a:t>document presents our Model District Anti-Bullying and Harassment Policy and presents some key points and alternatives to consider. The commentary below will help you tailor the model language to the specific needs of your school district. While this document provides a useful model, it is still necessary to carefully consider the legislative background of your state, the local political environment, the fiscal impact of any proposal, and any existing laws with which this policy might interact. </a:t>
            </a:r>
            <a:endParaRPr lang="en-US" dirty="0" smtClean="0"/>
          </a:p>
          <a:p>
            <a:endParaRPr lang="en-US" dirty="0"/>
          </a:p>
          <a:p>
            <a:pPr marL="0" indent="0">
              <a:buNone/>
            </a:pPr>
            <a:r>
              <a:rPr lang="en-US" b="1" dirty="0" smtClean="0"/>
              <a:t>Model District Policy on Transgender and Gender Nonconforming Students</a:t>
            </a:r>
          </a:p>
          <a:p>
            <a:pPr marL="0" indent="0">
              <a:buNone/>
            </a:pPr>
            <a:r>
              <a:rPr lang="en-US" dirty="0">
                <a:hlinkClick r:id="rId3"/>
              </a:rPr>
              <a:t>http://</a:t>
            </a:r>
            <a:r>
              <a:rPr lang="en-US" dirty="0" smtClean="0">
                <a:hlinkClick r:id="rId3"/>
              </a:rPr>
              <a:t>www.glsen.org/sites/default/files/GLSEN%20Trans%20Model%20Policy%202016_0.pdf</a:t>
            </a:r>
            <a:endParaRPr lang="en-US" dirty="0" smtClean="0"/>
          </a:p>
          <a:p>
            <a:pPr marL="0" indent="0">
              <a:buNone/>
            </a:pPr>
            <a:r>
              <a:rPr lang="en-US" dirty="0"/>
              <a:t>This document presents our </a:t>
            </a:r>
            <a:r>
              <a:rPr lang="en-US" dirty="0" smtClean="0"/>
              <a:t>Model District </a:t>
            </a:r>
            <a:r>
              <a:rPr lang="en-US" dirty="0"/>
              <a:t>Policy on Transgender and </a:t>
            </a:r>
            <a:r>
              <a:rPr lang="en-US" dirty="0" smtClean="0"/>
              <a:t>Gender Nonconforming </a:t>
            </a:r>
            <a:r>
              <a:rPr lang="en-US" dirty="0"/>
              <a:t>Students, which </a:t>
            </a:r>
            <a:r>
              <a:rPr lang="en-US" dirty="0" smtClean="0"/>
              <a:t>outlines best </a:t>
            </a:r>
            <a:r>
              <a:rPr lang="en-US" dirty="0"/>
              <a:t>practices for schools to </a:t>
            </a:r>
            <a:r>
              <a:rPr lang="en-US" dirty="0" smtClean="0"/>
              <a:t>ensure that </a:t>
            </a:r>
            <a:r>
              <a:rPr lang="en-US" dirty="0"/>
              <a:t>all students are safe, included </a:t>
            </a:r>
            <a:r>
              <a:rPr lang="en-US" dirty="0" smtClean="0"/>
              <a:t>and respected </a:t>
            </a:r>
            <a:r>
              <a:rPr lang="en-US" dirty="0"/>
              <a:t>in school, regardless of </a:t>
            </a:r>
            <a:r>
              <a:rPr lang="en-US" dirty="0" smtClean="0"/>
              <a:t>their gender </a:t>
            </a:r>
            <a:r>
              <a:rPr lang="en-US" dirty="0"/>
              <a:t>identity or expression — </a:t>
            </a:r>
            <a:r>
              <a:rPr lang="en-US" dirty="0" smtClean="0"/>
              <a:t>including transgender </a:t>
            </a:r>
            <a:r>
              <a:rPr lang="en-US" dirty="0"/>
              <a:t>and gender </a:t>
            </a:r>
            <a:r>
              <a:rPr lang="en-US" dirty="0" smtClean="0"/>
              <a:t>nonconforming students</a:t>
            </a:r>
            <a:r>
              <a:rPr lang="en-US" dirty="0"/>
              <a:t>. The model presents some </a:t>
            </a:r>
            <a:r>
              <a:rPr lang="en-US" dirty="0" smtClean="0"/>
              <a:t>policy objectives</a:t>
            </a:r>
            <a:r>
              <a:rPr lang="en-US" dirty="0"/>
              <a:t>, key points and </a:t>
            </a:r>
            <a:r>
              <a:rPr lang="en-US" dirty="0" smtClean="0"/>
              <a:t>alternatives to </a:t>
            </a:r>
            <a:r>
              <a:rPr lang="en-US" dirty="0"/>
              <a:t>consider.</a:t>
            </a:r>
          </a:p>
        </p:txBody>
      </p:sp>
    </p:spTree>
    <p:extLst>
      <p:ext uri="{BB962C8B-B14F-4D97-AF65-F5344CB8AC3E}">
        <p14:creationId xmlns:p14="http://schemas.microsoft.com/office/powerpoint/2010/main" val="42864161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Recommendation </a:t>
            </a:r>
            <a:r>
              <a:rPr lang="en-US" b="1" dirty="0" smtClean="0"/>
              <a:t>#2</a:t>
            </a:r>
            <a:endParaRPr lang="en-US" b="1" dirty="0"/>
          </a:p>
        </p:txBody>
      </p:sp>
      <p:sp>
        <p:nvSpPr>
          <p:cNvPr id="3" name="Content Placeholder 2"/>
          <p:cNvSpPr>
            <a:spLocks noGrp="1"/>
          </p:cNvSpPr>
          <p:nvPr>
            <p:ph idx="1"/>
          </p:nvPr>
        </p:nvSpPr>
        <p:spPr>
          <a:xfrm>
            <a:off x="77493" y="1465730"/>
            <a:ext cx="11980188" cy="4930587"/>
          </a:xfrm>
        </p:spPr>
        <p:txBody>
          <a:bodyPr/>
          <a:lstStyle/>
          <a:p>
            <a:pPr marL="0" indent="0">
              <a:buNone/>
            </a:pPr>
            <a:endParaRPr lang="en-US" sz="2400" b="1" dirty="0" smtClean="0"/>
          </a:p>
          <a:p>
            <a:pPr marL="0" indent="0">
              <a:buNone/>
            </a:pPr>
            <a:r>
              <a:rPr lang="en-US" sz="2400" b="1" dirty="0" smtClean="0"/>
              <a:t>Provide </a:t>
            </a:r>
            <a:r>
              <a:rPr lang="en-US" sz="2400" b="1" dirty="0"/>
              <a:t>professional development opportunities on issues affecting LGBTQ students to district staff and board members. </a:t>
            </a:r>
            <a:r>
              <a:rPr lang="en-US" sz="2400" dirty="0"/>
              <a:t>These opportunities should extend beyond teachers, administrators, and school mental health staff, to include anyone who interacts with students (e.g., coaches, bus drivers, cafeteria workers, custodians, and administrative support staff). The MDE conducts introductory and advanced workshops to help educators and other school personnel understand, assess, and improve school safety and climate for all students, including those who are LGBTQ.6 Districts should encourage and support staff attendance at these and other role-appropriate professional development opportunities. </a:t>
            </a:r>
          </a:p>
          <a:p>
            <a:pPr marL="0" indent="0">
              <a:buNone/>
            </a:pPr>
            <a:endParaRPr lang="en-US" dirty="0"/>
          </a:p>
        </p:txBody>
      </p:sp>
    </p:spTree>
    <p:extLst>
      <p:ext uri="{BB962C8B-B14F-4D97-AF65-F5344CB8AC3E}">
        <p14:creationId xmlns:p14="http://schemas.microsoft.com/office/powerpoint/2010/main" val="26878063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Michigan’s “A Silent Crisis:  Safe Schools for Sexual Minority </a:t>
            </a:r>
            <a:r>
              <a:rPr lang="en-US" b="1" dirty="0" smtClean="0"/>
              <a:t>Youth”</a:t>
            </a:r>
            <a:endParaRPr lang="en-US" b="1" dirty="0"/>
          </a:p>
        </p:txBody>
      </p:sp>
      <p:sp>
        <p:nvSpPr>
          <p:cNvPr id="3" name="Content Placeholder 2"/>
          <p:cNvSpPr>
            <a:spLocks noGrp="1"/>
          </p:cNvSpPr>
          <p:nvPr>
            <p:ph idx="1"/>
          </p:nvPr>
        </p:nvSpPr>
        <p:spPr>
          <a:xfrm>
            <a:off x="112819" y="1980821"/>
            <a:ext cx="11698941" cy="4298575"/>
          </a:xfrm>
        </p:spPr>
        <p:txBody>
          <a:bodyPr>
            <a:normAutofit lnSpcReduction="10000"/>
          </a:bodyPr>
          <a:lstStyle/>
          <a:p>
            <a:pPr marL="0" indent="0">
              <a:buNone/>
            </a:pPr>
            <a:r>
              <a:rPr lang="en-US" b="1" dirty="0" smtClean="0"/>
              <a:t>Workshop:</a:t>
            </a:r>
          </a:p>
          <a:p>
            <a:pPr marL="0" indent="0">
              <a:buNone/>
            </a:pPr>
            <a:r>
              <a:rPr lang="en-US" dirty="0" smtClean="0"/>
              <a:t>The </a:t>
            </a:r>
            <a:r>
              <a:rPr lang="en-US" dirty="0"/>
              <a:t>workshop is designed to help educators understand, assess, and improve school climate and safety for all youth, especially those who identify as gay lesbian, bisexual, transgender, or questioning. Research consistently finds sexual minority youth to be at higher risk of homelessness, alcohol and substance abuse, harassment, assaults, suicide, school failure/dropout, and truancy. </a:t>
            </a:r>
            <a:endParaRPr lang="en-US" dirty="0" smtClean="0"/>
          </a:p>
          <a:p>
            <a:pPr marL="0" indent="0">
              <a:buNone/>
            </a:pPr>
            <a:endParaRPr lang="en-US" dirty="0"/>
          </a:p>
          <a:p>
            <a:pPr marL="0" indent="0">
              <a:buNone/>
            </a:pPr>
            <a:r>
              <a:rPr lang="en-US" b="1" dirty="0" smtClean="0"/>
              <a:t>Resource Guide:</a:t>
            </a:r>
          </a:p>
          <a:p>
            <a:pPr marL="0" indent="0">
              <a:buNone/>
            </a:pPr>
            <a:r>
              <a:rPr lang="en-US" dirty="0"/>
              <a:t>The A Silent Crisis: Creating Safe Schools for Sexual Minority Youth resource guide includes a wealth of information for teachers, counselors, administrators, parents, and other professionals </a:t>
            </a:r>
            <a:r>
              <a:rPr lang="en-US" dirty="0" smtClean="0"/>
              <a:t>who </a:t>
            </a:r>
            <a:r>
              <a:rPr lang="en-US" dirty="0"/>
              <a:t>want to learn more about issues related to safe schools for sexual minority youth. </a:t>
            </a:r>
            <a:endParaRPr lang="en-US" dirty="0" smtClean="0"/>
          </a:p>
          <a:p>
            <a:pPr marL="0" indent="0">
              <a:buNone/>
            </a:pPr>
            <a:r>
              <a:rPr lang="en-US" dirty="0"/>
              <a:t>To request a copy, call 800-214-8961, email the EMC at emc@cmich.edu, or visit the website at http://www.emc.cmich.edu/products/SilentCrisis.htm.</a:t>
            </a:r>
          </a:p>
        </p:txBody>
      </p:sp>
    </p:spTree>
    <p:extLst>
      <p:ext uri="{BB962C8B-B14F-4D97-AF65-F5344CB8AC3E}">
        <p14:creationId xmlns:p14="http://schemas.microsoft.com/office/powerpoint/2010/main" val="4018914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725153"/>
          </a:xfrm>
        </p:spPr>
        <p:txBody>
          <a:bodyPr/>
          <a:lstStyle/>
          <a:p>
            <a:r>
              <a:rPr lang="en-US" dirty="0" smtClean="0">
                <a:solidFill>
                  <a:schemeClr val="tx1"/>
                </a:solidFill>
              </a:rPr>
              <a:t>“Silent Crisis” </a:t>
            </a:r>
            <a:r>
              <a:rPr lang="en-US" dirty="0">
                <a:solidFill>
                  <a:schemeClr val="tx1"/>
                </a:solidFill>
              </a:rPr>
              <a:t>Training Objectives:</a:t>
            </a:r>
            <a:endParaRPr lang="en-US" dirty="0"/>
          </a:p>
        </p:txBody>
      </p:sp>
      <p:sp>
        <p:nvSpPr>
          <p:cNvPr id="3" name="Content Placeholder 2"/>
          <p:cNvSpPr>
            <a:spLocks noGrp="1"/>
          </p:cNvSpPr>
          <p:nvPr>
            <p:ph idx="1"/>
          </p:nvPr>
        </p:nvSpPr>
        <p:spPr>
          <a:xfrm>
            <a:off x="359394" y="1355495"/>
            <a:ext cx="11388321" cy="5006559"/>
          </a:xfrm>
        </p:spPr>
        <p:txBody>
          <a:bodyPr>
            <a:normAutofit lnSpcReduction="10000"/>
          </a:bodyPr>
          <a:lstStyle/>
          <a:p>
            <a:pPr>
              <a:buFont typeface="Wingdings" panose="05000000000000000000" pitchFamily="2" charset="2"/>
              <a:buChar char="§"/>
              <a:defRPr/>
            </a:pPr>
            <a:r>
              <a:rPr lang="en-US" dirty="0"/>
              <a:t>State  major health and educational risks faced by sexual minority youth;  </a:t>
            </a:r>
          </a:p>
          <a:p>
            <a:pPr>
              <a:buFont typeface="Wingdings" panose="05000000000000000000" pitchFamily="2" charset="2"/>
              <a:buChar char="§"/>
              <a:defRPr/>
            </a:pPr>
            <a:r>
              <a:rPr lang="en-US" dirty="0"/>
              <a:t>Define current terms related to sexual orientation and gender identity; </a:t>
            </a:r>
          </a:p>
          <a:p>
            <a:pPr>
              <a:buFont typeface="Wingdings" panose="05000000000000000000" pitchFamily="2" charset="2"/>
              <a:buChar char="§"/>
              <a:defRPr/>
            </a:pPr>
            <a:r>
              <a:rPr lang="en-US" dirty="0"/>
              <a:t>Analyze implications of personal beliefs regarding LGBTQ issues on professional practice.  </a:t>
            </a:r>
          </a:p>
          <a:p>
            <a:pPr>
              <a:buFont typeface="Wingdings" panose="05000000000000000000" pitchFamily="2" charset="2"/>
              <a:buChar char="§"/>
              <a:defRPr/>
            </a:pPr>
            <a:r>
              <a:rPr lang="en-US" dirty="0"/>
              <a:t>Assess current school/agency safety and climate for sexual minority youth; </a:t>
            </a:r>
          </a:p>
          <a:p>
            <a:pPr>
              <a:buFont typeface="Wingdings" panose="05000000000000000000" pitchFamily="2" charset="2"/>
              <a:buChar char="§"/>
              <a:defRPr/>
            </a:pPr>
            <a:r>
              <a:rPr lang="en-US" dirty="0"/>
              <a:t>State the implications of key legal and policy issues affecting sexual minority youth and a safe school environment; </a:t>
            </a:r>
          </a:p>
          <a:p>
            <a:pPr>
              <a:buFont typeface="Wingdings" panose="05000000000000000000" pitchFamily="2" charset="2"/>
              <a:buChar char="§"/>
              <a:defRPr/>
            </a:pPr>
            <a:r>
              <a:rPr lang="en-US" dirty="0"/>
              <a:t>Respond with students, staff and the broader school community to create a safer school environment for sexual minority youth; </a:t>
            </a:r>
          </a:p>
          <a:p>
            <a:pPr>
              <a:buFont typeface="Wingdings" panose="05000000000000000000" pitchFamily="2" charset="2"/>
              <a:buChar char="§"/>
              <a:defRPr/>
            </a:pPr>
            <a:r>
              <a:rPr lang="en-US" dirty="0"/>
              <a:t>Commit to addressing school safety and climate issues that may arise among students, faculty, staff and parents in schools/agencies;</a:t>
            </a:r>
          </a:p>
          <a:p>
            <a:pPr>
              <a:buFont typeface="Wingdings" panose="05000000000000000000" pitchFamily="2" charset="2"/>
              <a:buChar char="§"/>
              <a:defRPr/>
            </a:pPr>
            <a:r>
              <a:rPr lang="en-US" dirty="0"/>
              <a:t>Implement an action plan to address safety and climate issues for sexual minority youth at the individual, collegial, and the school/community levels; </a:t>
            </a:r>
          </a:p>
          <a:p>
            <a:pPr>
              <a:buFont typeface="Wingdings" panose="05000000000000000000" pitchFamily="2" charset="2"/>
              <a:buChar char="§"/>
              <a:defRPr/>
            </a:pPr>
            <a:r>
              <a:rPr lang="en-US" dirty="0"/>
              <a:t>Use culturally inclusive local, regional, state, and national resources.   </a:t>
            </a:r>
          </a:p>
          <a:p>
            <a:pPr marL="0" indent="0">
              <a:buNone/>
            </a:pPr>
            <a:endParaRPr lang="en-US" dirty="0"/>
          </a:p>
        </p:txBody>
      </p:sp>
    </p:spTree>
    <p:extLst>
      <p:ext uri="{BB962C8B-B14F-4D97-AF65-F5344CB8AC3E}">
        <p14:creationId xmlns:p14="http://schemas.microsoft.com/office/powerpoint/2010/main" val="237774749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 </a:t>
            </a:r>
            <a:r>
              <a:rPr lang="en-US" sz="3600" b="1" dirty="0" smtClean="0"/>
              <a:t>2017-2018 “A </a:t>
            </a:r>
            <a:r>
              <a:rPr lang="en-US" sz="3600" b="1" dirty="0" smtClean="0"/>
              <a:t>Silent Crisis:  Safe Schools for Sexual Minority </a:t>
            </a:r>
            <a:r>
              <a:rPr lang="en-US" sz="3600" b="1" dirty="0" smtClean="0"/>
              <a:t>Youth” Trainings</a:t>
            </a:r>
            <a:endParaRPr lang="en-US" sz="3600" b="1" dirty="0"/>
          </a:p>
        </p:txBody>
      </p:sp>
      <p:sp>
        <p:nvSpPr>
          <p:cNvPr id="3" name="Content Placeholder 2"/>
          <p:cNvSpPr>
            <a:spLocks noGrp="1"/>
          </p:cNvSpPr>
          <p:nvPr>
            <p:ph sz="half" idx="1"/>
          </p:nvPr>
        </p:nvSpPr>
        <p:spPr>
          <a:xfrm>
            <a:off x="336146" y="2440983"/>
            <a:ext cx="5351732" cy="3551883"/>
          </a:xfrm>
        </p:spPr>
        <p:txBody>
          <a:bodyPr>
            <a:normAutofit/>
          </a:bodyPr>
          <a:lstStyle/>
          <a:p>
            <a:pPr>
              <a:spcBef>
                <a:spcPts val="0"/>
              </a:spcBef>
            </a:pPr>
            <a:r>
              <a:rPr lang="en-US" sz="2000" dirty="0" smtClean="0"/>
              <a:t>Wayne </a:t>
            </a:r>
            <a:r>
              <a:rPr lang="en-US" sz="2000" dirty="0"/>
              <a:t>RESA- December 7th (</a:t>
            </a:r>
            <a:r>
              <a:rPr lang="en-US" sz="2000" dirty="0" smtClean="0"/>
              <a:t>101)</a:t>
            </a:r>
          </a:p>
          <a:p>
            <a:pPr>
              <a:spcBef>
                <a:spcPts val="0"/>
              </a:spcBef>
            </a:pPr>
            <a:r>
              <a:rPr lang="en-US" sz="2000" dirty="0" smtClean="0"/>
              <a:t>Van </a:t>
            </a:r>
            <a:r>
              <a:rPr lang="en-US" sz="2000" dirty="0"/>
              <a:t>Buren ISD - December 12th (101</a:t>
            </a:r>
            <a:r>
              <a:rPr lang="en-US" sz="2000" dirty="0" smtClean="0"/>
              <a:t>)</a:t>
            </a:r>
            <a:endParaRPr lang="en-US" sz="2000" dirty="0"/>
          </a:p>
          <a:p>
            <a:pPr>
              <a:spcBef>
                <a:spcPts val="0"/>
              </a:spcBef>
            </a:pPr>
            <a:r>
              <a:rPr lang="en-US" sz="2000" dirty="0"/>
              <a:t>Kent ISD - January 25th (101</a:t>
            </a:r>
            <a:r>
              <a:rPr lang="en-US" sz="2000" dirty="0" smtClean="0"/>
              <a:t>)</a:t>
            </a:r>
            <a:endParaRPr lang="en-US" sz="2000" dirty="0"/>
          </a:p>
          <a:p>
            <a:pPr>
              <a:spcBef>
                <a:spcPts val="0"/>
              </a:spcBef>
            </a:pPr>
            <a:r>
              <a:rPr lang="en-US" sz="2000" dirty="0"/>
              <a:t>Eaton RESA - February 22nd (101)</a:t>
            </a:r>
            <a:r>
              <a:rPr lang="en-US" dirty="0"/>
              <a:t/>
            </a:r>
            <a:br>
              <a:rPr lang="en-US" dirty="0"/>
            </a:br>
            <a:endParaRPr lang="en-US" dirty="0"/>
          </a:p>
        </p:txBody>
      </p:sp>
      <p:sp>
        <p:nvSpPr>
          <p:cNvPr id="4" name="Content Placeholder 3"/>
          <p:cNvSpPr>
            <a:spLocks noGrp="1"/>
          </p:cNvSpPr>
          <p:nvPr>
            <p:ph sz="half" idx="2"/>
          </p:nvPr>
        </p:nvSpPr>
        <p:spPr>
          <a:xfrm>
            <a:off x="5695628" y="2448732"/>
            <a:ext cx="6222752" cy="3489889"/>
          </a:xfrm>
        </p:spPr>
        <p:txBody>
          <a:bodyPr>
            <a:normAutofit/>
          </a:bodyPr>
          <a:lstStyle/>
          <a:p>
            <a:pPr>
              <a:spcBef>
                <a:spcPts val="0"/>
              </a:spcBef>
            </a:pPr>
            <a:r>
              <a:rPr lang="en-US" sz="2000" dirty="0" smtClean="0"/>
              <a:t>Washtenaw ISD – March 8</a:t>
            </a:r>
            <a:r>
              <a:rPr lang="en-US" sz="2000" baseline="30000" dirty="0" smtClean="0"/>
              <a:t>th</a:t>
            </a:r>
            <a:r>
              <a:rPr lang="en-US" sz="2000" dirty="0" smtClean="0"/>
              <a:t> (201)</a:t>
            </a:r>
          </a:p>
          <a:p>
            <a:pPr>
              <a:spcBef>
                <a:spcPts val="0"/>
              </a:spcBef>
            </a:pPr>
            <a:r>
              <a:rPr lang="en-US" sz="2000" dirty="0" smtClean="0"/>
              <a:t>Jackson ISD – March 22</a:t>
            </a:r>
            <a:r>
              <a:rPr lang="en-US" sz="2000" baseline="30000" dirty="0" smtClean="0"/>
              <a:t>nd</a:t>
            </a:r>
            <a:r>
              <a:rPr lang="en-US" sz="2000" dirty="0" smtClean="0"/>
              <a:t> (101)</a:t>
            </a:r>
          </a:p>
          <a:p>
            <a:pPr>
              <a:spcBef>
                <a:spcPts val="0"/>
              </a:spcBef>
            </a:pPr>
            <a:r>
              <a:rPr lang="en-US" sz="2000" dirty="0" smtClean="0"/>
              <a:t>Traverse Bay Area ISD – May 7</a:t>
            </a:r>
            <a:r>
              <a:rPr lang="en-US" sz="2000" baseline="30000" dirty="0" smtClean="0"/>
              <a:t>th</a:t>
            </a:r>
            <a:r>
              <a:rPr lang="en-US" sz="2000" dirty="0" smtClean="0"/>
              <a:t> (101)</a:t>
            </a:r>
          </a:p>
          <a:p>
            <a:pPr>
              <a:spcBef>
                <a:spcPts val="0"/>
              </a:spcBef>
            </a:pPr>
            <a:r>
              <a:rPr lang="en-US" sz="2000" dirty="0" smtClean="0"/>
              <a:t>Oakland </a:t>
            </a:r>
            <a:r>
              <a:rPr lang="en-US" sz="2000" dirty="0"/>
              <a:t>ISD - May 10th, (201</a:t>
            </a:r>
            <a:r>
              <a:rPr lang="en-US" sz="2000" dirty="0" smtClean="0"/>
              <a:t>)</a:t>
            </a:r>
          </a:p>
          <a:p>
            <a:pPr>
              <a:spcBef>
                <a:spcPts val="0"/>
              </a:spcBef>
            </a:pPr>
            <a:r>
              <a:rPr lang="en-US" sz="2000" dirty="0" smtClean="0"/>
              <a:t>Lenawee </a:t>
            </a:r>
            <a:r>
              <a:rPr lang="en-US" sz="2000" dirty="0"/>
              <a:t>ISD - Date TBD (101)</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236391543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201706"/>
            <a:ext cx="9404723" cy="753035"/>
          </a:xfrm>
        </p:spPr>
        <p:txBody>
          <a:bodyPr/>
          <a:lstStyle/>
          <a:p>
            <a:pPr algn="ctr"/>
            <a:r>
              <a:rPr lang="en-US" dirty="0"/>
              <a:t>Recommendation </a:t>
            </a:r>
            <a:r>
              <a:rPr lang="en-US" dirty="0" smtClean="0"/>
              <a:t>#3</a:t>
            </a:r>
            <a:endParaRPr lang="en-US" dirty="0"/>
          </a:p>
        </p:txBody>
      </p:sp>
      <p:sp>
        <p:nvSpPr>
          <p:cNvPr id="3" name="Content Placeholder 2"/>
          <p:cNvSpPr>
            <a:spLocks noGrp="1"/>
          </p:cNvSpPr>
          <p:nvPr>
            <p:ph idx="1"/>
          </p:nvPr>
        </p:nvSpPr>
        <p:spPr>
          <a:xfrm>
            <a:off x="349623" y="1062318"/>
            <a:ext cx="11470341" cy="5620870"/>
          </a:xfrm>
        </p:spPr>
        <p:txBody>
          <a:bodyPr>
            <a:normAutofit/>
          </a:bodyPr>
          <a:lstStyle/>
          <a:p>
            <a:pPr marL="0" indent="0">
              <a:buNone/>
            </a:pPr>
            <a:r>
              <a:rPr lang="en-US" sz="2400" b="1" dirty="0" smtClean="0"/>
              <a:t>In </a:t>
            </a:r>
            <a:r>
              <a:rPr lang="en-US" sz="2400" b="1" dirty="0"/>
              <a:t>accordance with the Equal Access Act, support the formation of extracurricular student-led clubs, such as Gay-Straight Alliances or Gender and Sexuality Alliances (GSAs) in middle and high schools. </a:t>
            </a:r>
            <a:r>
              <a:rPr lang="en-US" sz="2400" dirty="0"/>
              <a:t>The GSA should be afforded the same rights and privileges as other student-led extracurricular clubs in all areas, such as appointment of advisors, publicity for events, and inclusion on school websites. These groups have been shown to improve school climate for all students, regardless of sexual orientation, gender identity, or gender expression, and are protective for all students, both members and non-members. They can serve different functions, including supporting potentially isolated and at-risk LGBTQ students and their allies, educating the larger school community, and advocating for a more inclusive school climate. </a:t>
            </a:r>
          </a:p>
          <a:p>
            <a:pPr marL="0" indent="0">
              <a:buNone/>
            </a:pPr>
            <a:endParaRPr lang="en-US" dirty="0"/>
          </a:p>
        </p:txBody>
      </p:sp>
    </p:spTree>
    <p:extLst>
      <p:ext uri="{BB962C8B-B14F-4D97-AF65-F5344CB8AC3E}">
        <p14:creationId xmlns:p14="http://schemas.microsoft.com/office/powerpoint/2010/main" val="357439766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235" y="452718"/>
            <a:ext cx="9903600" cy="934380"/>
          </a:xfrm>
        </p:spPr>
        <p:txBody>
          <a:bodyPr/>
          <a:lstStyle/>
          <a:p>
            <a:r>
              <a:rPr lang="en-US" b="1" dirty="0" smtClean="0"/>
              <a:t>Resources for Gay Straight Alliances</a:t>
            </a:r>
            <a:endParaRPr lang="en-US" b="1" dirty="0"/>
          </a:p>
        </p:txBody>
      </p:sp>
      <p:sp>
        <p:nvSpPr>
          <p:cNvPr id="4" name="Content Placeholder 3"/>
          <p:cNvSpPr>
            <a:spLocks noGrp="1"/>
          </p:cNvSpPr>
          <p:nvPr>
            <p:ph sz="half" idx="1"/>
          </p:nvPr>
        </p:nvSpPr>
        <p:spPr>
          <a:xfrm>
            <a:off x="69742" y="1263112"/>
            <a:ext cx="8586061" cy="4993227"/>
          </a:xfrm>
        </p:spPr>
        <p:txBody>
          <a:bodyPr>
            <a:normAutofit/>
          </a:bodyPr>
          <a:lstStyle/>
          <a:p>
            <a:pPr marL="0" indent="0">
              <a:buNone/>
            </a:pPr>
            <a:r>
              <a:rPr lang="en-US" sz="2800" b="1" dirty="0" smtClean="0"/>
              <a:t>GLSEN Jump Start Guide</a:t>
            </a:r>
          </a:p>
          <a:p>
            <a:pPr marL="0" indent="0">
              <a:buNone/>
            </a:pPr>
            <a:r>
              <a:rPr lang="en-US" sz="2800" dirty="0" smtClean="0"/>
              <a:t>This </a:t>
            </a:r>
            <a:r>
              <a:rPr lang="en-US" sz="2800" dirty="0"/>
              <a:t>resource is for new and already-established Gay-Straight Alliances (GSAs) or similar clubs. Learn how to establish or re-establish your group, identify your mission and goals, and assess your school's climate. </a:t>
            </a:r>
            <a:endParaRPr lang="en-US" sz="2800" dirty="0" smtClean="0"/>
          </a:p>
          <a:p>
            <a:pPr marL="0" indent="0">
              <a:buNone/>
            </a:pPr>
            <a:endParaRPr lang="en-US" sz="2800" dirty="0" smtClean="0"/>
          </a:p>
          <a:p>
            <a:pPr marL="0" indent="0">
              <a:buNone/>
            </a:pPr>
            <a:r>
              <a:rPr lang="en-US" sz="2800" dirty="0" smtClean="0"/>
              <a:t>See </a:t>
            </a:r>
            <a:r>
              <a:rPr lang="en-US" sz="2800" dirty="0"/>
              <a:t>more at: </a:t>
            </a:r>
            <a:r>
              <a:rPr lang="en-US" sz="2800" dirty="0">
                <a:hlinkClick r:id="rId2"/>
              </a:rPr>
              <a:t>http://</a:t>
            </a:r>
            <a:r>
              <a:rPr lang="en-US" sz="2800" dirty="0" smtClean="0">
                <a:hlinkClick r:id="rId2"/>
              </a:rPr>
              <a:t>www.glsen.org/jumpstart</a:t>
            </a:r>
            <a:endParaRPr lang="en-US" sz="2800" dirty="0" smtClean="0"/>
          </a:p>
          <a:p>
            <a:pPr marL="0" indent="0">
              <a:buNone/>
            </a:pPr>
            <a:endParaRPr lang="en-US" sz="2800" dirty="0">
              <a:effectLst/>
            </a:endParaRPr>
          </a:p>
        </p:txBody>
      </p:sp>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8763612" y="1249901"/>
            <a:ext cx="3245860" cy="4200525"/>
          </a:xfrm>
        </p:spPr>
      </p:pic>
    </p:spTree>
    <p:extLst>
      <p:ext uri="{BB962C8B-B14F-4D97-AF65-F5344CB8AC3E}">
        <p14:creationId xmlns:p14="http://schemas.microsoft.com/office/powerpoint/2010/main" val="166630644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108" y="0"/>
            <a:ext cx="9404723" cy="720671"/>
          </a:xfrm>
        </p:spPr>
        <p:txBody>
          <a:bodyPr/>
          <a:lstStyle/>
          <a:p>
            <a:pPr algn="ctr"/>
            <a:r>
              <a:rPr lang="en-US" b="1" dirty="0"/>
              <a:t>Recommendation </a:t>
            </a:r>
            <a:r>
              <a:rPr lang="en-US" b="1" dirty="0" smtClean="0"/>
              <a:t>#4</a:t>
            </a:r>
            <a:endParaRPr lang="en-US" b="1" dirty="0"/>
          </a:p>
        </p:txBody>
      </p:sp>
      <p:sp>
        <p:nvSpPr>
          <p:cNvPr id="3" name="Content Placeholder 2"/>
          <p:cNvSpPr>
            <a:spLocks noGrp="1"/>
          </p:cNvSpPr>
          <p:nvPr>
            <p:ph idx="1"/>
          </p:nvPr>
        </p:nvSpPr>
        <p:spPr>
          <a:xfrm>
            <a:off x="54244" y="658678"/>
            <a:ext cx="11859850" cy="5970722"/>
          </a:xfrm>
        </p:spPr>
        <p:txBody>
          <a:bodyPr>
            <a:noAutofit/>
          </a:bodyPr>
          <a:lstStyle/>
          <a:p>
            <a:pPr marL="0" indent="0">
              <a:buNone/>
            </a:pPr>
            <a:r>
              <a:rPr lang="en-US" sz="2800" b="1" dirty="0" smtClean="0"/>
              <a:t>Provide </a:t>
            </a:r>
            <a:r>
              <a:rPr lang="en-US" sz="2800" b="1" dirty="0"/>
              <a:t>appropriate and meaningful family engagement and support. </a:t>
            </a:r>
            <a:r>
              <a:rPr lang="en-US" sz="2400" dirty="0"/>
              <a:t>Parental and family support are key determinants of LGBTQ student </a:t>
            </a:r>
            <a:r>
              <a:rPr lang="en-US" sz="2400" dirty="0" smtClean="0"/>
              <a:t>health; </a:t>
            </a:r>
            <a:r>
              <a:rPr lang="en-US" sz="2400" dirty="0"/>
              <a:t>therefore, student support teams, staff, and community partners should provide resources to help families and students locate information, affirming counseling, and support services. School mental health professionals (school counselors, school social workers, and school psychologists) play an important role in helping students evaluate their academic and family situations, support systems, and resources, and have the necessary training to conduct mental health and substance use assessments, as needed. Schools should provide a welcoming environment for diverse families, including those that are headed by LGBTQ parents</a:t>
            </a:r>
            <a:r>
              <a:rPr lang="en-US" sz="2400" dirty="0" smtClean="0"/>
              <a:t>, </a:t>
            </a:r>
            <a:r>
              <a:rPr lang="en-US" sz="2400" dirty="0"/>
              <a:t>and are encouraged to educate all families in their community about this SBE Statement and Guidance. </a:t>
            </a:r>
          </a:p>
          <a:p>
            <a:pPr marL="0" indent="0">
              <a:buNone/>
            </a:pPr>
            <a:r>
              <a:rPr lang="en-US" sz="2400" dirty="0" smtClean="0"/>
              <a:t> </a:t>
            </a:r>
            <a:endParaRPr lang="en-US" sz="2400" dirty="0"/>
          </a:p>
          <a:p>
            <a:endParaRPr lang="en-US" sz="2400" dirty="0"/>
          </a:p>
        </p:txBody>
      </p:sp>
    </p:spTree>
    <p:extLst>
      <p:ext uri="{BB962C8B-B14F-4D97-AF65-F5344CB8AC3E}">
        <p14:creationId xmlns:p14="http://schemas.microsoft.com/office/powerpoint/2010/main" val="249750993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108488"/>
            <a:ext cx="9404723" cy="821410"/>
          </a:xfrm>
        </p:spPr>
        <p:txBody>
          <a:bodyPr/>
          <a:lstStyle/>
          <a:p>
            <a:pPr algn="ctr"/>
            <a:r>
              <a:rPr lang="en-US" b="1" dirty="0" smtClean="0"/>
              <a:t>Family Acceptance Project</a:t>
            </a:r>
            <a:endParaRPr lang="en-US" b="1" dirty="0"/>
          </a:p>
        </p:txBody>
      </p:sp>
      <p:sp>
        <p:nvSpPr>
          <p:cNvPr id="3" name="Content Placeholder 2"/>
          <p:cNvSpPr>
            <a:spLocks noGrp="1"/>
          </p:cNvSpPr>
          <p:nvPr>
            <p:ph sz="half" idx="1"/>
          </p:nvPr>
        </p:nvSpPr>
        <p:spPr>
          <a:xfrm>
            <a:off x="92990" y="1016390"/>
            <a:ext cx="8167607" cy="5341333"/>
          </a:xfrm>
        </p:spPr>
        <p:txBody>
          <a:bodyPr>
            <a:noAutofit/>
          </a:bodyPr>
          <a:lstStyle/>
          <a:p>
            <a:pPr marL="0" indent="0">
              <a:buNone/>
            </a:pPr>
            <a:r>
              <a:rPr lang="en-US" sz="2400" dirty="0"/>
              <a:t>The Family Acceptance Project™ is a research, intervention, education and policy initiative that works to prevent health and mental health risks for lesbian, gay, bisexual and transgender (LGBT) children and youth, including suicide, homelessness and HIV – in the context of their families, cultures and faith communities. We use a research-based, culturally grounded approach to help ethnically, socially and religiously diverse families to support their LGBT children</a:t>
            </a:r>
            <a:r>
              <a:rPr lang="en-US" sz="2400" dirty="0" smtClean="0"/>
              <a:t>.</a:t>
            </a:r>
          </a:p>
          <a:p>
            <a:pPr marL="0" indent="0">
              <a:buNone/>
            </a:pPr>
            <a:endParaRPr lang="en-US" sz="2400" dirty="0"/>
          </a:p>
          <a:p>
            <a:pPr marL="0" indent="0">
              <a:buNone/>
            </a:pPr>
            <a:r>
              <a:rPr lang="en-US" sz="2400" u="sng" dirty="0"/>
              <a:t>http://familyproject.sfsu.edu/overview</a:t>
            </a:r>
          </a:p>
        </p:txBody>
      </p:sp>
      <p:pic>
        <p:nvPicPr>
          <p:cNvPr id="1026" name="Picture 2" descr="Supportive Families, Health Children Book Cover English Version "/>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8322361" y="1132626"/>
            <a:ext cx="3806387" cy="53413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264712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865094"/>
          </a:xfrm>
        </p:spPr>
        <p:txBody>
          <a:bodyPr/>
          <a:lstStyle/>
          <a:p>
            <a:pPr algn="ctr"/>
            <a:r>
              <a:rPr lang="en-US" b="1" dirty="0"/>
              <a:t>Recommendation </a:t>
            </a:r>
            <a:r>
              <a:rPr lang="en-US" b="1" dirty="0" smtClean="0"/>
              <a:t>#5</a:t>
            </a:r>
            <a:endParaRPr lang="en-US" b="1" dirty="0"/>
          </a:p>
        </p:txBody>
      </p:sp>
      <p:sp>
        <p:nvSpPr>
          <p:cNvPr id="3" name="Content Placeholder 2"/>
          <p:cNvSpPr>
            <a:spLocks noGrp="1"/>
          </p:cNvSpPr>
          <p:nvPr>
            <p:ph idx="1"/>
          </p:nvPr>
        </p:nvSpPr>
        <p:spPr>
          <a:xfrm>
            <a:off x="174812" y="1735809"/>
            <a:ext cx="11672047" cy="4732225"/>
          </a:xfrm>
        </p:spPr>
        <p:txBody>
          <a:bodyPr>
            <a:normAutofit/>
          </a:bodyPr>
          <a:lstStyle/>
          <a:p>
            <a:pPr marL="0" indent="0">
              <a:buNone/>
            </a:pPr>
            <a:r>
              <a:rPr lang="en-US" sz="3600" b="1" dirty="0" smtClean="0"/>
              <a:t>Encourage </a:t>
            </a:r>
            <a:r>
              <a:rPr lang="en-US" sz="3600" b="1" dirty="0"/>
              <a:t>respect for the human and civil rights of all people, including those who are LGBTQ</a:t>
            </a:r>
            <a:r>
              <a:rPr lang="en-US" sz="3600" b="1" dirty="0" smtClean="0"/>
              <a:t>. </a:t>
            </a:r>
            <a:r>
              <a:rPr lang="en-US" sz="3600" dirty="0" smtClean="0"/>
              <a:t> </a:t>
            </a:r>
            <a:r>
              <a:rPr lang="en-US" sz="3600" dirty="0"/>
              <a:t>Incorporating LGBTQ topics throughout the educational culture of the school fosters an inclusive and safer environment for all students, regardless of sexual orientation or gender identity. </a:t>
            </a:r>
          </a:p>
          <a:p>
            <a:pPr marL="0" indent="0">
              <a:buNone/>
            </a:pPr>
            <a:endParaRPr lang="en-US" dirty="0"/>
          </a:p>
        </p:txBody>
      </p:sp>
    </p:spTree>
    <p:extLst>
      <p:ext uri="{BB962C8B-B14F-4D97-AF65-F5344CB8AC3E}">
        <p14:creationId xmlns:p14="http://schemas.microsoft.com/office/powerpoint/2010/main" val="2243861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492" y="127253"/>
            <a:ext cx="10678331" cy="787146"/>
          </a:xfrm>
        </p:spPr>
        <p:txBody>
          <a:bodyPr/>
          <a:lstStyle/>
          <a:p>
            <a:r>
              <a:rPr lang="en-US" sz="3600" dirty="0" smtClean="0"/>
              <a:t>  </a:t>
            </a:r>
            <a:r>
              <a:rPr lang="en-US" sz="3600" b="1" dirty="0" smtClean="0"/>
              <a:t>Take a Stand:  Agree, Disagree or Not Sure </a:t>
            </a:r>
            <a:endParaRPr lang="en-US" sz="3600" b="1" dirty="0"/>
          </a:p>
        </p:txBody>
      </p:sp>
      <p:sp>
        <p:nvSpPr>
          <p:cNvPr id="3" name="Content Placeholder 2"/>
          <p:cNvSpPr>
            <a:spLocks noGrp="1"/>
          </p:cNvSpPr>
          <p:nvPr>
            <p:ph idx="1"/>
          </p:nvPr>
        </p:nvSpPr>
        <p:spPr>
          <a:xfrm>
            <a:off x="100739" y="1015138"/>
            <a:ext cx="11499741" cy="4830305"/>
          </a:xfrm>
        </p:spPr>
        <p:txBody>
          <a:bodyPr>
            <a:noAutofit/>
          </a:bodyPr>
          <a:lstStyle/>
          <a:p>
            <a:pPr lvl="0"/>
            <a:r>
              <a:rPr lang="en-US" sz="2800" dirty="0" smtClean="0"/>
              <a:t>The </a:t>
            </a:r>
            <a:r>
              <a:rPr lang="en-US" sz="2800" dirty="0"/>
              <a:t>purpose of </a:t>
            </a:r>
            <a:r>
              <a:rPr lang="en-US" sz="2800" dirty="0" smtClean="0"/>
              <a:t>this </a:t>
            </a:r>
            <a:r>
              <a:rPr lang="en-US" sz="2800" dirty="0"/>
              <a:t>activity is to explore, clarify and reflect upon </a:t>
            </a:r>
            <a:r>
              <a:rPr lang="en-US" sz="2800" dirty="0" smtClean="0"/>
              <a:t>your </a:t>
            </a:r>
            <a:r>
              <a:rPr lang="en-US" sz="2800" dirty="0"/>
              <a:t>own beliefs related to LGBTQ issues.  The purpose is </a:t>
            </a:r>
            <a:r>
              <a:rPr lang="en-US" sz="2800" b="1" i="1" dirty="0"/>
              <a:t>not</a:t>
            </a:r>
            <a:r>
              <a:rPr lang="en-US" sz="2800" dirty="0"/>
              <a:t> to divide the group or to convince others of the rightness of particular beliefs.  </a:t>
            </a:r>
            <a:endParaRPr lang="en-US" sz="2800" dirty="0" smtClean="0"/>
          </a:p>
          <a:p>
            <a:pPr lvl="0"/>
            <a:r>
              <a:rPr lang="en-US" sz="2800" dirty="0" smtClean="0"/>
              <a:t>I will </a:t>
            </a:r>
            <a:r>
              <a:rPr lang="en-US" sz="2800" dirty="0"/>
              <a:t>read a </a:t>
            </a:r>
            <a:r>
              <a:rPr lang="en-US" sz="2800" dirty="0" smtClean="0"/>
              <a:t>statement and then you </a:t>
            </a:r>
            <a:r>
              <a:rPr lang="en-US" sz="2800" dirty="0"/>
              <a:t>should move to where on the continuum best represents </a:t>
            </a:r>
            <a:r>
              <a:rPr lang="en-US" sz="2800" dirty="0" smtClean="0"/>
              <a:t>your </a:t>
            </a:r>
            <a:r>
              <a:rPr lang="en-US" sz="2800" dirty="0"/>
              <a:t>beliefs for that statement. </a:t>
            </a:r>
            <a:r>
              <a:rPr lang="en-US" sz="2800" dirty="0" smtClean="0"/>
              <a:t>You </a:t>
            </a:r>
            <a:r>
              <a:rPr lang="en-US" sz="2800" dirty="0"/>
              <a:t>will have an opportunity to share why </a:t>
            </a:r>
            <a:r>
              <a:rPr lang="en-US" sz="2800" dirty="0" smtClean="0"/>
              <a:t>you </a:t>
            </a:r>
            <a:r>
              <a:rPr lang="en-US" sz="2800" dirty="0"/>
              <a:t>chose to stand where </a:t>
            </a:r>
            <a:r>
              <a:rPr lang="en-US" sz="2800" dirty="0" smtClean="0"/>
              <a:t>you </a:t>
            </a:r>
            <a:r>
              <a:rPr lang="en-US" sz="2800" dirty="0"/>
              <a:t>are.  If at any point during the </a:t>
            </a:r>
            <a:r>
              <a:rPr lang="en-US" sz="2800" dirty="0" smtClean="0"/>
              <a:t>activity, if you want </a:t>
            </a:r>
            <a:r>
              <a:rPr lang="en-US" sz="2800" dirty="0"/>
              <a:t>to move to another point on the continuum, feel free to do so.  </a:t>
            </a:r>
          </a:p>
          <a:p>
            <a:r>
              <a:rPr lang="en-US" sz="2800" dirty="0" smtClean="0"/>
              <a:t>Remember:  a </a:t>
            </a:r>
            <a:r>
              <a:rPr lang="en-US" sz="2800" dirty="0"/>
              <a:t>belief is an opinion.  There are no right or wrong answers.</a:t>
            </a:r>
          </a:p>
          <a:p>
            <a:pPr marL="0" indent="0">
              <a:buNone/>
            </a:pPr>
            <a:endParaRPr lang="en-US" sz="2800" dirty="0"/>
          </a:p>
        </p:txBody>
      </p:sp>
    </p:spTree>
    <p:extLst>
      <p:ext uri="{BB962C8B-B14F-4D97-AF65-F5344CB8AC3E}">
        <p14:creationId xmlns:p14="http://schemas.microsoft.com/office/powerpoint/2010/main" val="31027988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492" y="100739"/>
            <a:ext cx="10538847" cy="1255363"/>
          </a:xfrm>
        </p:spPr>
        <p:txBody>
          <a:bodyPr/>
          <a:lstStyle/>
          <a:p>
            <a:r>
              <a:rPr lang="en-US" dirty="0" smtClean="0"/>
              <a:t>NEA’s “</a:t>
            </a:r>
            <a:r>
              <a:rPr lang="en-US" dirty="0" smtClean="0">
                <a:latin typeface="Verdana" pitchFamily="34" charset="0"/>
              </a:rPr>
              <a:t>Walking </a:t>
            </a:r>
            <a:r>
              <a:rPr lang="en-US" dirty="0">
                <a:latin typeface="Verdana" pitchFamily="34" charset="0"/>
              </a:rPr>
              <a:t>The Talk: Classroom Strategies for Addressing LGBTQ </a:t>
            </a:r>
            <a:r>
              <a:rPr lang="en-US" dirty="0" smtClean="0">
                <a:latin typeface="Verdana" pitchFamily="34" charset="0"/>
              </a:rPr>
              <a:t>Bias”</a:t>
            </a:r>
            <a:r>
              <a:rPr lang="en-US" dirty="0"/>
              <a:t/>
            </a:r>
            <a:br>
              <a:rPr lang="en-US" dirty="0"/>
            </a:br>
            <a:r>
              <a:rPr lang="en-US" dirty="0" smtClean="0"/>
              <a:t> </a:t>
            </a:r>
            <a:endParaRPr lang="en-US" dirty="0"/>
          </a:p>
        </p:txBody>
      </p:sp>
      <p:sp>
        <p:nvSpPr>
          <p:cNvPr id="4" name="Content Placeholder 3"/>
          <p:cNvSpPr>
            <a:spLocks noGrp="1"/>
          </p:cNvSpPr>
          <p:nvPr>
            <p:ph sz="half" idx="1"/>
          </p:nvPr>
        </p:nvSpPr>
        <p:spPr>
          <a:xfrm>
            <a:off x="178231" y="1689315"/>
            <a:ext cx="8260595" cy="4567023"/>
          </a:xfrm>
        </p:spPr>
        <p:txBody>
          <a:bodyPr>
            <a:normAutofit/>
          </a:bodyPr>
          <a:lstStyle/>
          <a:p>
            <a:r>
              <a:rPr lang="en-US" sz="2000" dirty="0" smtClean="0"/>
              <a:t>Part of NEA’s “National </a:t>
            </a:r>
            <a:r>
              <a:rPr lang="en-US" sz="2000" dirty="0"/>
              <a:t>Training Program on Safety, Bias, and GLBT </a:t>
            </a:r>
            <a:r>
              <a:rPr lang="en-US" sz="2000" dirty="0" smtClean="0"/>
              <a:t>Issues”</a:t>
            </a:r>
          </a:p>
          <a:p>
            <a:endParaRPr lang="en-US" sz="2000" dirty="0" smtClean="0"/>
          </a:p>
          <a:p>
            <a:pPr marL="0" indent="0">
              <a:buNone/>
            </a:pPr>
            <a:r>
              <a:rPr lang="en-US" sz="2000" dirty="0"/>
              <a:t>http://www.nea-glbtc.org/training.html</a:t>
            </a:r>
          </a:p>
          <a:p>
            <a:endParaRPr lang="en-US" sz="2000" dirty="0" smtClean="0"/>
          </a:p>
          <a:p>
            <a:r>
              <a:rPr lang="en-US" sz="2000" dirty="0" smtClean="0"/>
              <a:t>Focuses on ways to infuse LGBTQ content throughout the curriculum through lessons that raise questions about bias</a:t>
            </a:r>
            <a:endParaRPr lang="en-US" sz="2000" dirty="0"/>
          </a:p>
          <a:p>
            <a:endParaRPr lang="en-US" sz="2000" dirty="0"/>
          </a:p>
        </p:txBody>
      </p:sp>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8698185" y="1456841"/>
            <a:ext cx="3237229" cy="3753362"/>
          </a:xfrm>
        </p:spPr>
      </p:pic>
    </p:spTree>
    <p:extLst>
      <p:ext uri="{BB962C8B-B14F-4D97-AF65-F5344CB8AC3E}">
        <p14:creationId xmlns:p14="http://schemas.microsoft.com/office/powerpoint/2010/main" val="390895408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6482" y="215153"/>
            <a:ext cx="9404723" cy="614006"/>
          </a:xfrm>
        </p:spPr>
        <p:txBody>
          <a:bodyPr/>
          <a:lstStyle/>
          <a:p>
            <a:pPr algn="ctr"/>
            <a:r>
              <a:rPr lang="en-US" b="1" dirty="0"/>
              <a:t>Recommendation </a:t>
            </a:r>
            <a:r>
              <a:rPr lang="en-US" b="1" dirty="0" smtClean="0"/>
              <a:t>#6</a:t>
            </a:r>
            <a:endParaRPr lang="en-US" b="1" dirty="0"/>
          </a:p>
        </p:txBody>
      </p:sp>
      <p:sp>
        <p:nvSpPr>
          <p:cNvPr id="3" name="Content Placeholder 2"/>
          <p:cNvSpPr>
            <a:spLocks noGrp="1"/>
          </p:cNvSpPr>
          <p:nvPr>
            <p:ph idx="1"/>
          </p:nvPr>
        </p:nvSpPr>
        <p:spPr>
          <a:xfrm>
            <a:off x="54244" y="991664"/>
            <a:ext cx="12057681" cy="5078505"/>
          </a:xfrm>
        </p:spPr>
        <p:txBody>
          <a:bodyPr>
            <a:normAutofit/>
          </a:bodyPr>
          <a:lstStyle/>
          <a:p>
            <a:pPr marL="0" indent="0">
              <a:buNone/>
            </a:pPr>
            <a:r>
              <a:rPr lang="en-US" sz="3600" b="1" dirty="0" smtClean="0"/>
              <a:t>Provide </a:t>
            </a:r>
            <a:r>
              <a:rPr lang="en-US" sz="3600" b="1" dirty="0"/>
              <a:t>developmentally-appropriate information about LGBTQ issues in school libraries and in student and faculty resource centers. </a:t>
            </a:r>
            <a:r>
              <a:rPr lang="en-US" sz="3000" dirty="0"/>
              <a:t>School libraries are encouraged to include a selection of LGBTQ books and media. Selection of library materials should be guided by local policies and procedures. Schools are encouraged to review the computer-filtering protocol to ensure that students and other school community members can access </a:t>
            </a:r>
            <a:r>
              <a:rPr lang="en-US" sz="3000" dirty="0" smtClean="0"/>
              <a:t>age-appropriate </a:t>
            </a:r>
            <a:r>
              <a:rPr lang="en-US" sz="3000" dirty="0"/>
              <a:t>information related to LGBTQ youth, local and national resources, and LGBTQ health information. </a:t>
            </a:r>
          </a:p>
          <a:p>
            <a:pPr marL="0" indent="0">
              <a:buNone/>
            </a:pPr>
            <a:endParaRPr lang="en-US" sz="3000" dirty="0"/>
          </a:p>
          <a:p>
            <a:pPr marL="0" indent="0">
              <a:buNone/>
            </a:pPr>
            <a:endParaRPr lang="en-US" sz="3000" dirty="0"/>
          </a:p>
        </p:txBody>
      </p:sp>
    </p:spTree>
    <p:extLst>
      <p:ext uri="{BB962C8B-B14F-4D97-AF65-F5344CB8AC3E}">
        <p14:creationId xmlns:p14="http://schemas.microsoft.com/office/powerpoint/2010/main" val="132050744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664" y="258989"/>
            <a:ext cx="10900126" cy="1400530"/>
          </a:xfrm>
        </p:spPr>
        <p:txBody>
          <a:bodyPr/>
          <a:lstStyle/>
          <a:p>
            <a:pPr algn="ctr"/>
            <a:r>
              <a:rPr lang="en-US" b="1" dirty="0" smtClean="0"/>
              <a:t>Adding to your school’s media collection</a:t>
            </a:r>
            <a:endParaRPr lang="en-US" b="1" dirty="0"/>
          </a:p>
        </p:txBody>
      </p:sp>
      <p:sp>
        <p:nvSpPr>
          <p:cNvPr id="3" name="Content Placeholder 2"/>
          <p:cNvSpPr>
            <a:spLocks noGrp="1"/>
          </p:cNvSpPr>
          <p:nvPr>
            <p:ph sz="half" idx="1"/>
          </p:nvPr>
        </p:nvSpPr>
        <p:spPr>
          <a:xfrm>
            <a:off x="162732" y="1146875"/>
            <a:ext cx="7098224" cy="5109463"/>
          </a:xfrm>
        </p:spPr>
        <p:txBody>
          <a:bodyPr>
            <a:normAutofit/>
          </a:bodyPr>
          <a:lstStyle/>
          <a:p>
            <a:pPr marL="0" indent="0">
              <a:buNone/>
            </a:pPr>
            <a:endParaRPr lang="en-US" dirty="0" smtClean="0"/>
          </a:p>
          <a:p>
            <a:pPr marL="0" indent="0">
              <a:buNone/>
            </a:pPr>
            <a:r>
              <a:rPr lang="en-US" dirty="0" smtClean="0"/>
              <a:t>Example</a:t>
            </a:r>
            <a:r>
              <a:rPr lang="en-US" dirty="0" smtClean="0"/>
              <a:t>:  adding developmentally appropriate materials to your school’s media collection</a:t>
            </a:r>
          </a:p>
          <a:p>
            <a:pPr marL="0" indent="0">
              <a:buNone/>
            </a:pPr>
            <a:endParaRPr lang="en-US" dirty="0"/>
          </a:p>
          <a:p>
            <a:r>
              <a:rPr lang="en-US" dirty="0" smtClean="0"/>
              <a:t>Anti-Defamation League’s “</a:t>
            </a:r>
            <a:r>
              <a:rPr lang="en-US" i="1" dirty="0" smtClean="0"/>
              <a:t>Books Matter:  LGBTQ </a:t>
            </a:r>
            <a:r>
              <a:rPr lang="en-US" i="1" dirty="0"/>
              <a:t>People and </a:t>
            </a:r>
            <a:r>
              <a:rPr lang="en-US" i="1" dirty="0" smtClean="0"/>
              <a:t>Homophobia/Heterosexism”</a:t>
            </a:r>
          </a:p>
          <a:p>
            <a:r>
              <a:rPr lang="en-US" dirty="0"/>
              <a:t>The lack of lesbian, gay, bisexual, transgender and queer (LGBTQ) people in children’s books and the curriculum as well as the bias, stereotyping, discrimination and violence faced by LGBTQ people is important to address with young people in school.</a:t>
            </a:r>
            <a:endParaRPr lang="en-US" i="1" dirty="0"/>
          </a:p>
          <a:p>
            <a:pPr marL="0" indent="0">
              <a:buNone/>
            </a:pPr>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429231" y="1323395"/>
            <a:ext cx="4395788" cy="3728073"/>
          </a:xfrm>
        </p:spPr>
      </p:pic>
    </p:spTree>
    <p:extLst>
      <p:ext uri="{BB962C8B-B14F-4D97-AF65-F5344CB8AC3E}">
        <p14:creationId xmlns:p14="http://schemas.microsoft.com/office/powerpoint/2010/main" val="270086948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860" y="-77491"/>
            <a:ext cx="9404723" cy="813662"/>
          </a:xfrm>
        </p:spPr>
        <p:txBody>
          <a:bodyPr/>
          <a:lstStyle/>
          <a:p>
            <a:pPr algn="ctr"/>
            <a:r>
              <a:rPr lang="en-US" b="1" dirty="0"/>
              <a:t>Recommendation </a:t>
            </a:r>
            <a:r>
              <a:rPr lang="en-US" b="1" dirty="0" smtClean="0"/>
              <a:t>#7</a:t>
            </a:r>
            <a:endParaRPr lang="en-US" b="1" dirty="0"/>
          </a:p>
        </p:txBody>
      </p:sp>
      <p:sp>
        <p:nvSpPr>
          <p:cNvPr id="3" name="Content Placeholder 2"/>
          <p:cNvSpPr>
            <a:spLocks noGrp="1"/>
          </p:cNvSpPr>
          <p:nvPr>
            <p:ph idx="1"/>
          </p:nvPr>
        </p:nvSpPr>
        <p:spPr>
          <a:xfrm>
            <a:off x="147918" y="813661"/>
            <a:ext cx="11873753" cy="5421292"/>
          </a:xfrm>
        </p:spPr>
        <p:txBody>
          <a:bodyPr>
            <a:normAutofit/>
          </a:bodyPr>
          <a:lstStyle/>
          <a:p>
            <a:pPr marL="0" indent="0">
              <a:buNone/>
            </a:pPr>
            <a:r>
              <a:rPr lang="en-US" sz="2400" b="1" dirty="0" smtClean="0"/>
              <a:t>Collect </a:t>
            </a:r>
            <a:r>
              <a:rPr lang="en-US" sz="2400" b="1" dirty="0"/>
              <a:t>and review data to identify disparities that create barriers to a safe and successful learning experience for LGBTQ students. </a:t>
            </a:r>
            <a:r>
              <a:rPr lang="en-US" sz="2400" dirty="0"/>
              <a:t>LGBTQ students are disproportionately at risk for experiencing bullying, truancy, violence, substance use, unaccompanied homelessness, discipline treatment, and involvement with the juvenile justice system. Districts are encouraged to analyze available attendance, suspension, expulsion, bullying, student risk behavior, and school climate data to promote practices that improve LGBTQ students’ attendance and participation in </a:t>
            </a:r>
            <a:r>
              <a:rPr lang="en-US" sz="2400" dirty="0" smtClean="0"/>
              <a:t>school. </a:t>
            </a:r>
            <a:r>
              <a:rPr lang="en-US" sz="2400" dirty="0"/>
              <a:t>The United States Office for Civil Rights (OCR) requires every public school in the nation to report data on key education and civil rights issues, including incidents of bullying based on sexual orientation and sex (which can include gender- or gender identity-based bullying). </a:t>
            </a:r>
          </a:p>
          <a:p>
            <a:pPr marL="0" indent="0">
              <a:buNone/>
            </a:pPr>
            <a:endParaRPr lang="en-US" dirty="0"/>
          </a:p>
        </p:txBody>
      </p:sp>
    </p:spTree>
    <p:extLst>
      <p:ext uri="{BB962C8B-B14F-4D97-AF65-F5344CB8AC3E}">
        <p14:creationId xmlns:p14="http://schemas.microsoft.com/office/powerpoint/2010/main" val="315204909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GLSEN Local School Climate Survey</a:t>
            </a:r>
            <a:endParaRPr lang="en-US" dirty="0"/>
          </a:p>
        </p:txBody>
      </p:sp>
      <p:sp>
        <p:nvSpPr>
          <p:cNvPr id="3" name="Content Placeholder 2"/>
          <p:cNvSpPr>
            <a:spLocks noGrp="1"/>
          </p:cNvSpPr>
          <p:nvPr>
            <p:ph sz="half" idx="1"/>
          </p:nvPr>
        </p:nvSpPr>
        <p:spPr>
          <a:xfrm>
            <a:off x="243156" y="1316656"/>
            <a:ext cx="6684586" cy="4882666"/>
          </a:xfrm>
        </p:spPr>
        <p:txBody>
          <a:bodyPr>
            <a:normAutofit/>
          </a:bodyPr>
          <a:lstStyle/>
          <a:p>
            <a:pPr>
              <a:buFont typeface="Arial" panose="020B0604020202020204" pitchFamily="34" charset="0"/>
              <a:buChar char="•"/>
            </a:pPr>
            <a:r>
              <a:rPr lang="en-US" sz="3200" dirty="0"/>
              <a:t>The Local School Climate Survey is meant to be used at the local level for school, district and local communities. </a:t>
            </a:r>
            <a:endParaRPr lang="en-US" sz="3200" dirty="0" smtClean="0"/>
          </a:p>
          <a:p>
            <a:pPr>
              <a:buFont typeface="Arial" panose="020B0604020202020204" pitchFamily="34" charset="0"/>
              <a:buChar char="•"/>
            </a:pPr>
            <a:r>
              <a:rPr lang="en-US" sz="3200" dirty="0" smtClean="0"/>
              <a:t>This </a:t>
            </a:r>
            <a:r>
              <a:rPr lang="en-US" sz="3200" dirty="0"/>
              <a:t>survey is not intended to be used at the state, regional or national level</a:t>
            </a:r>
            <a:r>
              <a:rPr lang="en-US" sz="3200" dirty="0" smtClean="0"/>
              <a:t>.</a:t>
            </a:r>
          </a:p>
          <a:p>
            <a:endParaRPr lang="en-US" b="1" dirty="0"/>
          </a:p>
          <a:p>
            <a:pPr marL="0" indent="0" algn="ctr">
              <a:buNone/>
            </a:pPr>
            <a:r>
              <a:rPr lang="en-US" sz="3200" dirty="0"/>
              <a:t>http://localsurvey.glsen.org/</a:t>
            </a:r>
          </a:p>
        </p:txBody>
      </p:sp>
      <p:pic>
        <p:nvPicPr>
          <p:cNvPr id="1028" name="Picture 4"/>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7189007" y="1527025"/>
            <a:ext cx="4395788" cy="23444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3233567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244" y="100740"/>
            <a:ext cx="11902697" cy="1425844"/>
          </a:xfrm>
        </p:spPr>
        <p:txBody>
          <a:bodyPr/>
          <a:lstStyle/>
          <a:p>
            <a:r>
              <a:rPr lang="en-US" b="1" dirty="0" smtClean="0">
                <a:solidFill>
                  <a:srgbClr val="FF0000"/>
                </a:solidFill>
              </a:rPr>
              <a:t>Making connections:  </a:t>
            </a:r>
            <a:r>
              <a:rPr lang="en-US" b="1" dirty="0" smtClean="0"/>
              <a:t>the impact of </a:t>
            </a:r>
            <a:r>
              <a:rPr lang="en-US" b="1" dirty="0" smtClean="0"/>
              <a:t/>
            </a:r>
            <a:br>
              <a:rPr lang="en-US" b="1" dirty="0" smtClean="0"/>
            </a:br>
            <a:r>
              <a:rPr lang="en-US" b="1" dirty="0"/>
              <a:t> </a:t>
            </a:r>
            <a:r>
              <a:rPr lang="en-US" b="1" dirty="0" smtClean="0"/>
              <a:t>     </a:t>
            </a:r>
            <a:r>
              <a:rPr lang="en-US" b="1" dirty="0" smtClean="0"/>
              <a:t>school </a:t>
            </a:r>
            <a:r>
              <a:rPr lang="en-US" b="1" dirty="0" smtClean="0"/>
              <a:t>climate on students</a:t>
            </a:r>
            <a:endParaRPr lang="en-US" b="1"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3564247" y="1486950"/>
            <a:ext cx="4195762" cy="41957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8741440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5770" y="251012"/>
            <a:ext cx="9404723" cy="811306"/>
          </a:xfrm>
        </p:spPr>
        <p:txBody>
          <a:bodyPr/>
          <a:lstStyle/>
          <a:p>
            <a:pPr algn="ctr"/>
            <a:r>
              <a:rPr lang="en-US" b="1" dirty="0"/>
              <a:t>Recommendation </a:t>
            </a:r>
            <a:r>
              <a:rPr lang="en-US" b="1" dirty="0" smtClean="0"/>
              <a:t>#8</a:t>
            </a:r>
            <a:endParaRPr lang="en-US" b="1" dirty="0"/>
          </a:p>
        </p:txBody>
      </p:sp>
      <p:sp>
        <p:nvSpPr>
          <p:cNvPr id="3" name="Content Placeholder 2"/>
          <p:cNvSpPr>
            <a:spLocks noGrp="1"/>
          </p:cNvSpPr>
          <p:nvPr>
            <p:ph idx="1"/>
          </p:nvPr>
        </p:nvSpPr>
        <p:spPr>
          <a:xfrm>
            <a:off x="121024" y="1115877"/>
            <a:ext cx="11833411" cy="5441805"/>
          </a:xfrm>
        </p:spPr>
        <p:txBody>
          <a:bodyPr>
            <a:normAutofit/>
          </a:bodyPr>
          <a:lstStyle/>
          <a:p>
            <a:pPr marL="0" indent="0">
              <a:buNone/>
            </a:pPr>
            <a:r>
              <a:rPr lang="en-US" sz="2800" b="1" dirty="0" smtClean="0"/>
              <a:t>Designate </a:t>
            </a:r>
            <a:r>
              <a:rPr lang="en-US" sz="2800" b="1" dirty="0"/>
              <a:t>a building-level staff member who is conversant in issues related to sexual orientation, gender identity, and gender expression. </a:t>
            </a:r>
            <a:r>
              <a:rPr lang="en-US" sz="2800" dirty="0"/>
              <a:t>Students report feeling safer at school when they know where to go for information or support regarding LGBTQ issues, or when they have a trusted teacher or school staff person available. This person may assume a leadership role in working with LGBTQ students and their families, educate the school community regarding these topics, serve as the point person for the building, work closely with the district Title IX Coordinator, and be a liaison to MDE. </a:t>
            </a:r>
          </a:p>
          <a:p>
            <a:pPr marL="0" indent="0">
              <a:buNone/>
            </a:pPr>
            <a:endParaRPr lang="en-US" sz="2800" dirty="0"/>
          </a:p>
        </p:txBody>
      </p:sp>
    </p:spTree>
    <p:extLst>
      <p:ext uri="{BB962C8B-B14F-4D97-AF65-F5344CB8AC3E}">
        <p14:creationId xmlns:p14="http://schemas.microsoft.com/office/powerpoint/2010/main" val="337865592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46111" y="452718"/>
            <a:ext cx="9404723" cy="1128109"/>
          </a:xfrm>
        </p:spPr>
        <p:txBody>
          <a:bodyPr/>
          <a:lstStyle/>
          <a:p>
            <a:r>
              <a:rPr lang="en-US" b="1" dirty="0" smtClean="0"/>
              <a:t>Be that “expert” and role model!</a:t>
            </a:r>
            <a:endParaRPr lang="en-US" b="1" dirty="0"/>
          </a:p>
        </p:txBody>
      </p:sp>
      <p:sp>
        <p:nvSpPr>
          <p:cNvPr id="5" name="Content Placeholder 4"/>
          <p:cNvSpPr>
            <a:spLocks noGrp="1"/>
          </p:cNvSpPr>
          <p:nvPr>
            <p:ph sz="half" idx="1"/>
          </p:nvPr>
        </p:nvSpPr>
        <p:spPr>
          <a:xfrm>
            <a:off x="464950" y="1449092"/>
            <a:ext cx="5894858" cy="5132711"/>
          </a:xfrm>
        </p:spPr>
        <p:txBody>
          <a:bodyPr/>
          <a:lstStyle/>
          <a:p>
            <a:r>
              <a:rPr lang="en-US" sz="3200" dirty="0" smtClean="0"/>
              <a:t>LGBTQ youth may often not have a “go-to” person at school or role models in their lives</a:t>
            </a:r>
          </a:p>
          <a:p>
            <a:r>
              <a:rPr lang="en-US" sz="3200" dirty="0" smtClean="0"/>
              <a:t>Assume a leadership role at school around LGBTQ issues by providing information to colleagues and families</a:t>
            </a:r>
          </a:p>
          <a:p>
            <a:endParaRPr lang="en-US" dirty="0"/>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772760" y="1720166"/>
            <a:ext cx="4799644" cy="4799644"/>
          </a:xfrm>
        </p:spPr>
      </p:pic>
    </p:spTree>
    <p:extLst>
      <p:ext uri="{BB962C8B-B14F-4D97-AF65-F5344CB8AC3E}">
        <p14:creationId xmlns:p14="http://schemas.microsoft.com/office/powerpoint/2010/main" val="144555214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7491"/>
            <a:ext cx="12192000" cy="1317356"/>
          </a:xfrm>
        </p:spPr>
        <p:txBody>
          <a:bodyPr>
            <a:normAutofit fontScale="90000"/>
          </a:bodyPr>
          <a:lstStyle/>
          <a:p>
            <a:r>
              <a:rPr lang="en-US" sz="3600" dirty="0" smtClean="0"/>
              <a:t>SBE LGBTQ Guidance:  Transgender and Gender Nonconforming Student Summary of Recommendations: </a:t>
            </a:r>
            <a:endParaRPr lang="en-US" sz="3600" dirty="0"/>
          </a:p>
        </p:txBody>
      </p:sp>
      <p:sp>
        <p:nvSpPr>
          <p:cNvPr id="3" name="Content Placeholder 2"/>
          <p:cNvSpPr>
            <a:spLocks noGrp="1"/>
          </p:cNvSpPr>
          <p:nvPr>
            <p:ph idx="1"/>
          </p:nvPr>
        </p:nvSpPr>
        <p:spPr>
          <a:xfrm>
            <a:off x="170481" y="914400"/>
            <a:ext cx="11887199" cy="5447795"/>
          </a:xfrm>
        </p:spPr>
        <p:txBody>
          <a:bodyPr>
            <a:normAutofit/>
          </a:bodyPr>
          <a:lstStyle/>
          <a:p>
            <a:pPr marL="558800" indent="-514350">
              <a:buFont typeface="+mj-lt"/>
              <a:buAutoNum type="arabicPeriod"/>
              <a:defRPr/>
            </a:pPr>
            <a:r>
              <a:rPr lang="en-US" sz="2400" dirty="0">
                <a:solidFill>
                  <a:schemeClr val="tx2">
                    <a:lumMod val="75000"/>
                  </a:schemeClr>
                </a:solidFill>
              </a:rPr>
              <a:t>Student Identity</a:t>
            </a:r>
          </a:p>
          <a:p>
            <a:pPr marL="558800" indent="-514350">
              <a:buFont typeface="+mj-lt"/>
              <a:buAutoNum type="arabicPeriod"/>
              <a:defRPr/>
            </a:pPr>
            <a:r>
              <a:rPr lang="en-US" sz="2400" dirty="0">
                <a:solidFill>
                  <a:schemeClr val="tx2">
                    <a:lumMod val="75000"/>
                  </a:schemeClr>
                </a:solidFill>
              </a:rPr>
              <a:t>Names and pronouns</a:t>
            </a:r>
          </a:p>
          <a:p>
            <a:pPr marL="558800" indent="-514350">
              <a:buFont typeface="+mj-lt"/>
              <a:buAutoNum type="arabicPeriod"/>
              <a:defRPr/>
            </a:pPr>
            <a:r>
              <a:rPr lang="en-US" sz="2400" dirty="0">
                <a:solidFill>
                  <a:schemeClr val="tx2">
                    <a:lumMod val="75000"/>
                  </a:schemeClr>
                </a:solidFill>
              </a:rPr>
              <a:t>Student records</a:t>
            </a:r>
          </a:p>
          <a:p>
            <a:pPr marL="558800" indent="-514350">
              <a:buFont typeface="+mj-lt"/>
              <a:buAutoNum type="arabicPeriod"/>
              <a:defRPr/>
            </a:pPr>
            <a:r>
              <a:rPr lang="en-US" sz="2400" dirty="0">
                <a:solidFill>
                  <a:schemeClr val="tx2">
                    <a:lumMod val="75000"/>
                  </a:schemeClr>
                </a:solidFill>
              </a:rPr>
              <a:t>Privacy &amp; Confidentiality Regarding Disclosures</a:t>
            </a:r>
          </a:p>
          <a:p>
            <a:pPr marL="558800" indent="-514350">
              <a:buFont typeface="+mj-lt"/>
              <a:buAutoNum type="arabicPeriod"/>
              <a:defRPr/>
            </a:pPr>
            <a:r>
              <a:rPr lang="en-US" sz="2400" dirty="0">
                <a:solidFill>
                  <a:schemeClr val="tx2">
                    <a:lumMod val="75000"/>
                  </a:schemeClr>
                </a:solidFill>
              </a:rPr>
              <a:t>Gender-Segregated Activities &amp; Facilities</a:t>
            </a:r>
          </a:p>
          <a:p>
            <a:pPr marL="833438" lvl="1" indent="-514350">
              <a:defRPr/>
            </a:pPr>
            <a:r>
              <a:rPr lang="en-US" sz="2400" dirty="0">
                <a:solidFill>
                  <a:schemeClr val="tx2">
                    <a:lumMod val="75000"/>
                  </a:schemeClr>
                </a:solidFill>
              </a:rPr>
              <a:t>Restrooms</a:t>
            </a:r>
          </a:p>
          <a:p>
            <a:pPr marL="833438" lvl="1" indent="-514350">
              <a:defRPr/>
            </a:pPr>
            <a:r>
              <a:rPr lang="en-US" sz="2400" dirty="0">
                <a:solidFill>
                  <a:schemeClr val="tx2">
                    <a:lumMod val="75000"/>
                  </a:schemeClr>
                </a:solidFill>
              </a:rPr>
              <a:t>Locker Rooms or Changing Facilities</a:t>
            </a:r>
          </a:p>
          <a:p>
            <a:pPr marL="833438" lvl="1" indent="-514350">
              <a:defRPr/>
            </a:pPr>
            <a:r>
              <a:rPr lang="en-US" sz="2400" dirty="0">
                <a:solidFill>
                  <a:schemeClr val="tx2">
                    <a:lumMod val="75000"/>
                  </a:schemeClr>
                </a:solidFill>
              </a:rPr>
              <a:t>Physical Education Classes &amp; Intramural Sports</a:t>
            </a:r>
          </a:p>
          <a:p>
            <a:pPr marL="833438" lvl="1" indent="-514350">
              <a:defRPr/>
            </a:pPr>
            <a:r>
              <a:rPr lang="en-US" sz="2400" dirty="0">
                <a:solidFill>
                  <a:schemeClr val="tx2">
                    <a:lumMod val="75000"/>
                  </a:schemeClr>
                </a:solidFill>
              </a:rPr>
              <a:t>Interscholastic Sports</a:t>
            </a:r>
          </a:p>
          <a:p>
            <a:pPr marL="833438" lvl="1" indent="-514350">
              <a:defRPr/>
            </a:pPr>
            <a:r>
              <a:rPr lang="en-US" sz="2400" dirty="0">
                <a:solidFill>
                  <a:schemeClr val="tx2">
                    <a:lumMod val="75000"/>
                  </a:schemeClr>
                </a:solidFill>
              </a:rPr>
              <a:t>Gender-Based Activities or Practices</a:t>
            </a:r>
          </a:p>
          <a:p>
            <a:pPr marL="558800" indent="-514350">
              <a:buFont typeface="+mj-lt"/>
              <a:buAutoNum type="arabicPeriod"/>
              <a:defRPr/>
            </a:pPr>
            <a:r>
              <a:rPr lang="en-US" sz="2400" dirty="0">
                <a:solidFill>
                  <a:schemeClr val="tx2">
                    <a:lumMod val="75000"/>
                  </a:schemeClr>
                </a:solidFill>
              </a:rPr>
              <a:t>Dress code</a:t>
            </a:r>
          </a:p>
          <a:p>
            <a:endParaRPr lang="en-US" sz="2400" dirty="0"/>
          </a:p>
        </p:txBody>
      </p:sp>
    </p:spTree>
    <p:extLst>
      <p:ext uri="{BB962C8B-B14F-4D97-AF65-F5344CB8AC3E}">
        <p14:creationId xmlns:p14="http://schemas.microsoft.com/office/powerpoint/2010/main" val="107328169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162732"/>
            <a:ext cx="10502153" cy="1030636"/>
          </a:xfrm>
        </p:spPr>
        <p:txBody>
          <a:bodyPr/>
          <a:lstStyle/>
          <a:p>
            <a:pPr algn="ctr"/>
            <a:r>
              <a:rPr lang="en-US" sz="4000" b="1" dirty="0"/>
              <a:t>Guidance to Support Transgender and Gender Nonconforming (GNC) Students </a:t>
            </a:r>
            <a:endParaRPr lang="en-US" sz="4000" dirty="0"/>
          </a:p>
        </p:txBody>
      </p:sp>
      <p:sp>
        <p:nvSpPr>
          <p:cNvPr id="6" name="Content Placeholder 5"/>
          <p:cNvSpPr>
            <a:spLocks noGrp="1"/>
          </p:cNvSpPr>
          <p:nvPr>
            <p:ph idx="1"/>
          </p:nvPr>
        </p:nvSpPr>
        <p:spPr>
          <a:xfrm>
            <a:off x="61993" y="1294108"/>
            <a:ext cx="11784866" cy="5371151"/>
          </a:xfrm>
        </p:spPr>
        <p:txBody>
          <a:bodyPr>
            <a:normAutofit/>
          </a:bodyPr>
          <a:lstStyle/>
          <a:p>
            <a:pPr marL="0" indent="0">
              <a:buNone/>
            </a:pPr>
            <a:endParaRPr lang="en-US" dirty="0" smtClean="0"/>
          </a:p>
          <a:p>
            <a:pPr marL="0" indent="0">
              <a:buNone/>
            </a:pPr>
            <a:r>
              <a:rPr lang="en-US" dirty="0" smtClean="0"/>
              <a:t>Due </a:t>
            </a:r>
            <a:r>
              <a:rPr lang="en-US" dirty="0"/>
              <a:t>to the increased risks facing transgender and GNC students, as well as the unique circumstances that may arise when working with these students and their families, the SBE is providing additional guidance and recommendations to help ensure these students receive the same educational opportunities as their peers. </a:t>
            </a:r>
            <a:endParaRPr lang="en-US" dirty="0" smtClean="0"/>
          </a:p>
          <a:p>
            <a:pPr marL="0" indent="0">
              <a:buNone/>
            </a:pPr>
            <a:r>
              <a:rPr lang="en-US" dirty="0" smtClean="0"/>
              <a:t>Districts </a:t>
            </a:r>
            <a:r>
              <a:rPr lang="en-US" dirty="0"/>
              <a:t>make important decisions regarding policies and practices to promote student safety and support, with equal access to all programs, services, and facilities provided by school districts. It is the position of the SBE that students should be treated equally and fairly, free from discrimination, harassment, and bullying based on their real or perceived sexual orientation, gender identity, and gender expression. This commitment to equal and fair treatment includes transgender and GNC students, and applies to all district operations, programs, and activities </a:t>
            </a:r>
          </a:p>
        </p:txBody>
      </p:sp>
    </p:spTree>
    <p:extLst>
      <p:ext uri="{BB962C8B-B14F-4D97-AF65-F5344CB8AC3E}">
        <p14:creationId xmlns:p14="http://schemas.microsoft.com/office/powerpoint/2010/main" val="13162080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46111" y="209227"/>
            <a:ext cx="9404723" cy="1053885"/>
          </a:xfrm>
        </p:spPr>
        <p:txBody>
          <a:bodyPr/>
          <a:lstStyle/>
          <a:p>
            <a:pPr algn="ctr"/>
            <a:r>
              <a:rPr lang="en-US" b="1" dirty="0" smtClean="0"/>
              <a:t>Take a Stand Debrief:</a:t>
            </a:r>
            <a:endParaRPr lang="en-US" b="1" dirty="0"/>
          </a:p>
        </p:txBody>
      </p:sp>
      <p:sp>
        <p:nvSpPr>
          <p:cNvPr id="5" name="Content Placeholder 4"/>
          <p:cNvSpPr>
            <a:spLocks noGrp="1"/>
          </p:cNvSpPr>
          <p:nvPr>
            <p:ph idx="1"/>
          </p:nvPr>
        </p:nvSpPr>
        <p:spPr>
          <a:xfrm>
            <a:off x="325465" y="1270253"/>
            <a:ext cx="11042541" cy="4195481"/>
          </a:xfrm>
        </p:spPr>
        <p:txBody>
          <a:bodyPr>
            <a:noAutofit/>
          </a:bodyPr>
          <a:lstStyle/>
          <a:p>
            <a:pPr lvl="0"/>
            <a:r>
              <a:rPr lang="en-US" sz="3200" i="1" dirty="0"/>
              <a:t>What was this activity like for you?</a:t>
            </a:r>
            <a:endParaRPr lang="en-US" sz="3200" dirty="0"/>
          </a:p>
          <a:p>
            <a:pPr lvl="0"/>
            <a:r>
              <a:rPr lang="en-US" sz="3200" i="1" dirty="0"/>
              <a:t>What did you learn about yourself through participating in this activity?</a:t>
            </a:r>
            <a:endParaRPr lang="en-US" sz="3200" dirty="0"/>
          </a:p>
          <a:p>
            <a:pPr lvl="0"/>
            <a:r>
              <a:rPr lang="en-US" sz="3200" i="1" dirty="0"/>
              <a:t>How might someone’s beliefs impact </a:t>
            </a:r>
            <a:r>
              <a:rPr lang="en-US" sz="3200" i="1" dirty="0" smtClean="0"/>
              <a:t>you in a </a:t>
            </a:r>
            <a:r>
              <a:rPr lang="en-US" sz="3200" i="1" dirty="0"/>
              <a:t>classroom, school, </a:t>
            </a:r>
            <a:r>
              <a:rPr lang="en-US" sz="3200" i="1" dirty="0" smtClean="0"/>
              <a:t>or counseling session?</a:t>
            </a:r>
            <a:endParaRPr lang="en-US" sz="3200" dirty="0"/>
          </a:p>
          <a:p>
            <a:pPr lvl="0"/>
            <a:r>
              <a:rPr lang="en-US" sz="3200" i="1" dirty="0" smtClean="0"/>
              <a:t>What  </a:t>
            </a:r>
            <a:r>
              <a:rPr lang="en-US" sz="3200" i="1" dirty="0"/>
              <a:t>beliefs </a:t>
            </a:r>
            <a:r>
              <a:rPr lang="en-US" sz="3200" i="1" dirty="0" smtClean="0"/>
              <a:t>(if any) do </a:t>
            </a:r>
            <a:r>
              <a:rPr lang="en-US" sz="3200" i="1" dirty="0"/>
              <a:t>you hold that may be a barrier to teaching or meeting the needs of LGBTQ students?  </a:t>
            </a:r>
            <a:endParaRPr lang="en-US" sz="3200" dirty="0"/>
          </a:p>
        </p:txBody>
      </p:sp>
    </p:spTree>
    <p:extLst>
      <p:ext uri="{BB962C8B-B14F-4D97-AF65-F5344CB8AC3E}">
        <p14:creationId xmlns:p14="http://schemas.microsoft.com/office/powerpoint/2010/main" val="221835731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1993"/>
            <a:ext cx="12127424" cy="1263111"/>
          </a:xfrm>
        </p:spPr>
        <p:txBody>
          <a:bodyPr/>
          <a:lstStyle/>
          <a:p>
            <a:pPr algn="ctr"/>
            <a:r>
              <a:rPr lang="en-US" b="1" dirty="0" smtClean="0"/>
              <a:t>Legal Foundation for Guidance Recommendations</a:t>
            </a:r>
            <a:endParaRPr lang="en-US" b="1" dirty="0"/>
          </a:p>
        </p:txBody>
      </p:sp>
      <p:sp>
        <p:nvSpPr>
          <p:cNvPr id="3" name="Content Placeholder 2"/>
          <p:cNvSpPr>
            <a:spLocks noGrp="1"/>
          </p:cNvSpPr>
          <p:nvPr>
            <p:ph idx="1"/>
          </p:nvPr>
        </p:nvSpPr>
        <p:spPr>
          <a:xfrm>
            <a:off x="0" y="1371600"/>
            <a:ext cx="11887200" cy="4876799"/>
          </a:xfrm>
        </p:spPr>
        <p:txBody>
          <a:bodyPr>
            <a:normAutofit/>
          </a:bodyPr>
          <a:lstStyle/>
          <a:p>
            <a:pPr marL="0" indent="0">
              <a:buNone/>
            </a:pPr>
            <a:r>
              <a:rPr lang="en-US" dirty="0"/>
              <a:t>The legal basis for the following </a:t>
            </a:r>
            <a:r>
              <a:rPr lang="en-US" b="1" dirty="0"/>
              <a:t>recommendations</a:t>
            </a:r>
            <a:r>
              <a:rPr lang="en-US" dirty="0"/>
              <a:t> is grounded in the U.S. Department of Education (USED) Office for Civil Rights’ (OCR) interpretation of Title IX. As a condition of receiving federal funds, schools agree that they will not discriminate on the basis of sex in their educational programs or activities. The USED treats a student’s gender identity as the student’s sex. This interpretation is consistent with courts’ and other agencies’ interpretations of federal laws prohibiting sex </a:t>
            </a:r>
            <a:r>
              <a:rPr lang="en-US" dirty="0" smtClean="0"/>
              <a:t>discrimination. </a:t>
            </a:r>
            <a:r>
              <a:rPr lang="en-US" dirty="0"/>
              <a:t>In essence, schools must not treat a transgender student differently from the way they treat other students of the same gender identity, regardless of the student’s sex assigned at birth</a:t>
            </a:r>
            <a:r>
              <a:rPr lang="en-US" dirty="0" smtClean="0"/>
              <a:t>. </a:t>
            </a:r>
          </a:p>
          <a:p>
            <a:pPr marL="0" indent="0">
              <a:buNone/>
            </a:pPr>
            <a:r>
              <a:rPr lang="en-US" dirty="0" smtClean="0"/>
              <a:t>These </a:t>
            </a:r>
            <a:r>
              <a:rPr lang="en-US" dirty="0"/>
              <a:t>recommendations facilitate district compliance with local, state, and federal laws, while furthering the goals of cultivating and sustaining caring, supportive, respectful, and affirming learning environments that provide for the education, safety, and welfare of all students. </a:t>
            </a:r>
          </a:p>
        </p:txBody>
      </p:sp>
    </p:spTree>
    <p:extLst>
      <p:ext uri="{BB962C8B-B14F-4D97-AF65-F5344CB8AC3E}">
        <p14:creationId xmlns:p14="http://schemas.microsoft.com/office/powerpoint/2010/main" val="259042127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235" y="85241"/>
            <a:ext cx="11910446" cy="1768007"/>
          </a:xfrm>
        </p:spPr>
        <p:txBody>
          <a:bodyPr/>
          <a:lstStyle/>
          <a:p>
            <a:r>
              <a:rPr lang="en-US" sz="2800" b="1" dirty="0" smtClean="0"/>
              <a:t>Impact </a:t>
            </a:r>
            <a:r>
              <a:rPr lang="en-US" sz="2800" b="1" dirty="0"/>
              <a:t>of </a:t>
            </a:r>
            <a:r>
              <a:rPr lang="en-US" sz="2800" b="1" dirty="0" smtClean="0"/>
              <a:t>the Trump administration’s Department of Justice and Education decision to formally rescind the guidance issued by the Obama administration on </a:t>
            </a:r>
            <a:r>
              <a:rPr lang="en-US" sz="2800" b="1" dirty="0"/>
              <a:t>the treatment of transgender students </a:t>
            </a:r>
          </a:p>
        </p:txBody>
      </p:sp>
      <p:sp>
        <p:nvSpPr>
          <p:cNvPr id="3" name="Content Placeholder 2"/>
          <p:cNvSpPr>
            <a:spLocks noGrp="1"/>
          </p:cNvSpPr>
          <p:nvPr>
            <p:ph idx="1"/>
          </p:nvPr>
        </p:nvSpPr>
        <p:spPr>
          <a:xfrm>
            <a:off x="0" y="1441343"/>
            <a:ext cx="12119675" cy="4667572"/>
          </a:xfrm>
        </p:spPr>
        <p:txBody>
          <a:bodyPr/>
          <a:lstStyle/>
          <a:p>
            <a:pPr>
              <a:buFont typeface="Arial" panose="020B0604020202020204" pitchFamily="34" charset="0"/>
              <a:buChar char="•"/>
            </a:pPr>
            <a:r>
              <a:rPr lang="en-US" dirty="0"/>
              <a:t>The previous guidance stated plainly that Title IX, the 1972 law that prohibits sex discrimination in federally funded education, also protects transgender students. The guidance also directed school districts to, among other protections, allow transgender students to use school facilities in accordance with their gender identity</a:t>
            </a:r>
            <a:r>
              <a:rPr lang="en-US" dirty="0" smtClean="0"/>
              <a:t>.</a:t>
            </a:r>
          </a:p>
          <a:p>
            <a:pPr>
              <a:buFont typeface="Arial" panose="020B0604020202020204" pitchFamily="34" charset="0"/>
              <a:buChar char="•"/>
            </a:pPr>
            <a:r>
              <a:rPr lang="en-US" dirty="0"/>
              <a:t>By withdrawing this guidance, the Trump administration has declared its belief that this </a:t>
            </a:r>
            <a:r>
              <a:rPr lang="en-US" dirty="0" smtClean="0"/>
              <a:t>question – how </a:t>
            </a:r>
            <a:r>
              <a:rPr lang="en-US" dirty="0"/>
              <a:t>school districts should treat transgender students, and what spaces they </a:t>
            </a:r>
            <a:r>
              <a:rPr lang="en-US" dirty="0" smtClean="0"/>
              <a:t>should </a:t>
            </a:r>
            <a:r>
              <a:rPr lang="en-US" dirty="0"/>
              <a:t>be allowed to </a:t>
            </a:r>
            <a:r>
              <a:rPr lang="en-US" dirty="0" smtClean="0"/>
              <a:t>access – be </a:t>
            </a:r>
            <a:r>
              <a:rPr lang="en-US" dirty="0"/>
              <a:t>addressed at the </a:t>
            </a:r>
            <a:r>
              <a:rPr lang="en-US" b="1" u="sng" dirty="0">
                <a:solidFill>
                  <a:srgbClr val="FFC000"/>
                </a:solidFill>
              </a:rPr>
              <a:t>state or school district level</a:t>
            </a:r>
            <a:r>
              <a:rPr lang="en-US" dirty="0" smtClean="0">
                <a:solidFill>
                  <a:srgbClr val="FFC000"/>
                </a:solidFill>
              </a:rPr>
              <a:t>.</a:t>
            </a:r>
          </a:p>
          <a:p>
            <a:pPr>
              <a:buFont typeface="Arial" panose="020B0604020202020204" pitchFamily="34" charset="0"/>
              <a:buChar char="•"/>
            </a:pPr>
            <a:r>
              <a:rPr lang="en-US" dirty="0"/>
              <a:t>The key takeaway here is that the protections for transgender students did not spring into existence because of the Obama guidance; rather, the Obama guidance codified existing protections provided by Title IX. </a:t>
            </a:r>
            <a:r>
              <a:rPr lang="en-US" b="1" u="sng" dirty="0">
                <a:solidFill>
                  <a:srgbClr val="FFC000"/>
                </a:solidFill>
              </a:rPr>
              <a:t>As a result, schools around the country continue to have a legal obligation to protect these students’ rights, including equal access to facilities consistent with their gender identity, even following the guidance’s withdrawal</a:t>
            </a:r>
            <a:r>
              <a:rPr lang="en-US" dirty="0"/>
              <a:t>.</a:t>
            </a:r>
            <a:endParaRPr lang="en-US" dirty="0">
              <a:solidFill>
                <a:srgbClr val="FFC000"/>
              </a:solidFill>
            </a:endParaRPr>
          </a:p>
        </p:txBody>
      </p:sp>
    </p:spTree>
    <p:extLst>
      <p:ext uri="{BB962C8B-B14F-4D97-AF65-F5344CB8AC3E}">
        <p14:creationId xmlns:p14="http://schemas.microsoft.com/office/powerpoint/2010/main" val="353981636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46111" y="69742"/>
            <a:ext cx="9404723" cy="798163"/>
          </a:xfrm>
        </p:spPr>
        <p:txBody>
          <a:bodyPr/>
          <a:lstStyle/>
          <a:p>
            <a:pPr algn="ctr"/>
            <a:r>
              <a:rPr lang="en-US" b="1" dirty="0"/>
              <a:t>Student </a:t>
            </a:r>
            <a:r>
              <a:rPr lang="en-US" b="1" dirty="0" smtClean="0"/>
              <a:t>Identity</a:t>
            </a:r>
            <a:endParaRPr lang="en-US" dirty="0"/>
          </a:p>
        </p:txBody>
      </p:sp>
      <p:sp>
        <p:nvSpPr>
          <p:cNvPr id="5" name="Content Placeholder 4"/>
          <p:cNvSpPr>
            <a:spLocks noGrp="1"/>
          </p:cNvSpPr>
          <p:nvPr>
            <p:ph idx="1"/>
          </p:nvPr>
        </p:nvSpPr>
        <p:spPr>
          <a:xfrm>
            <a:off x="147918" y="883404"/>
            <a:ext cx="11846857" cy="5826678"/>
          </a:xfrm>
        </p:spPr>
        <p:txBody>
          <a:bodyPr>
            <a:normAutofit fontScale="92500" lnSpcReduction="10000"/>
          </a:bodyPr>
          <a:lstStyle/>
          <a:p>
            <a:pPr marL="0" indent="0">
              <a:buNone/>
            </a:pPr>
            <a:r>
              <a:rPr lang="en-US" dirty="0" smtClean="0"/>
              <a:t>Gender </a:t>
            </a:r>
            <a:r>
              <a:rPr lang="en-US" dirty="0"/>
              <a:t>identity is a characteristic that is established at a young age. It is a core part of a person’s identity. When a student’s gender identity is respected by schools and supported by parents, the student is more likely to learn and thrive. </a:t>
            </a:r>
          </a:p>
          <a:p>
            <a:pPr marL="0" indent="0">
              <a:buNone/>
            </a:pPr>
            <a:r>
              <a:rPr lang="en-US" dirty="0"/>
              <a:t>The person best situated to determine a student’s gender identity is the individual student. In the case where a student is not able to self-advocate, the request to treat the student in accordance with their gender identity will likely come from the student’s parents or guardians. Outside confirmation from medical or mental health professionals, or documentation of legal changes, is not required. </a:t>
            </a:r>
          </a:p>
          <a:p>
            <a:pPr marL="0" indent="0">
              <a:buNone/>
            </a:pPr>
            <a:r>
              <a:rPr lang="en-US" dirty="0"/>
              <a:t>When students have not come out to their parent(s), a disclosure to parent(s) should be carefully considered on a case-by-case basis, school districts should consider the health, safety, and well-being of the student, as well as the responsibility to keep parents informed. Privacy considerations may vary with the age of the students. </a:t>
            </a:r>
          </a:p>
          <a:p>
            <a:pPr marL="0" indent="0">
              <a:buNone/>
            </a:pPr>
            <a:r>
              <a:rPr lang="en-US" b="1" dirty="0"/>
              <a:t>Once a school has been notified by a parent/guardian and/or student that the student is transgender or GNC, school staff are encouraged to work closely with the student and their parent(s)/guardian(s) to develop a plan to address the student’s particular circumstances or needs</a:t>
            </a:r>
            <a:r>
              <a:rPr lang="en-US" b="1" dirty="0" smtClean="0"/>
              <a:t>. </a:t>
            </a:r>
            <a:r>
              <a:rPr lang="en-US" dirty="0"/>
              <a:t>The needs may vary depending upon where a student is in their gender transition process. If a student’s asserted gender identity is not genuine, the establishment of the above-mentioned plan will assist school officials with identifying an individual claiming a false gender identity for improper purposes. Such matters should be addressed immediately, according to disciplinary procedures. </a:t>
            </a:r>
          </a:p>
        </p:txBody>
      </p:sp>
    </p:spTree>
    <p:extLst>
      <p:ext uri="{BB962C8B-B14F-4D97-AF65-F5344CB8AC3E}">
        <p14:creationId xmlns:p14="http://schemas.microsoft.com/office/powerpoint/2010/main" val="408357475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891988"/>
          </a:xfrm>
        </p:spPr>
        <p:txBody>
          <a:bodyPr/>
          <a:lstStyle/>
          <a:p>
            <a:pPr algn="ctr"/>
            <a:r>
              <a:rPr lang="en-US" b="1" dirty="0"/>
              <a:t>Names and </a:t>
            </a:r>
            <a:r>
              <a:rPr lang="en-US" b="1" dirty="0" smtClean="0"/>
              <a:t>Pronouns</a:t>
            </a:r>
            <a:endParaRPr lang="en-US" dirty="0"/>
          </a:p>
        </p:txBody>
      </p:sp>
      <p:sp>
        <p:nvSpPr>
          <p:cNvPr id="3" name="Content Placeholder 2"/>
          <p:cNvSpPr>
            <a:spLocks noGrp="1"/>
          </p:cNvSpPr>
          <p:nvPr>
            <p:ph idx="1"/>
          </p:nvPr>
        </p:nvSpPr>
        <p:spPr>
          <a:xfrm>
            <a:off x="161366" y="1129554"/>
            <a:ext cx="11645152" cy="5118846"/>
          </a:xfrm>
        </p:spPr>
        <p:txBody>
          <a:bodyPr/>
          <a:lstStyle/>
          <a:p>
            <a:endParaRPr lang="en-US" dirty="0"/>
          </a:p>
          <a:p>
            <a:pPr marL="0" indent="0">
              <a:buNone/>
            </a:pPr>
            <a:r>
              <a:rPr lang="en-US" sz="2400" b="1" dirty="0" smtClean="0"/>
              <a:t>When </a:t>
            </a:r>
            <a:r>
              <a:rPr lang="en-US" sz="2400" b="1" dirty="0"/>
              <a:t>requested by the parent/guardian and/or student, school staff should engage in reasonable and good faith efforts to address students by their chosen name and pronouns that correspond to their gender identity, regardless of whether there has been a legal name change. </a:t>
            </a:r>
            <a:r>
              <a:rPr lang="en-US" sz="2400" dirty="0"/>
              <a:t>Upon request, the chosen name and gender should be included in the district’s information management systems, in addition to the student’s legal name. District-generated student email addresses should also reflect the student’s chosen name, if first names are identifiable in such addresses. These changes inform all staff, including substitute teachers, of the name and pronoun to use when addressing the student, and help avoid inadvertent disclosures. </a:t>
            </a:r>
          </a:p>
          <a:p>
            <a:endParaRPr lang="en-US" dirty="0"/>
          </a:p>
        </p:txBody>
      </p:sp>
    </p:spTree>
    <p:extLst>
      <p:ext uri="{BB962C8B-B14F-4D97-AF65-F5344CB8AC3E}">
        <p14:creationId xmlns:p14="http://schemas.microsoft.com/office/powerpoint/2010/main" val="279995645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5130" y="402955"/>
            <a:ext cx="9404723" cy="834173"/>
          </a:xfrm>
        </p:spPr>
        <p:txBody>
          <a:bodyPr/>
          <a:lstStyle/>
          <a:p>
            <a:pPr algn="ctr"/>
            <a:r>
              <a:rPr lang="en-US" b="1" dirty="0"/>
              <a:t>Student Records</a:t>
            </a:r>
            <a:endParaRPr lang="en-US" dirty="0"/>
          </a:p>
        </p:txBody>
      </p:sp>
      <p:sp>
        <p:nvSpPr>
          <p:cNvPr id="3" name="Content Placeholder 2"/>
          <p:cNvSpPr>
            <a:spLocks noGrp="1"/>
          </p:cNvSpPr>
          <p:nvPr>
            <p:ph idx="1"/>
          </p:nvPr>
        </p:nvSpPr>
        <p:spPr>
          <a:xfrm>
            <a:off x="188912" y="1237129"/>
            <a:ext cx="11738629" cy="5011271"/>
          </a:xfrm>
        </p:spPr>
        <p:txBody>
          <a:bodyPr>
            <a:normAutofit lnSpcReduction="10000"/>
          </a:bodyPr>
          <a:lstStyle/>
          <a:p>
            <a:pPr marL="0" indent="0">
              <a:buNone/>
            </a:pPr>
            <a:r>
              <a:rPr lang="en-US" b="1" dirty="0" smtClean="0"/>
              <a:t>When </a:t>
            </a:r>
            <a:r>
              <a:rPr lang="en-US" b="1" dirty="0"/>
              <a:t>requested, schools should engage in reasonable and good faith efforts to change current unofficial student records (e.g., class and team rosters, yearbooks, school newspapers, and newsletters) with the chosen name and appropriate gender markers to promote consistency among teachers, substitute teachers, school administrators, and other staff</a:t>
            </a:r>
            <a:r>
              <a:rPr lang="en-US" b="1" dirty="0" smtClean="0"/>
              <a:t>.</a:t>
            </a:r>
            <a:r>
              <a:rPr lang="en-US" dirty="0" smtClean="0"/>
              <a:t> </a:t>
            </a:r>
            <a:r>
              <a:rPr lang="en-US" dirty="0"/>
              <a:t>The Michigan School Code requires proof of identity and age for school entry (e.g., birth certificate, passport) but does not address changing names and gender markers in student records. Per communications with the U.S. Department of Education, the gender marker in the pupil’s official record should reflect the gender identity of the student regardless of what appears on the birth certificate</a:t>
            </a:r>
            <a:r>
              <a:rPr lang="en-US" dirty="0" smtClean="0"/>
              <a:t>. </a:t>
            </a:r>
            <a:r>
              <a:rPr lang="en-US" dirty="0"/>
              <a:t>While Michigan law provides a process for people to seek a legal name change, there may be extenuating circumstances that make a legal name change desired but unattainable. Parents, or students who are age 18 or older, have the right to seek amendment to the school records (per FERPA) if their records are deemed “inaccurate, misleading, or in violation of the student’s privacy.” School districts should comply if transgender students ask the district to amend their secondary educational records, including diplomas </a:t>
            </a:r>
            <a:r>
              <a:rPr lang="en-US" dirty="0" smtClean="0"/>
              <a:t>and transcripts </a:t>
            </a:r>
            <a:r>
              <a:rPr lang="en-US" dirty="0"/>
              <a:t>after graduation, to ensure that those requesting records (e.g., college admissions offices or potential employers) will only see the name and gender marker corresponding to the student’s gender identity. </a:t>
            </a:r>
          </a:p>
          <a:p>
            <a:pPr marL="0" indent="0">
              <a:buNone/>
            </a:pPr>
            <a:endParaRPr lang="en-US" dirty="0"/>
          </a:p>
          <a:p>
            <a:endParaRPr lang="en-US" dirty="0"/>
          </a:p>
        </p:txBody>
      </p:sp>
    </p:spTree>
    <p:extLst>
      <p:ext uri="{BB962C8B-B14F-4D97-AF65-F5344CB8AC3E}">
        <p14:creationId xmlns:p14="http://schemas.microsoft.com/office/powerpoint/2010/main" val="423511372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918" y="170482"/>
            <a:ext cx="10434917" cy="1193370"/>
          </a:xfrm>
        </p:spPr>
        <p:txBody>
          <a:bodyPr/>
          <a:lstStyle/>
          <a:p>
            <a:pPr algn="ctr"/>
            <a:r>
              <a:rPr lang="en-US" b="1" dirty="0"/>
              <a:t>Privacy and Confidentiality Regarding Disclosures</a:t>
            </a:r>
            <a:endParaRPr lang="en-US" dirty="0"/>
          </a:p>
        </p:txBody>
      </p:sp>
      <p:sp>
        <p:nvSpPr>
          <p:cNvPr id="3" name="Content Placeholder 2"/>
          <p:cNvSpPr>
            <a:spLocks noGrp="1"/>
          </p:cNvSpPr>
          <p:nvPr>
            <p:ph idx="1"/>
          </p:nvPr>
        </p:nvSpPr>
        <p:spPr>
          <a:xfrm>
            <a:off x="147918" y="1480088"/>
            <a:ext cx="11833411" cy="4768311"/>
          </a:xfrm>
        </p:spPr>
        <p:txBody>
          <a:bodyPr>
            <a:normAutofit/>
          </a:bodyPr>
          <a:lstStyle/>
          <a:p>
            <a:pPr marL="0" indent="0">
              <a:buNone/>
            </a:pPr>
            <a:r>
              <a:rPr lang="en-US" dirty="0" smtClean="0"/>
              <a:t>A </a:t>
            </a:r>
            <a:r>
              <a:rPr lang="en-US" dirty="0"/>
              <a:t>student’s transgender status, birth name, and sex assigned at birth are confidential information and considered personally identifiable information (PII) under FERPA</a:t>
            </a:r>
            <a:r>
              <a:rPr lang="en-US" dirty="0" smtClean="0"/>
              <a:t>. </a:t>
            </a:r>
            <a:r>
              <a:rPr lang="en-US" b="1" dirty="0"/>
              <a:t>Schools should engage in reasonable and good faith efforts to protect students’ and their family’s privacy by not disclosing, or requiring students or their parent/guardian to disclose,</a:t>
            </a:r>
            <a:r>
              <a:rPr lang="en-US" dirty="0"/>
              <a:t> PII to the school and/or school community. Such disclosures may be harmful, infringe upon the privacy of students and their families, and may possibly violate FERPA or constitutional privacy protections. </a:t>
            </a:r>
            <a:endParaRPr lang="en-US" dirty="0" smtClean="0"/>
          </a:p>
          <a:p>
            <a:pPr marL="0" indent="0">
              <a:buNone/>
            </a:pPr>
            <a:r>
              <a:rPr lang="en-US" dirty="0" smtClean="0"/>
              <a:t>When </a:t>
            </a:r>
            <a:r>
              <a:rPr lang="en-US" dirty="0"/>
              <a:t>students have not come </a:t>
            </a:r>
            <a:r>
              <a:rPr lang="en-US" dirty="0" smtClean="0"/>
              <a:t>out </a:t>
            </a:r>
            <a:r>
              <a:rPr lang="en-US" dirty="0"/>
              <a:t>to their parent(s), a disclosure to parent(s) should be carefully considered on a case-by-case basis. School districts should consider the health, safety, and well-being of the student, as well as the responsibility to keep parents informed. Privacy considerations may vary with the age of the students.</a:t>
            </a:r>
          </a:p>
        </p:txBody>
      </p:sp>
    </p:spTree>
    <p:extLst>
      <p:ext uri="{BB962C8B-B14F-4D97-AF65-F5344CB8AC3E}">
        <p14:creationId xmlns:p14="http://schemas.microsoft.com/office/powerpoint/2010/main" val="338483305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972" y="159618"/>
            <a:ext cx="11923210" cy="824524"/>
          </a:xfrm>
        </p:spPr>
        <p:txBody>
          <a:bodyPr/>
          <a:lstStyle/>
          <a:p>
            <a:r>
              <a:rPr lang="en-US" sz="4000" b="1" dirty="0"/>
              <a:t>Gender-Segregated Activities </a:t>
            </a:r>
            <a:r>
              <a:rPr lang="en-US" sz="4000" b="1" dirty="0" smtClean="0"/>
              <a:t>and </a:t>
            </a:r>
            <a:r>
              <a:rPr lang="en-US" sz="4000" b="1" dirty="0"/>
              <a:t>Facilities</a:t>
            </a:r>
            <a:endParaRPr lang="en-US" sz="4000" dirty="0"/>
          </a:p>
        </p:txBody>
      </p:sp>
      <p:sp>
        <p:nvSpPr>
          <p:cNvPr id="3" name="Content Placeholder 2"/>
          <p:cNvSpPr>
            <a:spLocks noGrp="1"/>
          </p:cNvSpPr>
          <p:nvPr>
            <p:ph idx="1"/>
          </p:nvPr>
        </p:nvSpPr>
        <p:spPr>
          <a:xfrm>
            <a:off x="134471" y="898902"/>
            <a:ext cx="11851759" cy="5535310"/>
          </a:xfrm>
        </p:spPr>
        <p:txBody>
          <a:bodyPr>
            <a:normAutofit/>
          </a:bodyPr>
          <a:lstStyle/>
          <a:p>
            <a:pPr marL="0" indent="0">
              <a:buNone/>
            </a:pPr>
            <a:endParaRPr lang="en-US" dirty="0" smtClean="0"/>
          </a:p>
          <a:p>
            <a:pPr marL="0" indent="0">
              <a:buNone/>
            </a:pPr>
            <a:r>
              <a:rPr lang="en-US" dirty="0" smtClean="0"/>
              <a:t>Title </a:t>
            </a:r>
            <a:r>
              <a:rPr lang="en-US" dirty="0"/>
              <a:t>IX permits a school to provide gender-segregated restrooms, locker rooms, athletic teams, and classes, as long as they are comparable. </a:t>
            </a:r>
            <a:r>
              <a:rPr lang="en-US" b="1" dirty="0"/>
              <a:t>When a school provides gender-segregated activities and facilities, transgender students should be allowed to participate in such activities and access such facilities consistent with their gender identity. </a:t>
            </a:r>
            <a:r>
              <a:rPr lang="en-US" dirty="0"/>
              <a:t>Providing transgender students with activities and facilities consistent with their gender identity may feel uncomfortable for some students and/or their families. The OCR has emphasized, “a school’s Title IX obligation to ensure nondiscrimination on the basis of sex requires schools to provide transgender students equal access to educational programs and activities even in circumstances in which other students, parents, or community members raise objections or concerns. As is consistently recognized in civil rights cases, the desire to accommodate others’ discomfort cannot justify a policy that singles out and disadvantages a particular class of students.” </a:t>
            </a:r>
          </a:p>
          <a:p>
            <a:endParaRPr lang="en-US" dirty="0"/>
          </a:p>
        </p:txBody>
      </p:sp>
    </p:spTree>
    <p:extLst>
      <p:ext uri="{BB962C8B-B14F-4D97-AF65-F5344CB8AC3E}">
        <p14:creationId xmlns:p14="http://schemas.microsoft.com/office/powerpoint/2010/main" val="115098977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100738"/>
            <a:ext cx="9404723" cy="875655"/>
          </a:xfrm>
        </p:spPr>
        <p:txBody>
          <a:bodyPr/>
          <a:lstStyle/>
          <a:p>
            <a:pPr algn="ctr"/>
            <a:r>
              <a:rPr lang="en-US" b="1" dirty="0" smtClean="0"/>
              <a:t>Restrooms</a:t>
            </a:r>
            <a:endParaRPr lang="en-US" dirty="0"/>
          </a:p>
        </p:txBody>
      </p:sp>
      <p:sp>
        <p:nvSpPr>
          <p:cNvPr id="3" name="Content Placeholder 2"/>
          <p:cNvSpPr>
            <a:spLocks noGrp="1"/>
          </p:cNvSpPr>
          <p:nvPr>
            <p:ph idx="1"/>
          </p:nvPr>
        </p:nvSpPr>
        <p:spPr>
          <a:xfrm>
            <a:off x="1" y="751668"/>
            <a:ext cx="12048564" cy="5496731"/>
          </a:xfrm>
        </p:spPr>
        <p:txBody>
          <a:bodyPr>
            <a:normAutofit/>
          </a:bodyPr>
          <a:lstStyle/>
          <a:p>
            <a:pPr marL="0" indent="0">
              <a:buNone/>
            </a:pPr>
            <a:r>
              <a:rPr lang="en-US" dirty="0" smtClean="0"/>
              <a:t>Every </a:t>
            </a:r>
            <a:r>
              <a:rPr lang="en-US" dirty="0"/>
              <a:t>student needs to be safe in the restroom. For a variety of reasons, a student may have concerns about privacy or comfort when using a restroom with other students. Any student who has a need or desire for increased privacy, regardless of underlying reasons, has the right to access a single-user restroom</a:t>
            </a:r>
            <a:r>
              <a:rPr lang="en-US" dirty="0" smtClean="0"/>
              <a:t>. </a:t>
            </a:r>
          </a:p>
          <a:p>
            <a:pPr marL="0" indent="0">
              <a:buNone/>
            </a:pPr>
            <a:r>
              <a:rPr lang="en-US" b="1" dirty="0" smtClean="0"/>
              <a:t>Students </a:t>
            </a:r>
            <a:r>
              <a:rPr lang="en-US" b="1" dirty="0"/>
              <a:t>should be allowed to use the restroom in accordance with their gender identity. </a:t>
            </a:r>
            <a:r>
              <a:rPr lang="en-US" dirty="0"/>
              <a:t>Alternative and non-stigmatizing options, such as an all-gender or single-user restroom (e.g., staff bathroom or nurse’s office), should be made available to all students who request them. </a:t>
            </a:r>
            <a:endParaRPr lang="en-US" dirty="0" smtClean="0"/>
          </a:p>
          <a:p>
            <a:pPr marL="0" indent="0">
              <a:buNone/>
            </a:pPr>
            <a:r>
              <a:rPr lang="en-US" dirty="0" smtClean="0"/>
              <a:t>While </a:t>
            </a:r>
            <a:r>
              <a:rPr lang="en-US" dirty="0"/>
              <a:t>gender-neutral bathroom facilities are often the solution that works best for all students, including transgender students, districts are reminded that current interpretation of federal civil rights laws protect the right of transgender students to use the bathroom of their gender identity if they so choose</a:t>
            </a:r>
            <a:r>
              <a:rPr lang="en-US" dirty="0" smtClean="0"/>
              <a:t>. </a:t>
            </a:r>
            <a:r>
              <a:rPr lang="en-US" dirty="0"/>
              <a:t>By making behavioral expectations clear, supervising facilities appropriately, and enforcing relevant policies, schools can address concerns about safety and privacy in these spaces.</a:t>
            </a:r>
          </a:p>
        </p:txBody>
      </p:sp>
    </p:spTree>
    <p:extLst>
      <p:ext uri="{BB962C8B-B14F-4D97-AF65-F5344CB8AC3E}">
        <p14:creationId xmlns:p14="http://schemas.microsoft.com/office/powerpoint/2010/main" val="2417269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153" y="154983"/>
            <a:ext cx="10300447" cy="1698265"/>
          </a:xfrm>
        </p:spPr>
        <p:txBody>
          <a:bodyPr/>
          <a:lstStyle/>
          <a:p>
            <a:r>
              <a:rPr lang="en-US" b="1" dirty="0"/>
              <a:t>Locker Rooms and Changing Facilities</a:t>
            </a:r>
            <a:endParaRPr lang="en-US" dirty="0"/>
          </a:p>
        </p:txBody>
      </p:sp>
      <p:sp>
        <p:nvSpPr>
          <p:cNvPr id="3" name="Content Placeholder 2"/>
          <p:cNvSpPr>
            <a:spLocks noGrp="1"/>
          </p:cNvSpPr>
          <p:nvPr>
            <p:ph idx="1"/>
          </p:nvPr>
        </p:nvSpPr>
        <p:spPr>
          <a:xfrm>
            <a:off x="0" y="875654"/>
            <a:ext cx="12035118" cy="5372745"/>
          </a:xfrm>
        </p:spPr>
        <p:txBody>
          <a:bodyPr>
            <a:noAutofit/>
          </a:bodyPr>
          <a:lstStyle/>
          <a:p>
            <a:pPr marL="0" indent="0">
              <a:buNone/>
            </a:pPr>
            <a:r>
              <a:rPr lang="en-US" dirty="0" smtClean="0"/>
              <a:t>Every </a:t>
            </a:r>
            <a:r>
              <a:rPr lang="en-US" dirty="0"/>
              <a:t>student needs to be safe in locker rooms and changing facilities. For a variety of reasons, a student may have concerns about privacy or comfort when using these facilities with other students. Any student who has a need or desire for increased privacy, regardless of the underlying reasons, may request options such </a:t>
            </a:r>
            <a:r>
              <a:rPr lang="en-US" dirty="0" smtClean="0"/>
              <a:t>as:</a:t>
            </a:r>
          </a:p>
          <a:p>
            <a:pPr>
              <a:buFont typeface="Arial" panose="020B0604020202020204" pitchFamily="34" charset="0"/>
              <a:buChar char="•"/>
            </a:pPr>
            <a:r>
              <a:rPr lang="en-US" dirty="0" smtClean="0"/>
              <a:t>an </a:t>
            </a:r>
            <a:r>
              <a:rPr lang="en-US" dirty="0"/>
              <a:t>adjusted changing schedule; </a:t>
            </a:r>
            <a:endParaRPr lang="en-US" dirty="0" smtClean="0"/>
          </a:p>
          <a:p>
            <a:pPr>
              <a:buFont typeface="Arial" panose="020B0604020202020204" pitchFamily="34" charset="0"/>
              <a:buChar char="•"/>
            </a:pPr>
            <a:r>
              <a:rPr lang="en-US" dirty="0" smtClean="0"/>
              <a:t>use </a:t>
            </a:r>
            <a:r>
              <a:rPr lang="en-US" dirty="0"/>
              <a:t>of a private area in the facility (e.g., nearby restroom stall with a door, an area separated by a curtain, a physical education instructor’s office in the locker room); </a:t>
            </a:r>
            <a:endParaRPr lang="en-US" dirty="0" smtClean="0"/>
          </a:p>
          <a:p>
            <a:pPr>
              <a:buFont typeface="Arial" panose="020B0604020202020204" pitchFamily="34" charset="0"/>
              <a:buChar char="•"/>
            </a:pPr>
            <a:r>
              <a:rPr lang="en-US" dirty="0" smtClean="0"/>
              <a:t>use </a:t>
            </a:r>
            <a:r>
              <a:rPr lang="en-US" dirty="0"/>
              <a:t>of a nearby private area (e.g., restroom, nurse’s office). </a:t>
            </a:r>
            <a:endParaRPr lang="en-US" dirty="0" smtClean="0"/>
          </a:p>
          <a:p>
            <a:pPr marL="0" indent="0">
              <a:buNone/>
            </a:pPr>
            <a:r>
              <a:rPr lang="en-US" b="1" dirty="0" smtClean="0"/>
              <a:t>Current </a:t>
            </a:r>
            <a:r>
              <a:rPr lang="en-US" b="1" dirty="0"/>
              <a:t>interpretation of federal civil rights laws say </a:t>
            </a:r>
            <a:r>
              <a:rPr lang="en-US" b="1" dirty="0" smtClean="0"/>
              <a:t>no </a:t>
            </a:r>
            <a:r>
              <a:rPr lang="en-US" b="1" dirty="0"/>
              <a:t>transgender student should be forced to use a changing facility incongruent with their gender identity. </a:t>
            </a:r>
            <a:r>
              <a:rPr lang="en-US" dirty="0"/>
              <a:t>Use of these facilities should be determined on a case-by-case basis. By making behavioral expectations clear, supervising facilities appropriately, and enforcing relevant policies, schools can address concerns about safety and privacy in these spaces. </a:t>
            </a:r>
          </a:p>
        </p:txBody>
      </p:sp>
    </p:spTree>
    <p:extLst>
      <p:ext uri="{BB962C8B-B14F-4D97-AF65-F5344CB8AC3E}">
        <p14:creationId xmlns:p14="http://schemas.microsoft.com/office/powerpoint/2010/main" val="80820498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t>Physical Education Classes and </a:t>
            </a:r>
            <a:r>
              <a:rPr lang="en-US" sz="3600" b="1" dirty="0" smtClean="0"/>
              <a:t>Intramural Sports</a:t>
            </a:r>
            <a:endParaRPr lang="en-US" sz="3600" dirty="0"/>
          </a:p>
        </p:txBody>
      </p:sp>
      <p:sp>
        <p:nvSpPr>
          <p:cNvPr id="3" name="Content Placeholder 2"/>
          <p:cNvSpPr>
            <a:spLocks noGrp="1"/>
          </p:cNvSpPr>
          <p:nvPr>
            <p:ph sz="half" idx="1"/>
          </p:nvPr>
        </p:nvSpPr>
        <p:spPr>
          <a:xfrm>
            <a:off x="348712" y="2060575"/>
            <a:ext cx="6331057" cy="4195763"/>
          </a:xfrm>
        </p:spPr>
        <p:txBody>
          <a:bodyPr>
            <a:normAutofit/>
          </a:bodyPr>
          <a:lstStyle/>
          <a:p>
            <a:pPr marL="0" indent="0">
              <a:buNone/>
            </a:pPr>
            <a:r>
              <a:rPr lang="en-US" sz="3200" dirty="0" smtClean="0"/>
              <a:t>Students </a:t>
            </a:r>
            <a:r>
              <a:rPr lang="en-US" sz="3200" dirty="0"/>
              <a:t>should be allowed to participate in physical education classes and intramural sports in accordance with their gender identity.</a:t>
            </a:r>
          </a:p>
        </p:txBody>
      </p:sp>
      <p:pic>
        <p:nvPicPr>
          <p:cNvPr id="3074"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855793" y="2104138"/>
            <a:ext cx="4395788" cy="35459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390374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1498" y="1"/>
            <a:ext cx="9763933" cy="6562164"/>
          </a:xfrm>
        </p:spPr>
        <p:txBody>
          <a:bodyPr/>
          <a:lstStyle/>
          <a:p>
            <a:r>
              <a:rPr lang="en-US" sz="4400" b="1" dirty="0" smtClean="0"/>
              <a:t>The experiences of </a:t>
            </a:r>
            <a:r>
              <a:rPr lang="en-US" sz="4400" b="1" dirty="0" smtClean="0"/>
              <a:t>LGBTQ youth</a:t>
            </a:r>
            <a:r>
              <a:rPr lang="en-US" sz="4400" b="1" dirty="0" smtClean="0"/>
              <a:t>:</a:t>
            </a:r>
            <a:br>
              <a:rPr lang="en-US" sz="4400" b="1" dirty="0" smtClean="0"/>
            </a:br>
            <a:r>
              <a:rPr lang="en-US" sz="4400" b="1" dirty="0" smtClean="0"/>
              <a:t/>
            </a:r>
            <a:br>
              <a:rPr lang="en-US" sz="4400" b="1" dirty="0" smtClean="0"/>
            </a:br>
            <a:r>
              <a:rPr lang="en-US" sz="3600" dirty="0" smtClean="0">
                <a:solidFill>
                  <a:schemeClr val="tx1"/>
                </a:solidFill>
              </a:rPr>
              <a:t>The </a:t>
            </a:r>
            <a:r>
              <a:rPr lang="en-US" sz="3600" dirty="0">
                <a:solidFill>
                  <a:schemeClr val="tx1"/>
                </a:solidFill>
              </a:rPr>
              <a:t>deck is stacked against young</a:t>
            </a:r>
            <a:br>
              <a:rPr lang="en-US" sz="3600" dirty="0">
                <a:solidFill>
                  <a:schemeClr val="tx1"/>
                </a:solidFill>
              </a:rPr>
            </a:br>
            <a:r>
              <a:rPr lang="en-US" sz="3600" dirty="0">
                <a:solidFill>
                  <a:schemeClr val="tx1"/>
                </a:solidFill>
              </a:rPr>
              <a:t>people growing up lesbian, gay, bisexual</a:t>
            </a:r>
            <a:r>
              <a:rPr lang="en-US" sz="3600" dirty="0" smtClean="0">
                <a:solidFill>
                  <a:schemeClr val="tx1"/>
                </a:solidFill>
              </a:rPr>
              <a:t>, or </a:t>
            </a:r>
            <a:r>
              <a:rPr lang="en-US" sz="3600" dirty="0">
                <a:solidFill>
                  <a:schemeClr val="tx1"/>
                </a:solidFill>
              </a:rPr>
              <a:t>transgender in America. </a:t>
            </a:r>
            <a:r>
              <a:rPr lang="en-US" sz="3600" dirty="0" smtClean="0">
                <a:solidFill>
                  <a:schemeClr val="tx1"/>
                </a:solidFill>
              </a:rPr>
              <a:t>Official government </a:t>
            </a:r>
            <a:r>
              <a:rPr lang="en-US" sz="3600" dirty="0">
                <a:solidFill>
                  <a:schemeClr val="tx1"/>
                </a:solidFill>
              </a:rPr>
              <a:t>discrimination or </a:t>
            </a:r>
            <a:r>
              <a:rPr lang="en-US" sz="3600" dirty="0" smtClean="0">
                <a:solidFill>
                  <a:schemeClr val="tx1"/>
                </a:solidFill>
              </a:rPr>
              <a:t>indifference along </a:t>
            </a:r>
            <a:r>
              <a:rPr lang="en-US" sz="3600" dirty="0">
                <a:solidFill>
                  <a:schemeClr val="tx1"/>
                </a:solidFill>
              </a:rPr>
              <a:t>with social ostracism </a:t>
            </a:r>
            <a:r>
              <a:rPr lang="en-US" sz="3600" dirty="0" smtClean="0">
                <a:solidFill>
                  <a:schemeClr val="tx1"/>
                </a:solidFill>
              </a:rPr>
              <a:t>leaves many </a:t>
            </a:r>
            <a:r>
              <a:rPr lang="en-US" sz="3600" dirty="0">
                <a:solidFill>
                  <a:schemeClr val="tx1"/>
                </a:solidFill>
              </a:rPr>
              <a:t>teens disaffected and </a:t>
            </a:r>
            <a:r>
              <a:rPr lang="en-US" sz="3600" dirty="0" smtClean="0">
                <a:solidFill>
                  <a:schemeClr val="tx1"/>
                </a:solidFill>
              </a:rPr>
              <a:t>disconnected in </a:t>
            </a:r>
            <a:r>
              <a:rPr lang="en-US" sz="3600" dirty="0">
                <a:solidFill>
                  <a:schemeClr val="tx1"/>
                </a:solidFill>
              </a:rPr>
              <a:t>their own homes and neighborhoods.</a:t>
            </a:r>
            <a:br>
              <a:rPr lang="en-US" sz="3600" dirty="0">
                <a:solidFill>
                  <a:schemeClr val="tx1"/>
                </a:solidFill>
              </a:rPr>
            </a:br>
            <a:endParaRPr lang="en-US" sz="3600" dirty="0">
              <a:solidFill>
                <a:schemeClr val="tx1"/>
              </a:solidFill>
            </a:endParaRPr>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0851" y="85241"/>
            <a:ext cx="2164324" cy="5669617"/>
          </a:xfrm>
        </p:spPr>
      </p:pic>
    </p:spTree>
    <p:extLst>
      <p:ext uri="{BB962C8B-B14F-4D97-AF65-F5344CB8AC3E}">
        <p14:creationId xmlns:p14="http://schemas.microsoft.com/office/powerpoint/2010/main" val="358253330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dirty="0"/>
              <a:t>Interscholastic </a:t>
            </a:r>
            <a:r>
              <a:rPr lang="en-US" sz="3600" b="1" dirty="0" smtClean="0"/>
              <a:t>Sports</a:t>
            </a:r>
            <a:endParaRPr lang="en-US" sz="3600" dirty="0"/>
          </a:p>
        </p:txBody>
      </p:sp>
      <p:sp>
        <p:nvSpPr>
          <p:cNvPr id="3" name="Content Placeholder 2"/>
          <p:cNvSpPr>
            <a:spLocks noGrp="1"/>
          </p:cNvSpPr>
          <p:nvPr>
            <p:ph sz="half" idx="1"/>
          </p:nvPr>
        </p:nvSpPr>
        <p:spPr>
          <a:xfrm>
            <a:off x="85241" y="1418095"/>
            <a:ext cx="7369443" cy="4838243"/>
          </a:xfrm>
        </p:spPr>
        <p:txBody>
          <a:bodyPr>
            <a:normAutofit/>
          </a:bodyPr>
          <a:lstStyle/>
          <a:p>
            <a:pPr>
              <a:buFont typeface="Arial" panose="020B0604020202020204" pitchFamily="34" charset="0"/>
              <a:buChar char="•"/>
            </a:pPr>
            <a:r>
              <a:rPr lang="en-US" sz="2800" dirty="0" smtClean="0"/>
              <a:t>Generally</a:t>
            </a:r>
            <a:r>
              <a:rPr lang="en-US" sz="2800" dirty="0"/>
              <a:t>, students should be allowed to participate in interscholastic sports in accordance with their gender identity</a:t>
            </a:r>
            <a:r>
              <a:rPr lang="en-US" sz="2800" dirty="0" smtClean="0"/>
              <a:t>. </a:t>
            </a:r>
          </a:p>
          <a:p>
            <a:pPr>
              <a:buFont typeface="Arial" panose="020B0604020202020204" pitchFamily="34" charset="0"/>
              <a:buChar char="•"/>
            </a:pPr>
            <a:r>
              <a:rPr lang="en-US" sz="2800" dirty="0" smtClean="0"/>
              <a:t>Eligibility </a:t>
            </a:r>
            <a:r>
              <a:rPr lang="en-US" sz="2800" dirty="0"/>
              <a:t>of transgender students in Michigan High School Athletic Association (MHSAA)-sponsored, post-season tournaments is governed by the MHSAA, subject to state and federal civil rights laws.</a:t>
            </a:r>
          </a:p>
        </p:txBody>
      </p:sp>
      <p:pic>
        <p:nvPicPr>
          <p:cNvPr id="4098"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7787899" y="1704112"/>
            <a:ext cx="3347633" cy="37480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7688639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1" y="452718"/>
            <a:ext cx="9822234" cy="1400530"/>
          </a:xfrm>
        </p:spPr>
        <p:txBody>
          <a:bodyPr/>
          <a:lstStyle/>
          <a:p>
            <a:r>
              <a:rPr lang="en-US" b="1" dirty="0"/>
              <a:t>Gender-Based Activities or </a:t>
            </a:r>
            <a:r>
              <a:rPr lang="en-US" b="1" dirty="0" smtClean="0"/>
              <a:t>Practices</a:t>
            </a:r>
            <a:endParaRPr lang="en-US" dirty="0"/>
          </a:p>
        </p:txBody>
      </p:sp>
      <p:sp>
        <p:nvSpPr>
          <p:cNvPr id="3" name="Content Placeholder 2"/>
          <p:cNvSpPr>
            <a:spLocks noGrp="1"/>
          </p:cNvSpPr>
          <p:nvPr>
            <p:ph idx="1"/>
          </p:nvPr>
        </p:nvSpPr>
        <p:spPr>
          <a:xfrm>
            <a:off x="228601" y="1358154"/>
            <a:ext cx="11819963" cy="4890246"/>
          </a:xfrm>
        </p:spPr>
        <p:txBody>
          <a:bodyPr/>
          <a:lstStyle/>
          <a:p>
            <a:pPr marL="0" indent="0">
              <a:buNone/>
            </a:pPr>
            <a:r>
              <a:rPr lang="en-US" sz="2400" dirty="0" smtClean="0"/>
              <a:t>Districts </a:t>
            </a:r>
            <a:r>
              <a:rPr lang="en-US" sz="2400" dirty="0"/>
              <a:t>should evaluate all gender-based programs and practices and maintain only those that have a clear and sound educational purpose. Gender-based programs and practices can have the unintentional consequence of marginalizing, stigmatizing, and excluding transgender and GNC students. Moreover, in some circumstances, they may violate state and federal laws. When students are separated by gender in school activities, students should be allowed to participate in accordance with their gender identity. When considering overnight accommodations, situations should be assessed on a case-by-case basis, seeking solutions that are inclusive, respectful, and acceptable to the student and do not impose an additional expense or burden on the student.</a:t>
            </a:r>
          </a:p>
        </p:txBody>
      </p:sp>
    </p:spTree>
    <p:extLst>
      <p:ext uri="{BB962C8B-B14F-4D97-AF65-F5344CB8AC3E}">
        <p14:creationId xmlns:p14="http://schemas.microsoft.com/office/powerpoint/2010/main" val="357074675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1066800"/>
          </a:xfrm>
        </p:spPr>
        <p:txBody>
          <a:bodyPr/>
          <a:lstStyle/>
          <a:p>
            <a:pPr algn="ctr"/>
            <a:r>
              <a:rPr lang="en-US" b="1" dirty="0"/>
              <a:t>Dress </a:t>
            </a:r>
            <a:r>
              <a:rPr lang="en-US" b="1" dirty="0" smtClean="0"/>
              <a:t>Code</a:t>
            </a:r>
            <a:endParaRPr lang="en-US" dirty="0"/>
          </a:p>
        </p:txBody>
      </p:sp>
      <p:sp>
        <p:nvSpPr>
          <p:cNvPr id="3" name="Content Placeholder 2"/>
          <p:cNvSpPr>
            <a:spLocks noGrp="1"/>
          </p:cNvSpPr>
          <p:nvPr>
            <p:ph idx="1"/>
          </p:nvPr>
        </p:nvSpPr>
        <p:spPr>
          <a:xfrm>
            <a:off x="116237" y="1519518"/>
            <a:ext cx="12075763" cy="4836458"/>
          </a:xfrm>
        </p:spPr>
        <p:txBody>
          <a:bodyPr/>
          <a:lstStyle/>
          <a:p>
            <a:endParaRPr lang="en-US" dirty="0"/>
          </a:p>
          <a:p>
            <a:pPr marL="0" indent="0">
              <a:buNone/>
            </a:pPr>
            <a:r>
              <a:rPr lang="en-US" sz="2800" dirty="0" smtClean="0"/>
              <a:t>Students </a:t>
            </a:r>
            <a:r>
              <a:rPr lang="en-US" sz="2800" dirty="0"/>
              <a:t>should have the right to express their gender at school, within the parameters of the school’s dress code, without discrimination or harassment. The school’s dress code should be gender-neutral. In the event that the dress code has differing expectations or practices based on gender, students should be permitted to dress in accordance with their gender identity. </a:t>
            </a:r>
          </a:p>
          <a:p>
            <a:endParaRPr lang="en-US" dirty="0"/>
          </a:p>
        </p:txBody>
      </p:sp>
    </p:spTree>
    <p:extLst>
      <p:ext uri="{BB962C8B-B14F-4D97-AF65-F5344CB8AC3E}">
        <p14:creationId xmlns:p14="http://schemas.microsoft.com/office/powerpoint/2010/main" val="19412698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t>Cultivating Resilience</a:t>
            </a:r>
            <a:endParaRPr lang="en-US" dirty="0"/>
          </a:p>
        </p:txBody>
      </p:sp>
      <p:sp>
        <p:nvSpPr>
          <p:cNvPr id="5" name="Content Placeholder 4"/>
          <p:cNvSpPr>
            <a:spLocks noGrp="1"/>
          </p:cNvSpPr>
          <p:nvPr>
            <p:ph sz="half" idx="1"/>
          </p:nvPr>
        </p:nvSpPr>
        <p:spPr>
          <a:xfrm>
            <a:off x="349624" y="1853247"/>
            <a:ext cx="5150027" cy="4403091"/>
          </a:xfrm>
        </p:spPr>
        <p:txBody>
          <a:bodyPr>
            <a:normAutofit/>
          </a:bodyPr>
          <a:lstStyle/>
          <a:p>
            <a:pPr marL="0" indent="0">
              <a:buNone/>
            </a:pPr>
            <a:r>
              <a:rPr lang="en-US" sz="3600" dirty="0" smtClean="0"/>
              <a:t>Resiliency research has found that one caring individual in the life of an at-risk youth can make all the difference in the world</a:t>
            </a:r>
          </a:p>
          <a:p>
            <a:pPr marL="0" indent="0">
              <a:buNone/>
            </a:pPr>
            <a:endParaRPr lang="en-US" sz="2800" dirty="0"/>
          </a:p>
        </p:txBody>
      </p:sp>
      <p:pic>
        <p:nvPicPr>
          <p:cNvPr id="8" name="Content Placeholder 7"/>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5796138" y="1462686"/>
            <a:ext cx="5599235" cy="2323166"/>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5499652" y="3899648"/>
            <a:ext cx="6212736" cy="2123658"/>
          </a:xfrm>
          <a:prstGeom prst="rect">
            <a:avLst/>
          </a:prstGeom>
          <a:noFill/>
        </p:spPr>
        <p:txBody>
          <a:bodyPr wrap="square" rtlCol="0">
            <a:spAutoFit/>
          </a:bodyPr>
          <a:lstStyle/>
          <a:p>
            <a:pPr algn="ctr"/>
            <a:r>
              <a:rPr lang="en-US" sz="4400" dirty="0" smtClean="0">
                <a:solidFill>
                  <a:srgbClr val="FFC000"/>
                </a:solidFill>
              </a:rPr>
              <a:t>You can be that person!  Go out and make a difference!</a:t>
            </a:r>
            <a:endParaRPr lang="en-US" sz="4400" dirty="0">
              <a:solidFill>
                <a:srgbClr val="FFC000"/>
              </a:solidFill>
            </a:endParaRPr>
          </a:p>
        </p:txBody>
      </p:sp>
    </p:spTree>
    <p:extLst>
      <p:ext uri="{BB962C8B-B14F-4D97-AF65-F5344CB8AC3E}">
        <p14:creationId xmlns:p14="http://schemas.microsoft.com/office/powerpoint/2010/main" val="379518539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a:xfrm>
            <a:off x="0" y="533400"/>
            <a:ext cx="12192000" cy="685800"/>
          </a:xfrm>
        </p:spPr>
        <p:txBody>
          <a:bodyPr>
            <a:noAutofit/>
          </a:bodyPr>
          <a:lstStyle/>
          <a:p>
            <a:pPr algn="ctr">
              <a:defRPr/>
            </a:pPr>
            <a:r>
              <a:rPr lang="en-US" sz="4400" b="1" dirty="0"/>
              <a:t>One commitment I am making as a result of this training is…</a:t>
            </a:r>
            <a:br>
              <a:rPr lang="en-US" sz="4400" b="1" dirty="0"/>
            </a:br>
            <a:endParaRPr lang="en-US" sz="4400" b="1" dirty="0"/>
          </a:p>
        </p:txBody>
      </p:sp>
      <p:sp>
        <p:nvSpPr>
          <p:cNvPr id="46083" name="Rectangle 3"/>
          <p:cNvSpPr>
            <a:spLocks noGrp="1" noChangeArrowheads="1"/>
          </p:cNvSpPr>
          <p:nvPr>
            <p:ph idx="1"/>
          </p:nvPr>
        </p:nvSpPr>
        <p:spPr>
          <a:xfrm>
            <a:off x="0" y="1715808"/>
            <a:ext cx="12192000" cy="617504"/>
          </a:xfrm>
        </p:spPr>
        <p:txBody>
          <a:bodyPr>
            <a:normAutofit fontScale="92500" lnSpcReduction="20000"/>
          </a:bodyPr>
          <a:lstStyle/>
          <a:p>
            <a:pPr algn="ctr" eaLnBrk="1" hangingPunct="1">
              <a:buFont typeface="Wingdings" pitchFamily="2" charset="2"/>
              <a:buNone/>
            </a:pPr>
            <a:endParaRPr lang="en-US" sz="4400" b="1" dirty="0" smtClean="0">
              <a:latin typeface="Calibri" pitchFamily="34" charset="0"/>
            </a:endParaRPr>
          </a:p>
          <a:p>
            <a:pPr eaLnBrk="1" hangingPunct="1">
              <a:buFont typeface="Wingdings" pitchFamily="2" charset="2"/>
              <a:buNone/>
            </a:pPr>
            <a:endParaRPr lang="en-US" sz="1000" dirty="0" smtClean="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70797" y="1983783"/>
            <a:ext cx="3257482" cy="35020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rot="21318692">
            <a:off x="648121" y="3092477"/>
            <a:ext cx="2983388" cy="461665"/>
          </a:xfrm>
          <a:prstGeom prst="rect">
            <a:avLst/>
          </a:prstGeom>
          <a:noFill/>
        </p:spPr>
        <p:txBody>
          <a:bodyPr wrap="square" rtlCol="0">
            <a:spAutoFit/>
          </a:bodyPr>
          <a:lstStyle/>
          <a:p>
            <a:r>
              <a:rPr lang="en-US" sz="2400" b="1" dirty="0" smtClean="0"/>
              <a:t>Write it down!</a:t>
            </a:r>
            <a:endParaRPr lang="en-US" sz="2400" b="1" dirty="0"/>
          </a:p>
        </p:txBody>
      </p:sp>
      <p:sp>
        <p:nvSpPr>
          <p:cNvPr id="3" name="TextBox 2"/>
          <p:cNvSpPr txBox="1"/>
          <p:nvPr/>
        </p:nvSpPr>
        <p:spPr>
          <a:xfrm rot="341672">
            <a:off x="7841296" y="3165277"/>
            <a:ext cx="3950729" cy="830997"/>
          </a:xfrm>
          <a:prstGeom prst="rect">
            <a:avLst/>
          </a:prstGeom>
          <a:noFill/>
        </p:spPr>
        <p:txBody>
          <a:bodyPr wrap="square" rtlCol="0">
            <a:spAutoFit/>
          </a:bodyPr>
          <a:lstStyle/>
          <a:p>
            <a:pPr algn="ctr"/>
            <a:r>
              <a:rPr lang="en-US" sz="2400" b="1" dirty="0" smtClean="0"/>
              <a:t>Share it with your </a:t>
            </a:r>
            <a:r>
              <a:rPr lang="en-US" sz="2400" b="1" dirty="0" smtClean="0"/>
              <a:t>neighbor</a:t>
            </a:r>
            <a:r>
              <a:rPr lang="en-US" sz="2400" b="1" dirty="0" smtClean="0"/>
              <a:t>!</a:t>
            </a:r>
            <a:endParaRPr lang="en-US" sz="2400" b="1" dirty="0"/>
          </a:p>
        </p:txBody>
      </p:sp>
    </p:spTree>
    <p:extLst>
      <p:ext uri="{BB962C8B-B14F-4D97-AF65-F5344CB8AC3E}">
        <p14:creationId xmlns:p14="http://schemas.microsoft.com/office/powerpoint/2010/main" val="2884953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46111" y="188259"/>
            <a:ext cx="9404723" cy="753035"/>
          </a:xfrm>
        </p:spPr>
        <p:txBody>
          <a:bodyPr/>
          <a:lstStyle/>
          <a:p>
            <a:pPr algn="ctr"/>
            <a:r>
              <a:rPr lang="en-US" b="1" dirty="0" smtClean="0"/>
              <a:t>Additional Resources:</a:t>
            </a:r>
            <a:endParaRPr lang="en-US" b="1" dirty="0"/>
          </a:p>
        </p:txBody>
      </p:sp>
      <p:sp>
        <p:nvSpPr>
          <p:cNvPr id="6" name="Content Placeholder 5"/>
          <p:cNvSpPr>
            <a:spLocks noGrp="1"/>
          </p:cNvSpPr>
          <p:nvPr>
            <p:ph idx="1"/>
          </p:nvPr>
        </p:nvSpPr>
        <p:spPr>
          <a:xfrm>
            <a:off x="188260" y="833718"/>
            <a:ext cx="11900646" cy="5862917"/>
          </a:xfrm>
        </p:spPr>
        <p:txBody>
          <a:bodyPr>
            <a:normAutofit/>
          </a:bodyPr>
          <a:lstStyle/>
          <a:p>
            <a:pPr marL="0" indent="0">
              <a:buNone/>
            </a:pPr>
            <a:r>
              <a:rPr lang="en-US" u="sng" dirty="0" smtClean="0">
                <a:hlinkClick r:id="rId2"/>
              </a:rPr>
              <a:t>Gender </a:t>
            </a:r>
            <a:r>
              <a:rPr lang="en-US" u="sng" dirty="0">
                <a:hlinkClick r:id="rId2"/>
              </a:rPr>
              <a:t>Inclusive Schools: Strategies for School Psychologists and other Mental Health </a:t>
            </a:r>
            <a:r>
              <a:rPr lang="en-US" u="sng" dirty="0" smtClean="0">
                <a:hlinkClick r:id="rId2"/>
              </a:rPr>
              <a:t>Professionals Webinar</a:t>
            </a:r>
            <a:r>
              <a:rPr lang="en-US" dirty="0" smtClean="0"/>
              <a:t> </a:t>
            </a:r>
            <a:endParaRPr lang="en-US" u="sng" dirty="0" smtClean="0"/>
          </a:p>
          <a:p>
            <a:pPr marL="0" indent="0">
              <a:buNone/>
            </a:pPr>
            <a:r>
              <a:rPr lang="en-US" dirty="0"/>
              <a:t>https://www.youtube.com/watch?v=PR_Xjsgq7Ts</a:t>
            </a:r>
            <a:endParaRPr lang="en-US" dirty="0" smtClean="0"/>
          </a:p>
          <a:p>
            <a:pPr marL="0" indent="0">
              <a:buNone/>
            </a:pPr>
            <a:endParaRPr lang="en-US" u="sng" dirty="0" smtClean="0">
              <a:hlinkClick r:id="rId3"/>
            </a:endParaRPr>
          </a:p>
          <a:p>
            <a:pPr marL="0" indent="0">
              <a:buNone/>
            </a:pPr>
            <a:r>
              <a:rPr lang="en-US" u="sng" dirty="0" smtClean="0">
                <a:hlinkClick r:id="rId3"/>
              </a:rPr>
              <a:t>Gender Spectrum Educational Resources </a:t>
            </a:r>
            <a:endParaRPr lang="en-US" u="sng" dirty="0" smtClean="0"/>
          </a:p>
          <a:p>
            <a:pPr marL="0" indent="0">
              <a:buNone/>
            </a:pPr>
            <a:r>
              <a:rPr lang="en-US" dirty="0" smtClean="0"/>
              <a:t>https://www.genderspectrum.org/resources/education-2/#more-424</a:t>
            </a:r>
            <a:br>
              <a:rPr lang="en-US" dirty="0" smtClean="0"/>
            </a:br>
            <a:r>
              <a:rPr lang="en-US" dirty="0" smtClean="0"/>
              <a:t/>
            </a:r>
            <a:br>
              <a:rPr lang="en-US" dirty="0" smtClean="0"/>
            </a:br>
            <a:r>
              <a:rPr lang="en-US" u="sng" dirty="0" smtClean="0">
                <a:hlinkClick r:id="rId4"/>
              </a:rPr>
              <a:t>Schools in Transition: A Guide for Supporting Transgender Students in K-12 Schools</a:t>
            </a:r>
            <a:r>
              <a:rPr lang="en-US" dirty="0" smtClean="0"/>
              <a:t> (offers practical guidance and field-tested tips to parents, educators, administrators, and community members on planning and supporting a transgender student through a transition at school)</a:t>
            </a:r>
          </a:p>
          <a:p>
            <a:pPr marL="0" indent="0">
              <a:buNone/>
            </a:pPr>
            <a:r>
              <a:rPr lang="en-US" dirty="0" smtClean="0"/>
              <a:t>https://www.genderspectrum.org/staging/wpcontent/uploads/2016/06/Schools </a:t>
            </a:r>
            <a:r>
              <a:rPr lang="en-US" dirty="0" smtClean="0"/>
              <a:t>In Transition 6.3.16.pdf</a:t>
            </a:r>
            <a:endParaRPr lang="en-US" dirty="0" smtClean="0"/>
          </a:p>
          <a:p>
            <a:pPr marL="0" indent="0">
              <a:buNone/>
            </a:pPr>
            <a:endParaRPr lang="en-US" u="sng" dirty="0"/>
          </a:p>
        </p:txBody>
      </p:sp>
    </p:spTree>
    <p:extLst>
      <p:ext uri="{BB962C8B-B14F-4D97-AF65-F5344CB8AC3E}">
        <p14:creationId xmlns:p14="http://schemas.microsoft.com/office/powerpoint/2010/main" val="194527579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46111" y="188259"/>
            <a:ext cx="9404723" cy="753035"/>
          </a:xfrm>
        </p:spPr>
        <p:txBody>
          <a:bodyPr/>
          <a:lstStyle/>
          <a:p>
            <a:pPr algn="ctr"/>
            <a:r>
              <a:rPr lang="en-US" b="1" dirty="0" smtClean="0"/>
              <a:t>Additional </a:t>
            </a:r>
            <a:r>
              <a:rPr lang="en-US" b="1" dirty="0" smtClean="0"/>
              <a:t>NASP Resources</a:t>
            </a:r>
            <a:r>
              <a:rPr lang="en-US" b="1" dirty="0" smtClean="0"/>
              <a:t>:</a:t>
            </a:r>
            <a:endParaRPr lang="en-US" b="1" dirty="0"/>
          </a:p>
        </p:txBody>
      </p:sp>
      <p:sp>
        <p:nvSpPr>
          <p:cNvPr id="6" name="Content Placeholder 5"/>
          <p:cNvSpPr>
            <a:spLocks noGrp="1"/>
          </p:cNvSpPr>
          <p:nvPr>
            <p:ph idx="1"/>
          </p:nvPr>
        </p:nvSpPr>
        <p:spPr>
          <a:xfrm>
            <a:off x="188260" y="1317356"/>
            <a:ext cx="11900646" cy="5379279"/>
          </a:xfrm>
        </p:spPr>
        <p:txBody>
          <a:bodyPr>
            <a:normAutofit/>
          </a:bodyPr>
          <a:lstStyle/>
          <a:p>
            <a:pPr marL="0" indent="0">
              <a:buNone/>
            </a:pPr>
            <a:r>
              <a:rPr lang="en-US" u="sng" dirty="0">
                <a:hlinkClick r:id="rId2"/>
              </a:rPr>
              <a:t>Lesbian, Gay, Bisexual, Transgender, and Questioning </a:t>
            </a:r>
            <a:r>
              <a:rPr lang="en-US" u="sng" dirty="0" smtClean="0">
                <a:hlinkClick r:id="rId2"/>
              </a:rPr>
              <a:t>Youth Position </a:t>
            </a:r>
            <a:r>
              <a:rPr lang="en-US" u="sng" dirty="0">
                <a:hlinkClick r:id="rId2"/>
              </a:rPr>
              <a:t>Statement</a:t>
            </a:r>
            <a:endParaRPr lang="en-US" u="sng" dirty="0" smtClean="0"/>
          </a:p>
          <a:p>
            <a:pPr marL="0" indent="0">
              <a:buNone/>
            </a:pPr>
            <a:r>
              <a:rPr lang="en-US" u="sng" dirty="0" smtClean="0">
                <a:hlinkClick r:id="rId2"/>
              </a:rPr>
              <a:t>http</a:t>
            </a:r>
            <a:r>
              <a:rPr lang="en-US" u="sng" dirty="0">
                <a:hlinkClick r:id="rId2"/>
              </a:rPr>
              <a:t>://</a:t>
            </a:r>
            <a:r>
              <a:rPr lang="en-US" u="sng" dirty="0" smtClean="0">
                <a:hlinkClick r:id="rId2"/>
              </a:rPr>
              <a:t>www.nasponline.org/x26826.xml</a:t>
            </a:r>
            <a:endParaRPr lang="en-US" u="sng" dirty="0" smtClean="0"/>
          </a:p>
          <a:p>
            <a:pPr marL="0" indent="0">
              <a:buNone/>
            </a:pPr>
            <a:endParaRPr lang="en-US" u="sng" dirty="0" smtClean="0"/>
          </a:p>
          <a:p>
            <a:pPr marL="0" indent="0">
              <a:buNone/>
            </a:pPr>
            <a:r>
              <a:rPr lang="en-US" dirty="0">
                <a:hlinkClick r:id="rId3"/>
              </a:rPr>
              <a:t>Safe Schools for Transgender and Gender Diverse </a:t>
            </a:r>
            <a:r>
              <a:rPr lang="en-US" dirty="0" smtClean="0">
                <a:hlinkClick r:id="rId3"/>
              </a:rPr>
              <a:t>Students Position Statement</a:t>
            </a:r>
            <a:endParaRPr lang="en-US" u="sng" dirty="0"/>
          </a:p>
          <a:p>
            <a:pPr marL="0" indent="0">
              <a:buNone/>
            </a:pPr>
            <a:r>
              <a:rPr lang="en-US" u="sng" dirty="0">
                <a:hlinkClick r:id="rId3"/>
              </a:rPr>
              <a:t>http://</a:t>
            </a:r>
            <a:r>
              <a:rPr lang="en-US" u="sng" dirty="0" smtClean="0">
                <a:hlinkClick r:id="rId3"/>
              </a:rPr>
              <a:t>www.nasponline.org/x26835.xml</a:t>
            </a:r>
            <a:endParaRPr lang="en-US" u="sng" dirty="0" smtClean="0"/>
          </a:p>
          <a:p>
            <a:pPr marL="0" indent="0">
              <a:buNone/>
            </a:pPr>
            <a:endParaRPr lang="en-US" u="sng" dirty="0"/>
          </a:p>
          <a:p>
            <a:pPr marL="0" indent="0">
              <a:buNone/>
            </a:pPr>
            <a:r>
              <a:rPr lang="en-US" u="sng" dirty="0">
                <a:hlinkClick r:id="rId4"/>
              </a:rPr>
              <a:t>http://</a:t>
            </a:r>
            <a:r>
              <a:rPr lang="en-US" u="sng" dirty="0" smtClean="0">
                <a:hlinkClick r:id="rId4"/>
              </a:rPr>
              <a:t>www.nasponline.org/resources-and-publications/resources/diversity/lgbtq-youth</a:t>
            </a:r>
            <a:endParaRPr lang="en-US" u="sng" dirty="0" smtClean="0"/>
          </a:p>
          <a:p>
            <a:pPr marL="0" indent="0">
              <a:buNone/>
            </a:pPr>
            <a:endParaRPr lang="en-US" u="sng" dirty="0" smtClean="0"/>
          </a:p>
          <a:p>
            <a:pPr marL="0" indent="0">
              <a:buNone/>
            </a:pPr>
            <a:endParaRPr lang="en-US" u="sng" dirty="0"/>
          </a:p>
          <a:p>
            <a:pPr marL="0" indent="0">
              <a:buNone/>
            </a:pPr>
            <a:endParaRPr lang="en-US" u="sng" dirty="0"/>
          </a:p>
        </p:txBody>
      </p:sp>
    </p:spTree>
    <p:extLst>
      <p:ext uri="{BB962C8B-B14F-4D97-AF65-F5344CB8AC3E}">
        <p14:creationId xmlns:p14="http://schemas.microsoft.com/office/powerpoint/2010/main" val="226745483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880136"/>
          </a:xfrm>
        </p:spPr>
        <p:txBody>
          <a:bodyPr/>
          <a:lstStyle/>
          <a:p>
            <a:pPr algn="ctr"/>
            <a:r>
              <a:rPr lang="en-US" dirty="0" smtClean="0"/>
              <a:t>Additional Resource:</a:t>
            </a:r>
            <a:endParaRPr lang="en-US" dirty="0"/>
          </a:p>
        </p:txBody>
      </p:sp>
      <p:sp>
        <p:nvSpPr>
          <p:cNvPr id="4" name="Content Placeholder 3"/>
          <p:cNvSpPr>
            <a:spLocks noGrp="1"/>
          </p:cNvSpPr>
          <p:nvPr>
            <p:ph sz="half" idx="1"/>
          </p:nvPr>
        </p:nvSpPr>
        <p:spPr>
          <a:xfrm>
            <a:off x="340963" y="1394847"/>
            <a:ext cx="6857999" cy="4861492"/>
          </a:xfrm>
        </p:spPr>
        <p:txBody>
          <a:bodyPr>
            <a:normAutofit lnSpcReduction="10000"/>
          </a:bodyPr>
          <a:lstStyle/>
          <a:p>
            <a:pPr marL="0" indent="0" algn="ctr">
              <a:buNone/>
            </a:pPr>
            <a:r>
              <a:rPr lang="en-US" sz="3600" dirty="0" smtClean="0"/>
              <a:t>Silent Crisis:  Creating Safe Schools for Sexual Minority Youth Resource Guide</a:t>
            </a:r>
          </a:p>
          <a:p>
            <a:pPr marL="0" indent="0" algn="ctr">
              <a:buNone/>
            </a:pPr>
            <a:r>
              <a:rPr lang="en-US" sz="3200" dirty="0" smtClean="0"/>
              <a:t>(6</a:t>
            </a:r>
            <a:r>
              <a:rPr lang="en-US" sz="3200" baseline="30000" dirty="0" smtClean="0"/>
              <a:t>th</a:t>
            </a:r>
            <a:r>
              <a:rPr lang="en-US" sz="3200" dirty="0" smtClean="0"/>
              <a:t> Edition, April 2015)</a:t>
            </a:r>
          </a:p>
          <a:p>
            <a:pPr marL="0" indent="0">
              <a:buNone/>
            </a:pPr>
            <a:endParaRPr lang="en-US" dirty="0"/>
          </a:p>
          <a:p>
            <a:pPr marL="0" indent="0">
              <a:buNone/>
            </a:pPr>
            <a:r>
              <a:rPr lang="en-US" dirty="0"/>
              <a:t>Those who participate in </a:t>
            </a:r>
            <a:r>
              <a:rPr lang="en-US" i="1" dirty="0" smtClean="0"/>
              <a:t>A Silent </a:t>
            </a:r>
            <a:r>
              <a:rPr lang="en-US" i="1" dirty="0"/>
              <a:t>Crisis </a:t>
            </a:r>
            <a:r>
              <a:rPr lang="en-US" dirty="0" smtClean="0"/>
              <a:t>training </a:t>
            </a:r>
            <a:r>
              <a:rPr lang="en-US" dirty="0"/>
              <a:t>receive the resource guide as </a:t>
            </a:r>
            <a:r>
              <a:rPr lang="en-US" dirty="0" smtClean="0"/>
              <a:t>part of </a:t>
            </a:r>
            <a:r>
              <a:rPr lang="en-US" dirty="0"/>
              <a:t>the workshop. </a:t>
            </a:r>
            <a:endParaRPr lang="en-US" dirty="0" smtClean="0"/>
          </a:p>
          <a:p>
            <a:pPr marL="0" indent="0">
              <a:buNone/>
            </a:pPr>
            <a:r>
              <a:rPr lang="en-US" dirty="0" smtClean="0"/>
              <a:t>Additional </a:t>
            </a:r>
            <a:r>
              <a:rPr lang="en-US" dirty="0"/>
              <a:t>copies of the resource </a:t>
            </a:r>
            <a:r>
              <a:rPr lang="en-US" dirty="0" smtClean="0"/>
              <a:t>guide can </a:t>
            </a:r>
            <a:r>
              <a:rPr lang="en-US" dirty="0"/>
              <a:t>be purchased from the EMC for $48.00 </a:t>
            </a:r>
            <a:r>
              <a:rPr lang="en-US" dirty="0" smtClean="0"/>
              <a:t>plus shipping</a:t>
            </a:r>
            <a:r>
              <a:rPr lang="en-US" dirty="0"/>
              <a:t>. </a:t>
            </a:r>
            <a:r>
              <a:rPr lang="en-US" dirty="0" smtClean="0"/>
              <a:t> To </a:t>
            </a:r>
            <a:r>
              <a:rPr lang="en-US" dirty="0"/>
              <a:t>request a copy, call 800-214-8961, email the EMC at emc@cmich.edu, or visit </a:t>
            </a:r>
            <a:r>
              <a:rPr lang="en-US" dirty="0" smtClean="0"/>
              <a:t>the website at: http</a:t>
            </a:r>
            <a:r>
              <a:rPr lang="en-US" dirty="0"/>
              <a:t>://www.emc.cmich.edu/products/SilentCrisis.htm.</a:t>
            </a:r>
          </a:p>
        </p:txBody>
      </p:sp>
      <p:pic>
        <p:nvPicPr>
          <p:cNvPr id="6" name="Picture 2"/>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7315201" y="1695211"/>
            <a:ext cx="3547510" cy="43878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2301788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5400" dirty="0" smtClean="0"/>
              <a:t>Contact Information:</a:t>
            </a:r>
            <a:endParaRPr lang="en-US" sz="5400" dirty="0"/>
          </a:p>
        </p:txBody>
      </p:sp>
      <p:sp>
        <p:nvSpPr>
          <p:cNvPr id="3" name="Content Placeholder 2"/>
          <p:cNvSpPr>
            <a:spLocks noGrp="1"/>
          </p:cNvSpPr>
          <p:nvPr>
            <p:ph idx="1"/>
          </p:nvPr>
        </p:nvSpPr>
        <p:spPr>
          <a:xfrm>
            <a:off x="1183341" y="1667435"/>
            <a:ext cx="9794359" cy="4701987"/>
          </a:xfrm>
        </p:spPr>
        <p:txBody>
          <a:bodyPr>
            <a:normAutofit/>
          </a:bodyPr>
          <a:lstStyle/>
          <a:p>
            <a:pPr marL="0" indent="0" algn="ctr">
              <a:buNone/>
            </a:pPr>
            <a:endParaRPr lang="en-US" sz="4800" dirty="0" smtClean="0"/>
          </a:p>
          <a:p>
            <a:pPr marL="0" indent="0" algn="ctr">
              <a:buNone/>
            </a:pPr>
            <a:r>
              <a:rPr lang="en-US" sz="6000" b="1" dirty="0" smtClean="0"/>
              <a:t>Tracy </a:t>
            </a:r>
            <a:r>
              <a:rPr lang="en-US" sz="6000" b="1" dirty="0" smtClean="0"/>
              <a:t>Hobbs</a:t>
            </a:r>
          </a:p>
          <a:p>
            <a:pPr marL="0" indent="0" algn="ctr">
              <a:buNone/>
            </a:pPr>
            <a:endParaRPr lang="en-US" sz="4800" dirty="0" smtClean="0">
              <a:hlinkClick r:id="rId2"/>
            </a:endParaRPr>
          </a:p>
          <a:p>
            <a:pPr marL="0" indent="0" algn="ctr">
              <a:buNone/>
            </a:pPr>
            <a:r>
              <a:rPr lang="en-US" sz="4800" b="1" dirty="0" smtClean="0">
                <a:hlinkClick r:id="rId2"/>
              </a:rPr>
              <a:t>MichTKH@yahoo.com</a:t>
            </a:r>
            <a:endParaRPr lang="en-US" sz="4800" b="1" dirty="0" smtClean="0"/>
          </a:p>
          <a:p>
            <a:pPr marL="0" indent="0" algn="ctr">
              <a:buNone/>
            </a:pPr>
            <a:endParaRPr lang="en-US" sz="4800" dirty="0"/>
          </a:p>
          <a:p>
            <a:pPr marL="0" indent="0" algn="ctr">
              <a:buNone/>
            </a:pPr>
            <a:endParaRPr lang="en-US" sz="4800" dirty="0"/>
          </a:p>
        </p:txBody>
      </p:sp>
    </p:spTree>
    <p:extLst>
      <p:ext uri="{BB962C8B-B14F-4D97-AF65-F5344CB8AC3E}">
        <p14:creationId xmlns:p14="http://schemas.microsoft.com/office/powerpoint/2010/main" val="614959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01600" y="240224"/>
            <a:ext cx="10855701" cy="976393"/>
          </a:xfrm>
        </p:spPr>
        <p:txBody>
          <a:bodyPr/>
          <a:lstStyle/>
          <a:p>
            <a:r>
              <a:rPr lang="en-US" sz="3600" b="1" dirty="0" smtClean="0">
                <a:solidFill>
                  <a:schemeClr val="tx1"/>
                </a:solidFill>
              </a:rPr>
              <a:t>What’s it like to be LGBTQ in Michigan Schools?</a:t>
            </a:r>
            <a:endParaRPr lang="en-US" sz="3600" b="1" dirty="0">
              <a:solidFill>
                <a:schemeClr val="tx1"/>
              </a:solidFill>
            </a:endParaRPr>
          </a:p>
        </p:txBody>
      </p:sp>
      <p:sp>
        <p:nvSpPr>
          <p:cNvPr id="3" name="Rectangle 2"/>
          <p:cNvSpPr/>
          <p:nvPr/>
        </p:nvSpPr>
        <p:spPr>
          <a:xfrm>
            <a:off x="101600" y="1600200"/>
            <a:ext cx="11887200" cy="3947234"/>
          </a:xfrm>
          <a:prstGeom prst="rect">
            <a:avLst/>
          </a:prstGeom>
        </p:spPr>
        <p:txBody>
          <a:bodyPr wrap="square">
            <a:spAutoFit/>
          </a:bodyPr>
          <a:lstStyle/>
          <a:p>
            <a:pPr eaLnBrk="1" hangingPunct="1">
              <a:buClr>
                <a:schemeClr val="tx1"/>
              </a:buClr>
            </a:pPr>
            <a:r>
              <a:rPr lang="en-US" sz="2400" dirty="0" smtClean="0">
                <a:solidFill>
                  <a:schemeClr val="accent3"/>
                </a:solidFill>
              </a:rPr>
              <a:t>Among </a:t>
            </a:r>
            <a:r>
              <a:rPr lang="en-US" sz="2400" dirty="0" smtClean="0">
                <a:solidFill>
                  <a:schemeClr val="accent3"/>
                </a:solidFill>
              </a:rPr>
              <a:t>students who identify as LGBT in Michigan, </a:t>
            </a:r>
            <a:r>
              <a:rPr lang="en-US" sz="2400" b="1" dirty="0">
                <a:solidFill>
                  <a:schemeClr val="accent3"/>
                </a:solidFill>
              </a:rPr>
              <a:t>8</a:t>
            </a:r>
            <a:r>
              <a:rPr lang="en-US" sz="2400" b="1" dirty="0" smtClean="0">
                <a:solidFill>
                  <a:schemeClr val="accent3"/>
                </a:solidFill>
              </a:rPr>
              <a:t>0%</a:t>
            </a:r>
            <a:r>
              <a:rPr lang="en-US" sz="2400" dirty="0" smtClean="0">
                <a:solidFill>
                  <a:schemeClr val="accent3"/>
                </a:solidFill>
              </a:rPr>
              <a:t> had been </a:t>
            </a:r>
            <a:r>
              <a:rPr lang="en-US" sz="2400" b="1" dirty="0" smtClean="0">
                <a:solidFill>
                  <a:schemeClr val="accent3"/>
                </a:solidFill>
              </a:rPr>
              <a:t>verbally harassed and 40% had been physically assaulted </a:t>
            </a:r>
            <a:r>
              <a:rPr lang="en-US" sz="2400" dirty="0" smtClean="0">
                <a:solidFill>
                  <a:schemeClr val="accent3"/>
                </a:solidFill>
              </a:rPr>
              <a:t>in the last year.</a:t>
            </a:r>
            <a:r>
              <a:rPr lang="en-US" sz="2000" b="1" dirty="0" smtClean="0"/>
              <a:t>	</a:t>
            </a:r>
          </a:p>
          <a:p>
            <a:pPr eaLnBrk="1" hangingPunct="1">
              <a:lnSpc>
                <a:spcPct val="90000"/>
              </a:lnSpc>
              <a:buFontTx/>
              <a:buNone/>
            </a:pPr>
            <a:endParaRPr lang="en-US" sz="1200" b="1" dirty="0" smtClean="0"/>
          </a:p>
          <a:p>
            <a:pPr eaLnBrk="1" hangingPunct="1">
              <a:lnSpc>
                <a:spcPct val="90000"/>
              </a:lnSpc>
              <a:buFontTx/>
              <a:buNone/>
            </a:pPr>
            <a:r>
              <a:rPr lang="en-US" sz="2400" b="1" dirty="0" smtClean="0"/>
              <a:t>3.0 </a:t>
            </a:r>
            <a:r>
              <a:rPr lang="en-US" dirty="0"/>
              <a:t>times</a:t>
            </a:r>
            <a:r>
              <a:rPr lang="en-US" sz="2400" b="1" dirty="0"/>
              <a:t> – </a:t>
            </a:r>
            <a:r>
              <a:rPr lang="en-US" sz="2400" dirty="0"/>
              <a:t>have been </a:t>
            </a:r>
            <a:r>
              <a:rPr lang="en-US" sz="2400" b="1" dirty="0"/>
              <a:t>threatened or injured with a </a:t>
            </a:r>
            <a:r>
              <a:rPr lang="en-US" sz="2400" b="1" dirty="0" smtClean="0"/>
              <a:t>weapon </a:t>
            </a:r>
            <a:r>
              <a:rPr lang="en-US" sz="2400" b="1" dirty="0"/>
              <a:t>at school </a:t>
            </a:r>
            <a:r>
              <a:rPr lang="en-US" sz="2000" dirty="0"/>
              <a:t>(</a:t>
            </a:r>
            <a:r>
              <a:rPr lang="en-US" sz="2000" dirty="0" smtClean="0"/>
              <a:t>18% </a:t>
            </a:r>
            <a:r>
              <a:rPr lang="en-US" sz="2000" dirty="0"/>
              <a:t>vs. 6%)</a:t>
            </a:r>
          </a:p>
          <a:p>
            <a:pPr eaLnBrk="1" hangingPunct="1">
              <a:lnSpc>
                <a:spcPct val="90000"/>
              </a:lnSpc>
              <a:buFontTx/>
              <a:buNone/>
            </a:pPr>
            <a:endParaRPr lang="en-US" sz="1400" b="1" dirty="0"/>
          </a:p>
          <a:p>
            <a:pPr eaLnBrk="1" hangingPunct="1">
              <a:lnSpc>
                <a:spcPct val="90000"/>
              </a:lnSpc>
              <a:buFontTx/>
              <a:buNone/>
            </a:pPr>
            <a:r>
              <a:rPr lang="en-US" sz="2400" b="1" dirty="0" smtClean="0"/>
              <a:t>2.7 </a:t>
            </a:r>
            <a:r>
              <a:rPr lang="en-US" dirty="0"/>
              <a:t>times</a:t>
            </a:r>
            <a:r>
              <a:rPr lang="en-US" sz="2400" dirty="0"/>
              <a:t> </a:t>
            </a:r>
            <a:r>
              <a:rPr lang="en-US" sz="2400" b="1" dirty="0"/>
              <a:t>–</a:t>
            </a:r>
            <a:r>
              <a:rPr lang="en-US" sz="2400" dirty="0"/>
              <a:t> </a:t>
            </a:r>
            <a:r>
              <a:rPr lang="en-US" sz="2400" b="1" dirty="0"/>
              <a:t>skip school because they felt </a:t>
            </a:r>
            <a:r>
              <a:rPr lang="en-US" sz="2400" b="1" dirty="0" smtClean="0"/>
              <a:t>unsafe </a:t>
            </a:r>
            <a:r>
              <a:rPr lang="en-US" sz="2000" dirty="0" smtClean="0"/>
              <a:t>(16% </a:t>
            </a:r>
            <a:r>
              <a:rPr lang="en-US" sz="2000" dirty="0"/>
              <a:t>vs. </a:t>
            </a:r>
            <a:r>
              <a:rPr lang="en-US" sz="2000" dirty="0" smtClean="0"/>
              <a:t>6%)</a:t>
            </a:r>
          </a:p>
          <a:p>
            <a:pPr eaLnBrk="1" hangingPunct="1">
              <a:lnSpc>
                <a:spcPct val="90000"/>
              </a:lnSpc>
              <a:buFontTx/>
              <a:buNone/>
            </a:pPr>
            <a:endParaRPr lang="en-US" sz="2000" dirty="0"/>
          </a:p>
          <a:p>
            <a:pPr eaLnBrk="1" hangingPunct="1">
              <a:lnSpc>
                <a:spcPct val="90000"/>
              </a:lnSpc>
            </a:pPr>
            <a:r>
              <a:rPr lang="en-US" sz="2400" b="1" dirty="0" smtClean="0"/>
              <a:t>2.6 </a:t>
            </a:r>
            <a:r>
              <a:rPr lang="en-US" dirty="0"/>
              <a:t>times</a:t>
            </a:r>
            <a:r>
              <a:rPr lang="en-US" sz="2400" dirty="0"/>
              <a:t> </a:t>
            </a:r>
            <a:r>
              <a:rPr lang="en-US" sz="2400" b="1" dirty="0"/>
              <a:t>–</a:t>
            </a:r>
            <a:r>
              <a:rPr lang="en-US" sz="2400" dirty="0"/>
              <a:t> </a:t>
            </a:r>
            <a:r>
              <a:rPr lang="en-US" sz="2400" dirty="0" smtClean="0"/>
              <a:t>physically </a:t>
            </a:r>
            <a:r>
              <a:rPr lang="en-US" sz="2400" b="1" dirty="0" smtClean="0"/>
              <a:t>forced to have sex </a:t>
            </a:r>
            <a:r>
              <a:rPr lang="en-US" sz="2400" dirty="0" smtClean="0"/>
              <a:t>when they didn’t want to</a:t>
            </a:r>
            <a:r>
              <a:rPr lang="en-US" sz="2400" b="1" dirty="0" smtClean="0"/>
              <a:t> </a:t>
            </a:r>
            <a:r>
              <a:rPr lang="en-US" sz="2400" dirty="0" smtClean="0"/>
              <a:t>(21% </a:t>
            </a:r>
            <a:r>
              <a:rPr lang="en-US" sz="2400" dirty="0"/>
              <a:t>vs. </a:t>
            </a:r>
            <a:r>
              <a:rPr lang="en-US" sz="2400" dirty="0" smtClean="0"/>
              <a:t>8%)</a:t>
            </a:r>
            <a:endParaRPr lang="en-US" sz="2400" dirty="0"/>
          </a:p>
          <a:p>
            <a:pPr eaLnBrk="1" hangingPunct="1">
              <a:lnSpc>
                <a:spcPct val="90000"/>
              </a:lnSpc>
              <a:buFontTx/>
              <a:buNone/>
            </a:pPr>
            <a:endParaRPr lang="en-US" sz="2000" dirty="0" smtClean="0"/>
          </a:p>
          <a:p>
            <a:pPr eaLnBrk="1" hangingPunct="1">
              <a:lnSpc>
                <a:spcPct val="90000"/>
              </a:lnSpc>
            </a:pPr>
            <a:r>
              <a:rPr lang="en-US" sz="2400" b="1" dirty="0" smtClean="0"/>
              <a:t>2.0 </a:t>
            </a:r>
            <a:r>
              <a:rPr lang="en-US" dirty="0"/>
              <a:t>times</a:t>
            </a:r>
            <a:r>
              <a:rPr lang="en-US" sz="2400" dirty="0"/>
              <a:t> </a:t>
            </a:r>
            <a:r>
              <a:rPr lang="en-US" sz="2400" b="1" dirty="0"/>
              <a:t>–</a:t>
            </a:r>
            <a:r>
              <a:rPr lang="en-US" sz="2400" dirty="0"/>
              <a:t> </a:t>
            </a:r>
            <a:r>
              <a:rPr lang="en-US" sz="2400" dirty="0" smtClean="0"/>
              <a:t>get mainly</a:t>
            </a:r>
            <a:r>
              <a:rPr lang="en-US" sz="2400" b="1" dirty="0" smtClean="0"/>
              <a:t> Ds and Fs as grades </a:t>
            </a:r>
            <a:r>
              <a:rPr lang="en-US" sz="2400" dirty="0" smtClean="0"/>
              <a:t>(10% </a:t>
            </a:r>
            <a:r>
              <a:rPr lang="en-US" sz="2400" dirty="0"/>
              <a:t>vs. </a:t>
            </a:r>
            <a:r>
              <a:rPr lang="en-US" sz="2400" dirty="0" smtClean="0"/>
              <a:t>5%)</a:t>
            </a:r>
            <a:endParaRPr lang="en-US" sz="2400" dirty="0"/>
          </a:p>
          <a:p>
            <a:pPr eaLnBrk="1" hangingPunct="1">
              <a:lnSpc>
                <a:spcPct val="90000"/>
              </a:lnSpc>
              <a:buFontTx/>
              <a:buNone/>
            </a:pPr>
            <a:endParaRPr lang="en-US" dirty="0" smtClean="0"/>
          </a:p>
          <a:p>
            <a:pPr>
              <a:lnSpc>
                <a:spcPct val="90000"/>
              </a:lnSpc>
            </a:pPr>
            <a:r>
              <a:rPr lang="en-US" sz="2400" b="1" dirty="0" smtClean="0"/>
              <a:t>4.6 </a:t>
            </a:r>
            <a:r>
              <a:rPr lang="en-US" dirty="0" smtClean="0"/>
              <a:t>times </a:t>
            </a:r>
            <a:r>
              <a:rPr lang="en-US" b="1" dirty="0"/>
              <a:t>–</a:t>
            </a:r>
            <a:r>
              <a:rPr lang="en-US" dirty="0" smtClean="0"/>
              <a:t> </a:t>
            </a:r>
            <a:r>
              <a:rPr lang="en-US" sz="2400" b="1" dirty="0" smtClean="0"/>
              <a:t>attempt </a:t>
            </a:r>
            <a:r>
              <a:rPr lang="en-US" sz="2400" dirty="0"/>
              <a:t>suicide </a:t>
            </a:r>
            <a:r>
              <a:rPr lang="en-US" sz="2000" dirty="0" smtClean="0"/>
              <a:t>(32% </a:t>
            </a:r>
            <a:r>
              <a:rPr lang="en-US" sz="2000" dirty="0"/>
              <a:t>vs. 7%)</a:t>
            </a:r>
          </a:p>
          <a:p>
            <a:pPr>
              <a:lnSpc>
                <a:spcPct val="90000"/>
              </a:lnSpc>
            </a:pPr>
            <a:endParaRPr lang="en-US" b="1" dirty="0" smtClean="0">
              <a:solidFill>
                <a:schemeClr val="bg1"/>
              </a:solidFill>
            </a:endParaRPr>
          </a:p>
          <a:p>
            <a:pPr>
              <a:lnSpc>
                <a:spcPct val="90000"/>
              </a:lnSpc>
            </a:pPr>
            <a:endParaRPr lang="en-US" sz="300" b="1" dirty="0">
              <a:solidFill>
                <a:schemeClr val="bg1"/>
              </a:solidFill>
            </a:endParaRPr>
          </a:p>
        </p:txBody>
      </p:sp>
    </p:spTree>
    <p:extLst>
      <p:ext uri="{BB962C8B-B14F-4D97-AF65-F5344CB8AC3E}">
        <p14:creationId xmlns:p14="http://schemas.microsoft.com/office/powerpoint/2010/main" val="22005737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smtClean="0">
                <a:solidFill>
                  <a:schemeClr val="tx1"/>
                </a:solidFill>
              </a:rPr>
              <a:t>How do educators respond?</a:t>
            </a:r>
            <a:endParaRPr lang="en-US" b="1" dirty="0">
              <a:solidFill>
                <a:schemeClr val="tx1"/>
              </a:solidFill>
            </a:endParaRPr>
          </a:p>
        </p:txBody>
      </p:sp>
      <p:sp>
        <p:nvSpPr>
          <p:cNvPr id="3" name="Content Placeholder 2"/>
          <p:cNvSpPr>
            <a:spLocks noGrp="1"/>
          </p:cNvSpPr>
          <p:nvPr>
            <p:ph idx="1"/>
          </p:nvPr>
        </p:nvSpPr>
        <p:spPr>
          <a:xfrm>
            <a:off x="185980" y="1511085"/>
            <a:ext cx="10616339" cy="4479011"/>
          </a:xfrm>
        </p:spPr>
        <p:txBody>
          <a:bodyPr>
            <a:noAutofit/>
          </a:bodyPr>
          <a:lstStyle/>
          <a:p>
            <a:pPr marL="576262" indent="-457200"/>
            <a:r>
              <a:rPr lang="en-US" sz="2800" b="1" dirty="0"/>
              <a:t>22% of Michigan LGBT students </a:t>
            </a:r>
            <a:r>
              <a:rPr lang="en-US" sz="2800" dirty="0"/>
              <a:t>reported hearing </a:t>
            </a:r>
            <a:r>
              <a:rPr lang="en-US" sz="2800" b="1" i="1" dirty="0"/>
              <a:t>teachers make negative comments</a:t>
            </a:r>
            <a:r>
              <a:rPr lang="en-US" sz="2800" i="1" dirty="0"/>
              <a:t> </a:t>
            </a:r>
            <a:r>
              <a:rPr lang="en-US" sz="2800" dirty="0"/>
              <a:t>based on sexual orientation and students’ gender expression.</a:t>
            </a:r>
          </a:p>
          <a:p>
            <a:pPr marL="576262" indent="-457200"/>
            <a:r>
              <a:rPr lang="en-US" sz="2800" b="1" dirty="0" smtClean="0"/>
              <a:t>57</a:t>
            </a:r>
            <a:r>
              <a:rPr lang="en-US" sz="2800" b="1" dirty="0"/>
              <a:t>% of </a:t>
            </a:r>
            <a:r>
              <a:rPr lang="en-US" sz="2800" b="1" dirty="0" smtClean="0"/>
              <a:t>Michigan LGBT students </a:t>
            </a:r>
            <a:r>
              <a:rPr lang="en-US" sz="2800" dirty="0"/>
              <a:t>who were harassed or assaulted in school </a:t>
            </a:r>
            <a:r>
              <a:rPr lang="en-US" sz="2800" b="1" i="1" dirty="0"/>
              <a:t>never reported it </a:t>
            </a:r>
            <a:r>
              <a:rPr lang="en-US" sz="2800" dirty="0"/>
              <a:t>to school </a:t>
            </a:r>
            <a:r>
              <a:rPr lang="en-US" sz="2800" dirty="0" smtClean="0"/>
              <a:t>staff.  Among </a:t>
            </a:r>
            <a:r>
              <a:rPr lang="en-US" sz="2800" dirty="0"/>
              <a:t>students who did report incidents to school authorities, </a:t>
            </a:r>
            <a:r>
              <a:rPr lang="en-US" sz="2800" b="1" dirty="0"/>
              <a:t>only 32% </a:t>
            </a:r>
            <a:r>
              <a:rPr lang="en-US" sz="2800" b="1" dirty="0" smtClean="0"/>
              <a:t>said that </a:t>
            </a:r>
            <a:r>
              <a:rPr lang="en-US" sz="2800" b="1" dirty="0"/>
              <a:t>reporting resulted in effective intervention by staff</a:t>
            </a:r>
            <a:r>
              <a:rPr lang="en-US" sz="2800" dirty="0">
                <a:solidFill>
                  <a:schemeClr val="accent3">
                    <a:lumMod val="50000"/>
                  </a:schemeClr>
                </a:solidFill>
              </a:rPr>
              <a:t>.</a:t>
            </a:r>
          </a:p>
        </p:txBody>
      </p:sp>
    </p:spTree>
    <p:extLst>
      <p:ext uri="{BB962C8B-B14F-4D97-AF65-F5344CB8AC3E}">
        <p14:creationId xmlns:p14="http://schemas.microsoft.com/office/powerpoint/2010/main" val="37781876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657" y="127253"/>
            <a:ext cx="9404723" cy="1400530"/>
          </a:xfrm>
        </p:spPr>
        <p:txBody>
          <a:bodyPr/>
          <a:lstStyle/>
          <a:p>
            <a:pPr algn="ctr"/>
            <a:r>
              <a:rPr lang="en-US" sz="2800" b="1" dirty="0" smtClean="0"/>
              <a:t>In a 2012 survey by the Human Rights Campaign, when asked </a:t>
            </a:r>
            <a:r>
              <a:rPr lang="en-US" sz="2800" b="1" dirty="0"/>
              <a:t>to describe </a:t>
            </a:r>
            <a:r>
              <a:rPr lang="en-US" sz="2800" b="1" dirty="0" smtClean="0"/>
              <a:t>the most </a:t>
            </a:r>
            <a:r>
              <a:rPr lang="en-US" sz="2800" b="1" dirty="0"/>
              <a:t>important </a:t>
            </a:r>
            <a:r>
              <a:rPr lang="en-US" sz="2800" b="1" dirty="0" smtClean="0"/>
              <a:t/>
            </a:r>
            <a:br>
              <a:rPr lang="en-US" sz="2800" b="1" dirty="0" smtClean="0"/>
            </a:br>
            <a:r>
              <a:rPr lang="en-US" sz="2800" b="1" dirty="0" smtClean="0"/>
              <a:t>problem </a:t>
            </a:r>
            <a:r>
              <a:rPr lang="en-US" sz="2800" b="1" dirty="0"/>
              <a:t>facing </a:t>
            </a:r>
            <a:r>
              <a:rPr lang="en-US" sz="2800" b="1" dirty="0" smtClean="0"/>
              <a:t>their lives </a:t>
            </a:r>
            <a:r>
              <a:rPr lang="en-US" sz="2800" b="1" dirty="0"/>
              <a:t>right now:</a:t>
            </a:r>
          </a:p>
        </p:txBody>
      </p:sp>
      <p:sp>
        <p:nvSpPr>
          <p:cNvPr id="3" name="Content Placeholder 2"/>
          <p:cNvSpPr>
            <a:spLocks noGrp="1"/>
          </p:cNvSpPr>
          <p:nvPr>
            <p:ph sz="half" idx="1"/>
          </p:nvPr>
        </p:nvSpPr>
        <p:spPr>
          <a:xfrm>
            <a:off x="108488" y="1503337"/>
            <a:ext cx="6214820" cy="4753002"/>
          </a:xfrm>
        </p:spPr>
        <p:txBody>
          <a:bodyPr>
            <a:normAutofit lnSpcReduction="10000"/>
          </a:bodyPr>
          <a:lstStyle/>
          <a:p>
            <a:pPr marL="0" indent="0">
              <a:buNone/>
            </a:pPr>
            <a:r>
              <a:rPr lang="en-US" sz="2800" b="1" dirty="0" smtClean="0">
                <a:solidFill>
                  <a:srgbClr val="FF0000"/>
                </a:solidFill>
              </a:rPr>
              <a:t>LGBT youth said</a:t>
            </a:r>
            <a:r>
              <a:rPr lang="en-US" sz="2800" dirty="0" smtClean="0"/>
              <a:t>: </a:t>
            </a:r>
          </a:p>
          <a:p>
            <a:pPr>
              <a:buFont typeface="Arial" panose="020B0604020202020204" pitchFamily="34" charset="0"/>
              <a:buChar char="•"/>
            </a:pPr>
            <a:r>
              <a:rPr lang="en-US" sz="2800" dirty="0" smtClean="0"/>
              <a:t>Non-accepting families </a:t>
            </a:r>
            <a:r>
              <a:rPr lang="en-US" sz="2800" dirty="0"/>
              <a:t>(26</a:t>
            </a:r>
            <a:r>
              <a:rPr lang="en-US" sz="2800" dirty="0" smtClean="0"/>
              <a:t>%)</a:t>
            </a:r>
          </a:p>
          <a:p>
            <a:pPr>
              <a:buFont typeface="Arial" panose="020B0604020202020204" pitchFamily="34" charset="0"/>
              <a:buChar char="•"/>
            </a:pPr>
            <a:r>
              <a:rPr lang="en-US" sz="2800" dirty="0" smtClean="0"/>
              <a:t>School/bullying problems </a:t>
            </a:r>
            <a:r>
              <a:rPr lang="en-US" sz="2800" dirty="0"/>
              <a:t>(21</a:t>
            </a:r>
            <a:r>
              <a:rPr lang="en-US" sz="2800" dirty="0" smtClean="0"/>
              <a:t>%)</a:t>
            </a:r>
          </a:p>
          <a:p>
            <a:pPr>
              <a:buFont typeface="Arial" panose="020B0604020202020204" pitchFamily="34" charset="0"/>
              <a:buChar char="•"/>
            </a:pPr>
            <a:r>
              <a:rPr lang="en-US" sz="2800" dirty="0"/>
              <a:t>Fear of being </a:t>
            </a:r>
            <a:r>
              <a:rPr lang="en-US" sz="2800" dirty="0" smtClean="0"/>
              <a:t>out or </a:t>
            </a:r>
            <a:r>
              <a:rPr lang="en-US" sz="2800" dirty="0"/>
              <a:t>open (18</a:t>
            </a:r>
            <a:r>
              <a:rPr lang="en-US" sz="2800" dirty="0" smtClean="0"/>
              <a:t>%)</a:t>
            </a:r>
          </a:p>
          <a:p>
            <a:pPr marL="0" indent="0">
              <a:buNone/>
            </a:pPr>
            <a:r>
              <a:rPr lang="en-US" sz="2800" b="1" dirty="0" smtClean="0">
                <a:solidFill>
                  <a:srgbClr val="FF0000"/>
                </a:solidFill>
              </a:rPr>
              <a:t>Non-LGBT </a:t>
            </a:r>
            <a:r>
              <a:rPr lang="en-US" sz="2800" b="1" dirty="0" smtClean="0">
                <a:solidFill>
                  <a:srgbClr val="FF0000"/>
                </a:solidFill>
              </a:rPr>
              <a:t>youth said</a:t>
            </a:r>
            <a:r>
              <a:rPr lang="en-US" sz="2800" dirty="0" smtClean="0">
                <a:solidFill>
                  <a:srgbClr val="FF0000"/>
                </a:solidFill>
              </a:rPr>
              <a:t>:</a:t>
            </a:r>
          </a:p>
          <a:p>
            <a:pPr>
              <a:buFont typeface="Arial" panose="020B0604020202020204" pitchFamily="34" charset="0"/>
              <a:buChar char="•"/>
            </a:pPr>
            <a:r>
              <a:rPr lang="en-US" sz="2800" dirty="0" smtClean="0"/>
              <a:t>Classes/exams/grades </a:t>
            </a:r>
            <a:r>
              <a:rPr lang="en-US" sz="2800" dirty="0"/>
              <a:t>(25</a:t>
            </a:r>
            <a:r>
              <a:rPr lang="en-US" sz="2800" dirty="0" smtClean="0"/>
              <a:t>%)</a:t>
            </a:r>
          </a:p>
          <a:p>
            <a:pPr>
              <a:buFont typeface="Arial" panose="020B0604020202020204" pitchFamily="34" charset="0"/>
              <a:buChar char="•"/>
            </a:pPr>
            <a:r>
              <a:rPr lang="en-US" sz="2800" dirty="0" smtClean="0"/>
              <a:t>College/career (</a:t>
            </a:r>
            <a:r>
              <a:rPr lang="en-US" sz="2800" dirty="0"/>
              <a:t>14</a:t>
            </a:r>
            <a:r>
              <a:rPr lang="en-US" sz="2800" dirty="0" smtClean="0"/>
              <a:t>%)</a:t>
            </a:r>
          </a:p>
          <a:p>
            <a:pPr>
              <a:buFont typeface="Arial" panose="020B0604020202020204" pitchFamily="34" charset="0"/>
              <a:buChar char="•"/>
            </a:pPr>
            <a:r>
              <a:rPr lang="en-US" sz="2800" dirty="0"/>
              <a:t>Financial </a:t>
            </a:r>
            <a:r>
              <a:rPr lang="en-US" sz="2800" dirty="0" smtClean="0"/>
              <a:t>pressures related </a:t>
            </a:r>
            <a:r>
              <a:rPr lang="en-US" sz="2800" dirty="0"/>
              <a:t>to college </a:t>
            </a:r>
            <a:r>
              <a:rPr lang="en-US" sz="2800" dirty="0" smtClean="0"/>
              <a:t>or job </a:t>
            </a:r>
            <a:r>
              <a:rPr lang="en-US" sz="2800" dirty="0"/>
              <a:t>(11%)</a:t>
            </a:r>
            <a:endParaRPr lang="en-US" sz="2800" dirty="0">
              <a:solidFill>
                <a:srgbClr val="FF0000"/>
              </a:solidFill>
            </a:endParaRPr>
          </a:p>
        </p:txBody>
      </p:sp>
      <p:pic>
        <p:nvPicPr>
          <p:cNvPr id="5" name="Content Placeholder 3"/>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400800" y="1642819"/>
            <a:ext cx="5554511" cy="4223288"/>
          </a:xfrm>
        </p:spPr>
      </p:pic>
    </p:spTree>
    <p:extLst>
      <p:ext uri="{BB962C8B-B14F-4D97-AF65-F5344CB8AC3E}">
        <p14:creationId xmlns:p14="http://schemas.microsoft.com/office/powerpoint/2010/main" val="30376020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216617" y="116237"/>
            <a:ext cx="8609308" cy="6106332"/>
          </a:xfrm>
        </p:spPr>
      </p:pic>
    </p:spTree>
    <p:extLst>
      <p:ext uri="{BB962C8B-B14F-4D97-AF65-F5344CB8AC3E}">
        <p14:creationId xmlns:p14="http://schemas.microsoft.com/office/powerpoint/2010/main" val="175770243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 xmlns:thm15="http://schemas.microsoft.com/office/thememl/2012/main" name="Ion" id="{B8441ADB-2E43-4AF7-B97A-BD870242C6A8}" vid="{292E63A9-BB86-4E3D-B92A-7223C6510D2E}"/>
    </a:ext>
  </a:extLst>
</a:theme>
</file>

<file path=ppt/theme/theme2.xml><?xml version="1.0" encoding="utf-8"?>
<a:theme xmlns:a="http://schemas.openxmlformats.org/drawingml/2006/main" name="2014-NASP-Template3 green">
  <a:themeElements>
    <a:clrScheme name="NASP Template 2">
      <a:dk1>
        <a:sysClr val="windowText" lastClr="000000"/>
      </a:dk1>
      <a:lt1>
        <a:sysClr val="window" lastClr="FFFFFF"/>
      </a:lt1>
      <a:dk2>
        <a:srgbClr val="005695"/>
      </a:dk2>
      <a:lt2>
        <a:srgbClr val="EEECE1"/>
      </a:lt2>
      <a:accent1>
        <a:srgbClr val="005695"/>
      </a:accent1>
      <a:accent2>
        <a:srgbClr val="106470"/>
      </a:accent2>
      <a:accent3>
        <a:srgbClr val="B2BB1E"/>
      </a:accent3>
      <a:accent4>
        <a:srgbClr val="8C8D8E"/>
      </a:accent4>
      <a:accent5>
        <a:srgbClr val="000000"/>
      </a:accent5>
      <a:accent6>
        <a:srgbClr val="CF7603"/>
      </a:accent6>
      <a:hlink>
        <a:srgbClr val="00857E"/>
      </a:hlink>
      <a:folHlink>
        <a:srgbClr val="10647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Template>
  <TotalTime>402</TotalTime>
  <Words>5477</Words>
  <Application>Microsoft Office PowerPoint</Application>
  <PresentationFormat>Custom</PresentationFormat>
  <Paragraphs>262</Paragraphs>
  <Slides>58</Slides>
  <Notes>8</Notes>
  <HiddenSlides>0</HiddenSlides>
  <MMClips>0</MMClips>
  <ScaleCrop>false</ScaleCrop>
  <HeadingPairs>
    <vt:vector size="4" baseType="variant">
      <vt:variant>
        <vt:lpstr>Theme</vt:lpstr>
      </vt:variant>
      <vt:variant>
        <vt:i4>2</vt:i4>
      </vt:variant>
      <vt:variant>
        <vt:lpstr>Slide Titles</vt:lpstr>
      </vt:variant>
      <vt:variant>
        <vt:i4>58</vt:i4>
      </vt:variant>
    </vt:vector>
  </HeadingPairs>
  <TitlesOfParts>
    <vt:vector size="60" baseType="lpstr">
      <vt:lpstr>Ion</vt:lpstr>
      <vt:lpstr>2014-NASP-Template3 green</vt:lpstr>
      <vt:lpstr>Michigan Association of School Psychologists Annual Conference  Ann Arbor Marriott Ypsilanti at Eagle Crest  November 10th, 2017 </vt:lpstr>
      <vt:lpstr>How School Psychologists Can Help to Create Safe and Supportive Schools for LGBTQ Students</vt:lpstr>
      <vt:lpstr>  Take a Stand:  Agree, Disagree or Not Sure </vt:lpstr>
      <vt:lpstr>Take a Stand Debrief:</vt:lpstr>
      <vt:lpstr>The experiences of LGBTQ youth:  The deck is stacked against young people growing up lesbian, gay, bisexual, or transgender in America. Official government discrimination or indifference along with social ostracism leaves many teens disaffected and disconnected in their own homes and neighborhoods. </vt:lpstr>
      <vt:lpstr>What’s it like to be LGBTQ in Michigan Schools?</vt:lpstr>
      <vt:lpstr>How do educators respond?</vt:lpstr>
      <vt:lpstr>In a 2012 survey by the Human Rights Campaign, when asked to describe the most important  problem facing their lives right now:</vt:lpstr>
      <vt:lpstr>PowerPoint Presentation</vt:lpstr>
      <vt:lpstr>Fostering Resilience:  A Strength-Based Approach to Supporting LGBTQ Youth</vt:lpstr>
      <vt:lpstr>Resilience:  What is it?  What can we do to foster it?</vt:lpstr>
      <vt:lpstr>The Role of the School Psychologist</vt:lpstr>
      <vt:lpstr>Key Points in NASP’s Lesbian, Gay, Bisexual, Transgender, and Questioning Youth Position Statement</vt:lpstr>
      <vt:lpstr>     School Psychologists as Allies</vt:lpstr>
      <vt:lpstr>     School Psychologists as Allies</vt:lpstr>
      <vt:lpstr>Best Practice for Schools: Michigan State Board of Education’s Statement and Guidance on Safe and Supportive Learning Environments for Lesbian, Gay, Bisexual, Transgender, and Questioning (LGBTQ) Students  </vt:lpstr>
      <vt:lpstr>Process for Developing Statement</vt:lpstr>
      <vt:lpstr>State Board of Education LGBTQ Guidance:  Summary of  Recommendations</vt:lpstr>
      <vt:lpstr>Recommendation #1</vt:lpstr>
      <vt:lpstr>GLSEN Resources</vt:lpstr>
      <vt:lpstr>Recommendation #2</vt:lpstr>
      <vt:lpstr>Michigan’s “A Silent Crisis:  Safe Schools for Sexual Minority Youth”</vt:lpstr>
      <vt:lpstr>“Silent Crisis” Training Objectives:</vt:lpstr>
      <vt:lpstr> 2017-2018 “A Silent Crisis:  Safe Schools for Sexual Minority Youth” Trainings</vt:lpstr>
      <vt:lpstr>Recommendation #3</vt:lpstr>
      <vt:lpstr>Resources for Gay Straight Alliances</vt:lpstr>
      <vt:lpstr>Recommendation #4</vt:lpstr>
      <vt:lpstr>Family Acceptance Project</vt:lpstr>
      <vt:lpstr>Recommendation #5</vt:lpstr>
      <vt:lpstr>NEA’s “Walking The Talk: Classroom Strategies for Addressing LGBTQ Bias”  </vt:lpstr>
      <vt:lpstr>Recommendation #6</vt:lpstr>
      <vt:lpstr>Adding to your school’s media collection</vt:lpstr>
      <vt:lpstr>Recommendation #7</vt:lpstr>
      <vt:lpstr>GLSEN Local School Climate Survey</vt:lpstr>
      <vt:lpstr>Making connections:  the impact of        school climate on students</vt:lpstr>
      <vt:lpstr>Recommendation #8</vt:lpstr>
      <vt:lpstr>Be that “expert” and role model!</vt:lpstr>
      <vt:lpstr>SBE LGBTQ Guidance:  Transgender and Gender Nonconforming Student Summary of Recommendations: </vt:lpstr>
      <vt:lpstr>Guidance to Support Transgender and Gender Nonconforming (GNC) Students </vt:lpstr>
      <vt:lpstr>Legal Foundation for Guidance Recommendations</vt:lpstr>
      <vt:lpstr>Impact of the Trump administration’s Department of Justice and Education decision to formally rescind the guidance issued by the Obama administration on the treatment of transgender students </vt:lpstr>
      <vt:lpstr>Student Identity</vt:lpstr>
      <vt:lpstr>Names and Pronouns</vt:lpstr>
      <vt:lpstr>Student Records</vt:lpstr>
      <vt:lpstr>Privacy and Confidentiality Regarding Disclosures</vt:lpstr>
      <vt:lpstr>Gender-Segregated Activities and Facilities</vt:lpstr>
      <vt:lpstr>Restrooms</vt:lpstr>
      <vt:lpstr>Locker Rooms and Changing Facilities</vt:lpstr>
      <vt:lpstr>Physical Education Classes and Intramural Sports</vt:lpstr>
      <vt:lpstr>Interscholastic Sports</vt:lpstr>
      <vt:lpstr>Gender-Based Activities or Practices</vt:lpstr>
      <vt:lpstr>Dress Code</vt:lpstr>
      <vt:lpstr>Cultivating Resilience</vt:lpstr>
      <vt:lpstr>One commitment I am making as a result of this training is… </vt:lpstr>
      <vt:lpstr>Additional Resources:</vt:lpstr>
      <vt:lpstr>Additional NASP Resources:</vt:lpstr>
      <vt:lpstr>Additional Resource:</vt:lpstr>
      <vt:lpstr>Contact Information:</vt:lpstr>
    </vt:vector>
  </TitlesOfParts>
  <Company>Traverse Bay Area Intermediate School District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Virginia Academy of School Psychologists</dc:title>
  <dc:creator>Tracy Hobbs</dc:creator>
  <cp:lastModifiedBy>Tracy</cp:lastModifiedBy>
  <cp:revision>54</cp:revision>
  <dcterms:created xsi:type="dcterms:W3CDTF">2016-04-06T14:31:57Z</dcterms:created>
  <dcterms:modified xsi:type="dcterms:W3CDTF">2017-11-01T13:10:22Z</dcterms:modified>
</cp:coreProperties>
</file>