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79"/>
  </p:notesMasterIdLst>
  <p:handoutMasterIdLst>
    <p:handoutMasterId r:id="rId80"/>
  </p:handoutMasterIdLst>
  <p:sldIdLst>
    <p:sldId id="335" r:id="rId3"/>
    <p:sldId id="612" r:id="rId4"/>
    <p:sldId id="554" r:id="rId5"/>
    <p:sldId id="532" r:id="rId6"/>
    <p:sldId id="533" r:id="rId7"/>
    <p:sldId id="534" r:id="rId8"/>
    <p:sldId id="558" r:id="rId9"/>
    <p:sldId id="559" r:id="rId10"/>
    <p:sldId id="614" r:id="rId11"/>
    <p:sldId id="611" r:id="rId12"/>
    <p:sldId id="583" r:id="rId13"/>
    <p:sldId id="522" r:id="rId14"/>
    <p:sldId id="584" r:id="rId15"/>
    <p:sldId id="523" r:id="rId16"/>
    <p:sldId id="616" r:id="rId17"/>
    <p:sldId id="527" r:id="rId18"/>
    <p:sldId id="528" r:id="rId19"/>
    <p:sldId id="586" r:id="rId20"/>
    <p:sldId id="589" r:id="rId21"/>
    <p:sldId id="590" r:id="rId22"/>
    <p:sldId id="591" r:id="rId23"/>
    <p:sldId id="592" r:id="rId24"/>
    <p:sldId id="593" r:id="rId25"/>
    <p:sldId id="594" r:id="rId26"/>
    <p:sldId id="596" r:id="rId27"/>
    <p:sldId id="597" r:id="rId28"/>
    <p:sldId id="598" r:id="rId29"/>
    <p:sldId id="599" r:id="rId30"/>
    <p:sldId id="600" r:id="rId31"/>
    <p:sldId id="601" r:id="rId32"/>
    <p:sldId id="602" r:id="rId33"/>
    <p:sldId id="604" r:id="rId34"/>
    <p:sldId id="606" r:id="rId35"/>
    <p:sldId id="607" r:id="rId36"/>
    <p:sldId id="608" r:id="rId37"/>
    <p:sldId id="569" r:id="rId38"/>
    <p:sldId id="581" r:id="rId39"/>
    <p:sldId id="585" r:id="rId40"/>
    <p:sldId id="582" r:id="rId41"/>
    <p:sldId id="564" r:id="rId42"/>
    <p:sldId id="566" r:id="rId43"/>
    <p:sldId id="379" r:id="rId44"/>
    <p:sldId id="496" r:id="rId45"/>
    <p:sldId id="375" r:id="rId46"/>
    <p:sldId id="376" r:id="rId47"/>
    <p:sldId id="377" r:id="rId48"/>
    <p:sldId id="441" r:id="rId49"/>
    <p:sldId id="426" r:id="rId50"/>
    <p:sldId id="443" r:id="rId51"/>
    <p:sldId id="444" r:id="rId52"/>
    <p:sldId id="445" r:id="rId53"/>
    <p:sldId id="427" r:id="rId54"/>
    <p:sldId id="387" r:id="rId55"/>
    <p:sldId id="390" r:id="rId56"/>
    <p:sldId id="563" r:id="rId57"/>
    <p:sldId id="442" r:id="rId58"/>
    <p:sldId id="393" r:id="rId59"/>
    <p:sldId id="609" r:id="rId60"/>
    <p:sldId id="617" r:id="rId61"/>
    <p:sldId id="618" r:id="rId62"/>
    <p:sldId id="623" r:id="rId63"/>
    <p:sldId id="619" r:id="rId64"/>
    <p:sldId id="620" r:id="rId65"/>
    <p:sldId id="570" r:id="rId66"/>
    <p:sldId id="621" r:id="rId67"/>
    <p:sldId id="571" r:id="rId68"/>
    <p:sldId id="573" r:id="rId69"/>
    <p:sldId id="572" r:id="rId70"/>
    <p:sldId id="622" r:id="rId71"/>
    <p:sldId id="574" r:id="rId72"/>
    <p:sldId id="575" r:id="rId73"/>
    <p:sldId id="579" r:id="rId74"/>
    <p:sldId id="580" r:id="rId75"/>
    <p:sldId id="610" r:id="rId76"/>
    <p:sldId id="488" r:id="rId77"/>
    <p:sldId id="497" r:id="rId78"/>
  </p:sldIdLst>
  <p:sldSz cx="9144000" cy="5143500" type="screen16x9"/>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59">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s, Matthew K." initials="BMK" lastIdx="1" clrIdx="0">
    <p:extLst>
      <p:ext uri="{19B8F6BF-5375-455C-9EA6-DF929625EA0E}">
        <p15:presenceInfo xmlns:p15="http://schemas.microsoft.com/office/powerpoint/2012/main" userId="S-1-5-21-201074022-649947792-1237804090-2677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22" d="100"/>
          <a:sy n="122" d="100"/>
        </p:scale>
        <p:origin x="114" y="390"/>
      </p:cViewPr>
      <p:guideLst>
        <p:guide orient="horz" pos="1559"/>
        <p:guide/>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burnsmk\Documents\pub%20data\PALS%20Complete%20Data%20Set%20COLON%20G%20(Autosaved).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burnsmk\Dropbox\Burns%20Research%20Team\BRE%20Science%20Reading\BRE%20Science%20Partner%20Reading%20Pair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urnsmk\Dropbox\Burns%20Research%20Team\BRE%20Science%20Reading\BRE%20Science%20Partner%20Reading%20Pair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urnsmk\AppData\Roaming\Microsoft\Excel\PALS%20Complete%20Data%20Set%20COLON%20G%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urnsmk\Documents\pub%20data\PALS%20Complete%20Data%20Set%20COLON%20G%20(Autosaved).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urnsmk\AppData\Roaming\Microsoft\Excel\PALS%20Complete%20Data%20Set%20COLON%20G%20(version%201).xlsb"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Actual Growth           Winter to Spring</c:v>
                </c:pt>
              </c:strCache>
            </c:strRef>
          </c:tx>
          <c:spPr>
            <a:solidFill>
              <a:schemeClr val="accent2">
                <a:lumMod val="75000"/>
              </a:schemeClr>
            </a:solidFill>
          </c:spPr>
          <c:invertIfNegative val="0"/>
          <c:cat>
            <c:strRef>
              <c:f>Sheet1!$A$2:$A$4</c:f>
              <c:strCache>
                <c:ptCount val="3"/>
                <c:pt idx="0">
                  <c:v>Kindergarten               (Letter Sound Fluency)</c:v>
                </c:pt>
                <c:pt idx="1">
                  <c:v>First Grade                           (Oral Reading Fluency)</c:v>
                </c:pt>
                <c:pt idx="2">
                  <c:v>Third Grade        (Oral Reading Fluency)</c:v>
                </c:pt>
              </c:strCache>
            </c:strRef>
          </c:cat>
          <c:val>
            <c:numRef>
              <c:f>Sheet1!$B$2:$B$4</c:f>
              <c:numCache>
                <c:formatCode>General</c:formatCode>
                <c:ptCount val="3"/>
                <c:pt idx="0">
                  <c:v>27</c:v>
                </c:pt>
                <c:pt idx="1">
                  <c:v>30</c:v>
                </c:pt>
                <c:pt idx="2">
                  <c:v>30</c:v>
                </c:pt>
              </c:numCache>
            </c:numRef>
          </c:val>
          <c:extLst>
            <c:ext xmlns:c16="http://schemas.microsoft.com/office/drawing/2014/chart" uri="{C3380CC4-5D6E-409C-BE32-E72D297353CC}">
              <c16:uniqueId val="{00000000-992D-4281-A1D3-A50BD6640B04}"/>
            </c:ext>
          </c:extLst>
        </c:ser>
        <c:ser>
          <c:idx val="1"/>
          <c:order val="1"/>
          <c:tx>
            <c:strRef>
              <c:f>Sheet1!$C$1</c:f>
              <c:strCache>
                <c:ptCount val="1"/>
                <c:pt idx="0">
                  <c:v>Targeted Growth           (one yr of growth)   Winter To Spring</c:v>
                </c:pt>
              </c:strCache>
            </c:strRef>
          </c:tx>
          <c:spPr>
            <a:solidFill>
              <a:srgbClr val="FF0000"/>
            </a:solidFill>
          </c:spPr>
          <c:invertIfNegative val="0"/>
          <c:cat>
            <c:strRef>
              <c:f>Sheet1!$A$2:$A$4</c:f>
              <c:strCache>
                <c:ptCount val="3"/>
                <c:pt idx="0">
                  <c:v>Kindergarten               (Letter Sound Fluency)</c:v>
                </c:pt>
                <c:pt idx="1">
                  <c:v>First Grade                           (Oral Reading Fluency)</c:v>
                </c:pt>
                <c:pt idx="2">
                  <c:v>Third Grade        (Oral Reading Fluency)</c:v>
                </c:pt>
              </c:strCache>
            </c:strRef>
          </c:cat>
          <c:val>
            <c:numRef>
              <c:f>Sheet1!$C$2:$C$4</c:f>
              <c:numCache>
                <c:formatCode>General</c:formatCode>
                <c:ptCount val="3"/>
                <c:pt idx="0">
                  <c:v>16</c:v>
                </c:pt>
                <c:pt idx="1">
                  <c:v>24</c:v>
                </c:pt>
                <c:pt idx="2">
                  <c:v>20</c:v>
                </c:pt>
              </c:numCache>
            </c:numRef>
          </c:val>
          <c:extLst>
            <c:ext xmlns:c16="http://schemas.microsoft.com/office/drawing/2014/chart" uri="{C3380CC4-5D6E-409C-BE32-E72D297353CC}">
              <c16:uniqueId val="{00000001-992D-4281-A1D3-A50BD6640B04}"/>
            </c:ext>
          </c:extLst>
        </c:ser>
        <c:dLbls>
          <c:showLegendKey val="0"/>
          <c:showVal val="0"/>
          <c:showCatName val="0"/>
          <c:showSerName val="0"/>
          <c:showPercent val="0"/>
          <c:showBubbleSize val="0"/>
        </c:dLbls>
        <c:gapWidth val="150"/>
        <c:axId val="362550152"/>
        <c:axId val="362555248"/>
      </c:barChart>
      <c:catAx>
        <c:axId val="362550152"/>
        <c:scaling>
          <c:orientation val="minMax"/>
        </c:scaling>
        <c:delete val="0"/>
        <c:axPos val="b"/>
        <c:numFmt formatCode="General" sourceLinked="0"/>
        <c:majorTickMark val="out"/>
        <c:minorTickMark val="none"/>
        <c:tickLblPos val="nextTo"/>
        <c:crossAx val="362555248"/>
        <c:crosses val="autoZero"/>
        <c:auto val="1"/>
        <c:lblAlgn val="ctr"/>
        <c:lblOffset val="100"/>
        <c:noMultiLvlLbl val="0"/>
      </c:catAx>
      <c:valAx>
        <c:axId val="362555248"/>
        <c:scaling>
          <c:orientation val="minMax"/>
        </c:scaling>
        <c:delete val="0"/>
        <c:axPos val="l"/>
        <c:majorGridlines/>
        <c:numFmt formatCode="General" sourceLinked="1"/>
        <c:majorTickMark val="out"/>
        <c:minorTickMark val="none"/>
        <c:tickLblPos val="nextTo"/>
        <c:crossAx val="3625501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7BE4-4014-B01B-0D85CFEBF189}"/>
              </c:ext>
            </c:extLst>
          </c:dPt>
          <c:dPt>
            <c:idx val="4"/>
            <c:invertIfNegative val="0"/>
            <c:bubble3D val="0"/>
            <c:spPr>
              <a:solidFill>
                <a:srgbClr val="C00000"/>
              </a:solidFill>
              <a:ln>
                <a:noFill/>
              </a:ln>
              <a:effectLst/>
            </c:spPr>
            <c:extLst>
              <c:ext xmlns:c16="http://schemas.microsoft.com/office/drawing/2014/chart" uri="{C3380CC4-5D6E-409C-BE32-E72D297353CC}">
                <c16:uniqueId val="{00000003-7BE4-4014-B01B-0D85CFEBF189}"/>
              </c:ext>
            </c:extLst>
          </c:dPt>
          <c:dPt>
            <c:idx val="7"/>
            <c:invertIfNegative val="0"/>
            <c:bubble3D val="0"/>
            <c:spPr>
              <a:solidFill>
                <a:srgbClr val="C00000"/>
              </a:solidFill>
              <a:ln>
                <a:noFill/>
              </a:ln>
              <a:effectLst/>
            </c:spPr>
            <c:extLst>
              <c:ext xmlns:c16="http://schemas.microsoft.com/office/drawing/2014/chart" uri="{C3380CC4-5D6E-409C-BE32-E72D297353CC}">
                <c16:uniqueId val="{00000005-7BE4-4014-B01B-0D85CFEBF189}"/>
              </c:ext>
            </c:extLst>
          </c:dPt>
          <c:dPt>
            <c:idx val="10"/>
            <c:invertIfNegative val="0"/>
            <c:bubble3D val="0"/>
            <c:spPr>
              <a:solidFill>
                <a:srgbClr val="C00000"/>
              </a:solidFill>
              <a:ln>
                <a:noFill/>
              </a:ln>
              <a:effectLst/>
            </c:spPr>
            <c:extLst>
              <c:ext xmlns:c16="http://schemas.microsoft.com/office/drawing/2014/chart" uri="{C3380CC4-5D6E-409C-BE32-E72D297353CC}">
                <c16:uniqueId val="{00000007-7BE4-4014-B01B-0D85CFEBF189}"/>
              </c:ext>
            </c:extLst>
          </c:dPt>
          <c:cat>
            <c:strRef>
              <c:f>'Sheet1 (2)'!$A$17:$K$17</c:f>
              <c:strCache>
                <c:ptCount val="10"/>
                <c:pt idx="0">
                  <c:v>ORF </c:v>
                </c:pt>
                <c:pt idx="3">
                  <c:v>Accuracy</c:v>
                </c:pt>
                <c:pt idx="6">
                  <c:v>Science</c:v>
                </c:pt>
                <c:pt idx="9">
                  <c:v>Social Studies</c:v>
                </c:pt>
              </c:strCache>
            </c:strRef>
          </c:cat>
          <c:val>
            <c:numRef>
              <c:f>'Sheet1 (2)'!$A$16:$K$16</c:f>
              <c:numCache>
                <c:formatCode>General</c:formatCode>
                <c:ptCount val="11"/>
                <c:pt idx="0">
                  <c:v>97</c:v>
                </c:pt>
                <c:pt idx="1">
                  <c:v>112</c:v>
                </c:pt>
                <c:pt idx="3">
                  <c:v>94</c:v>
                </c:pt>
                <c:pt idx="4">
                  <c:v>97</c:v>
                </c:pt>
                <c:pt idx="6">
                  <c:v>22</c:v>
                </c:pt>
                <c:pt idx="7">
                  <c:v>58</c:v>
                </c:pt>
                <c:pt idx="9">
                  <c:v>45</c:v>
                </c:pt>
                <c:pt idx="10">
                  <c:v>65</c:v>
                </c:pt>
              </c:numCache>
            </c:numRef>
          </c:val>
          <c:extLst>
            <c:ext xmlns:c16="http://schemas.microsoft.com/office/drawing/2014/chart" uri="{C3380CC4-5D6E-409C-BE32-E72D297353CC}">
              <c16:uniqueId val="{00000008-7BE4-4014-B01B-0D85CFEBF189}"/>
            </c:ext>
          </c:extLst>
        </c:ser>
        <c:dLbls>
          <c:showLegendKey val="0"/>
          <c:showVal val="0"/>
          <c:showCatName val="0"/>
          <c:showSerName val="0"/>
          <c:showPercent val="0"/>
          <c:showBubbleSize val="0"/>
        </c:dLbls>
        <c:gapWidth val="219"/>
        <c:overlap val="-27"/>
        <c:axId val="835505424"/>
        <c:axId val="835499152"/>
      </c:barChart>
      <c:catAx>
        <c:axId val="83550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5499152"/>
        <c:crosses val="autoZero"/>
        <c:auto val="1"/>
        <c:lblAlgn val="ctr"/>
        <c:lblOffset val="100"/>
        <c:noMultiLvlLbl val="0"/>
      </c:catAx>
      <c:valAx>
        <c:axId val="83549915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35505424"/>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r>
              <a:rPr lang="en-US"/>
              <a:t>High School Completion Rate</a:t>
            </a:r>
          </a:p>
        </c:rich>
      </c:tx>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279803299434454E-2"/>
          <c:y val="0.11666448839346198"/>
          <c:w val="0.81653542248700828"/>
          <c:h val="0.7334212624074275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50000"/>
                </a:schemeClr>
              </a:solidFill>
              <a:ln>
                <a:solidFill>
                  <a:schemeClr val="tx1"/>
                </a:solidFill>
              </a:ln>
              <a:effectLst/>
            </c:spPr>
            <c:extLst>
              <c:ext xmlns:c16="http://schemas.microsoft.com/office/drawing/2014/chart" uri="{C3380CC4-5D6E-409C-BE32-E72D297353CC}">
                <c16:uniqueId val="{00000001-6F49-4348-B079-81BFDA15919F}"/>
              </c:ext>
            </c:extLst>
          </c:dPt>
          <c:dPt>
            <c:idx val="1"/>
            <c:invertIfNegative val="0"/>
            <c:bubble3D val="0"/>
            <c:spPr>
              <a:solidFill>
                <a:srgbClr val="C00000"/>
              </a:solidFill>
              <a:ln>
                <a:solidFill>
                  <a:schemeClr val="tx1"/>
                </a:solidFill>
              </a:ln>
              <a:effectLst/>
            </c:spPr>
            <c:extLst>
              <c:ext xmlns:c16="http://schemas.microsoft.com/office/drawing/2014/chart" uri="{C3380CC4-5D6E-409C-BE32-E72D297353CC}">
                <c16:uniqueId val="{00000003-6F49-4348-B079-81BFDA15919F}"/>
              </c:ext>
            </c:extLst>
          </c:dPt>
          <c:dPt>
            <c:idx val="2"/>
            <c:invertIfNegative val="0"/>
            <c:bubble3D val="0"/>
            <c:spPr>
              <a:solidFill>
                <a:schemeClr val="accent5">
                  <a:lumMod val="50000"/>
                </a:schemeClr>
              </a:solidFill>
              <a:ln>
                <a:solidFill>
                  <a:schemeClr val="tx1"/>
                </a:solidFill>
              </a:ln>
              <a:effectLst/>
            </c:spPr>
            <c:extLst>
              <c:ext xmlns:c16="http://schemas.microsoft.com/office/drawing/2014/chart" uri="{C3380CC4-5D6E-409C-BE32-E72D297353CC}">
                <c16:uniqueId val="{00000005-6F49-4348-B079-81BFDA15919F}"/>
              </c:ext>
            </c:extLst>
          </c:dPt>
          <c:dPt>
            <c:idx val="3"/>
            <c:invertIfNegative val="0"/>
            <c:bubble3D val="0"/>
            <c:spPr>
              <a:solidFill>
                <a:srgbClr val="C00000"/>
              </a:solidFill>
              <a:ln>
                <a:solidFill>
                  <a:schemeClr val="tx1"/>
                </a:solidFill>
              </a:ln>
              <a:effectLst/>
            </c:spPr>
            <c:extLst>
              <c:ext xmlns:c16="http://schemas.microsoft.com/office/drawing/2014/chart" uri="{C3380CC4-5D6E-409C-BE32-E72D297353CC}">
                <c16:uniqueId val="{00000007-6F49-4348-B079-81BFDA15919F}"/>
              </c:ext>
            </c:extLst>
          </c:dPt>
          <c:cat>
            <c:multiLvlStrRef>
              <c:f>Sheet1!$A$3:$B$6</c:f>
              <c:multiLvlStrCache>
                <c:ptCount val="4"/>
                <c:lvl>
                  <c:pt idx="0">
                    <c:v>US</c:v>
                  </c:pt>
                  <c:pt idx="1">
                    <c:v>Michigan</c:v>
                  </c:pt>
                  <c:pt idx="2">
                    <c:v>US</c:v>
                  </c:pt>
                  <c:pt idx="3">
                    <c:v>Michigan</c:v>
                  </c:pt>
                </c:lvl>
                <c:lvl>
                  <c:pt idx="0">
                    <c:v>Total Population</c:v>
                  </c:pt>
                  <c:pt idx="2">
                    <c:v>Low Income</c:v>
                  </c:pt>
                </c:lvl>
              </c:multiLvlStrCache>
            </c:multiLvlStrRef>
          </c:cat>
          <c:val>
            <c:numRef>
              <c:f>Sheet1!$C$3:$C$6</c:f>
              <c:numCache>
                <c:formatCode>0.00%</c:formatCode>
                <c:ptCount val="4"/>
                <c:pt idx="0">
                  <c:v>0.83199999999999996</c:v>
                </c:pt>
                <c:pt idx="1">
                  <c:v>0.79800000000000004</c:v>
                </c:pt>
                <c:pt idx="2">
                  <c:v>0.76100000000000001</c:v>
                </c:pt>
                <c:pt idx="3">
                  <c:v>0.67500000000000004</c:v>
                </c:pt>
              </c:numCache>
            </c:numRef>
          </c:val>
          <c:extLst>
            <c:ext xmlns:c16="http://schemas.microsoft.com/office/drawing/2014/chart" uri="{C3380CC4-5D6E-409C-BE32-E72D297353CC}">
              <c16:uniqueId val="{00000008-6F49-4348-B079-81BFDA15919F}"/>
            </c:ext>
          </c:extLst>
        </c:ser>
        <c:dLbls>
          <c:showLegendKey val="0"/>
          <c:showVal val="0"/>
          <c:showCatName val="0"/>
          <c:showSerName val="0"/>
          <c:showPercent val="0"/>
          <c:showBubbleSize val="0"/>
        </c:dLbls>
        <c:gapWidth val="219"/>
        <c:overlap val="-27"/>
        <c:axId val="367317984"/>
        <c:axId val="367318312"/>
      </c:barChart>
      <c:catAx>
        <c:axId val="3673179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67318312"/>
        <c:crosses val="autoZero"/>
        <c:auto val="1"/>
        <c:lblAlgn val="ctr"/>
        <c:lblOffset val="100"/>
        <c:noMultiLvlLbl val="0"/>
      </c:catAx>
      <c:valAx>
        <c:axId val="367318312"/>
        <c:scaling>
          <c:orientation val="minMax"/>
          <c:max val="1"/>
        </c:scaling>
        <c:delete val="0"/>
        <c:axPos val="l"/>
        <c:majorGridlines>
          <c:spPr>
            <a:ln w="9525" cap="flat" cmpd="sng" algn="ctr">
              <a:solidFill>
                <a:schemeClr val="bg1"/>
              </a:solidFill>
              <a:round/>
            </a:ln>
            <a:effectLst/>
          </c:spPr>
        </c:majorGridlines>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673179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1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47662982466929"/>
          <c:y val="4.4460195630869025E-2"/>
          <c:w val="0.63964497091000339"/>
          <c:h val="0.74166171175026541"/>
        </c:manualLayout>
      </c:layout>
      <c:barChart>
        <c:barDir val="col"/>
        <c:grouping val="clustered"/>
        <c:varyColors val="0"/>
        <c:ser>
          <c:idx val="0"/>
          <c:order val="0"/>
          <c:tx>
            <c:strRef>
              <c:f>Sheet1!$B$1</c:f>
              <c:strCache>
                <c:ptCount val="1"/>
                <c:pt idx="0">
                  <c:v>Actual Growth Fall To Winter</c:v>
                </c:pt>
              </c:strCache>
            </c:strRef>
          </c:tx>
          <c:spPr>
            <a:solidFill>
              <a:schemeClr val="accent2">
                <a:lumMod val="75000"/>
              </a:schemeClr>
            </a:solidFill>
          </c:spPr>
          <c:invertIfNegative val="0"/>
          <c:cat>
            <c:strRef>
              <c:f>Sheet1!$A$2:$A$5</c:f>
              <c:strCache>
                <c:ptCount val="4"/>
                <c:pt idx="0">
                  <c:v>Kindergarten      (Letter Sound Fluency)</c:v>
                </c:pt>
                <c:pt idx="1">
                  <c:v>First Grade    (Nonsense Word Fluency)</c:v>
                </c:pt>
                <c:pt idx="2">
                  <c:v>Second Grade     (Oral Reading Fluency)</c:v>
                </c:pt>
                <c:pt idx="3">
                  <c:v>Third Grade       (Oral Reading Fluency)</c:v>
                </c:pt>
              </c:strCache>
            </c:strRef>
          </c:cat>
          <c:val>
            <c:numRef>
              <c:f>Sheet1!$B$2:$B$5</c:f>
              <c:numCache>
                <c:formatCode>General</c:formatCode>
                <c:ptCount val="4"/>
                <c:pt idx="0">
                  <c:v>16</c:v>
                </c:pt>
                <c:pt idx="1">
                  <c:v>18</c:v>
                </c:pt>
                <c:pt idx="2">
                  <c:v>19</c:v>
                </c:pt>
                <c:pt idx="3">
                  <c:v>13</c:v>
                </c:pt>
              </c:numCache>
            </c:numRef>
          </c:val>
          <c:extLst>
            <c:ext xmlns:c16="http://schemas.microsoft.com/office/drawing/2014/chart" uri="{C3380CC4-5D6E-409C-BE32-E72D297353CC}">
              <c16:uniqueId val="{00000000-AF79-4DD6-9D67-146AC607CDCE}"/>
            </c:ext>
          </c:extLst>
        </c:ser>
        <c:ser>
          <c:idx val="1"/>
          <c:order val="1"/>
          <c:tx>
            <c:strRef>
              <c:f>Sheet1!$C$1</c:f>
              <c:strCache>
                <c:ptCount val="1"/>
                <c:pt idx="0">
                  <c:v>Targeted Growth (one year growth) Fall To Winter</c:v>
                </c:pt>
              </c:strCache>
            </c:strRef>
          </c:tx>
          <c:spPr>
            <a:solidFill>
              <a:srgbClr val="FF0000"/>
            </a:solidFill>
          </c:spPr>
          <c:invertIfNegative val="0"/>
          <c:cat>
            <c:strRef>
              <c:f>Sheet1!$A$2:$A$5</c:f>
              <c:strCache>
                <c:ptCount val="4"/>
                <c:pt idx="0">
                  <c:v>Kindergarten      (Letter Sound Fluency)</c:v>
                </c:pt>
                <c:pt idx="1">
                  <c:v>First Grade    (Nonsense Word Fluency)</c:v>
                </c:pt>
                <c:pt idx="2">
                  <c:v>Second Grade     (Oral Reading Fluency)</c:v>
                </c:pt>
                <c:pt idx="3">
                  <c:v>Third Grade       (Oral Reading Fluency)</c:v>
                </c:pt>
              </c:strCache>
            </c:strRef>
          </c:cat>
          <c:val>
            <c:numRef>
              <c:f>Sheet1!$C$2:$C$5</c:f>
              <c:numCache>
                <c:formatCode>General</c:formatCode>
                <c:ptCount val="4"/>
                <c:pt idx="0" formatCode="0">
                  <c:v>15.52</c:v>
                </c:pt>
                <c:pt idx="1">
                  <c:v>20</c:v>
                </c:pt>
                <c:pt idx="2">
                  <c:v>24</c:v>
                </c:pt>
                <c:pt idx="3">
                  <c:v>20</c:v>
                </c:pt>
              </c:numCache>
            </c:numRef>
          </c:val>
          <c:extLst>
            <c:ext xmlns:c16="http://schemas.microsoft.com/office/drawing/2014/chart" uri="{C3380CC4-5D6E-409C-BE32-E72D297353CC}">
              <c16:uniqueId val="{00000001-AF79-4DD6-9D67-146AC607CDCE}"/>
            </c:ext>
          </c:extLst>
        </c:ser>
        <c:dLbls>
          <c:showLegendKey val="0"/>
          <c:showVal val="0"/>
          <c:showCatName val="0"/>
          <c:showSerName val="0"/>
          <c:showPercent val="0"/>
          <c:showBubbleSize val="0"/>
        </c:dLbls>
        <c:gapWidth val="150"/>
        <c:axId val="362550544"/>
        <c:axId val="362554464"/>
      </c:barChart>
      <c:catAx>
        <c:axId val="362550544"/>
        <c:scaling>
          <c:orientation val="minMax"/>
        </c:scaling>
        <c:delete val="1"/>
        <c:axPos val="b"/>
        <c:numFmt formatCode="General" sourceLinked="0"/>
        <c:majorTickMark val="none"/>
        <c:minorTickMark val="none"/>
        <c:tickLblPos val="nextTo"/>
        <c:crossAx val="362554464"/>
        <c:crosses val="autoZero"/>
        <c:auto val="1"/>
        <c:lblAlgn val="ctr"/>
        <c:lblOffset val="100"/>
        <c:noMultiLvlLbl val="0"/>
      </c:catAx>
      <c:valAx>
        <c:axId val="362554464"/>
        <c:scaling>
          <c:orientation val="minMax"/>
        </c:scaling>
        <c:delete val="0"/>
        <c:axPos val="l"/>
        <c:majorGridlines/>
        <c:numFmt formatCode="General" sourceLinked="1"/>
        <c:majorTickMark val="none"/>
        <c:minorTickMark val="none"/>
        <c:tickLblPos val="nextTo"/>
        <c:crossAx val="362550544"/>
        <c:crosses val="autoZero"/>
        <c:crossBetween val="between"/>
      </c:valAx>
    </c:plotArea>
    <c:legend>
      <c:legendPos val="r"/>
      <c:layout>
        <c:manualLayout>
          <c:xMode val="edge"/>
          <c:yMode val="edge"/>
          <c:x val="0.79754047399496342"/>
          <c:y val="0.16588634999413346"/>
          <c:w val="0.19447847273223923"/>
          <c:h val="0.55796345283892623"/>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Above Spring Benchmark</c:v>
                </c:pt>
              </c:strCache>
            </c:strRef>
          </c:tx>
          <c:spPr>
            <a:solidFill>
              <a:schemeClr val="accent2">
                <a:lumMod val="75000"/>
              </a:schemeClr>
            </a:solidFill>
          </c:spPr>
          <c:invertIfNegative val="0"/>
          <c:cat>
            <c:strRef>
              <c:f>Sheet1!$A$2</c:f>
              <c:strCache>
                <c:ptCount val="1"/>
                <c:pt idx="0">
                  <c:v>Class-wide Interventions</c:v>
                </c:pt>
              </c:strCache>
            </c:strRef>
          </c:cat>
          <c:val>
            <c:numRef>
              <c:f>Sheet1!$B$2</c:f>
              <c:numCache>
                <c:formatCode>General</c:formatCode>
                <c:ptCount val="1"/>
                <c:pt idx="0">
                  <c:v>9</c:v>
                </c:pt>
              </c:numCache>
            </c:numRef>
          </c:val>
          <c:extLst>
            <c:ext xmlns:c16="http://schemas.microsoft.com/office/drawing/2014/chart" uri="{C3380CC4-5D6E-409C-BE32-E72D297353CC}">
              <c16:uniqueId val="{00000000-5244-4A04-BEBD-8A869AB605D6}"/>
            </c:ext>
          </c:extLst>
        </c:ser>
        <c:ser>
          <c:idx val="1"/>
          <c:order val="1"/>
          <c:tx>
            <c:strRef>
              <c:f>Sheet1!$C$1</c:f>
              <c:strCache>
                <c:ptCount val="1"/>
                <c:pt idx="0">
                  <c:v>Below Spring Benchmark</c:v>
                </c:pt>
              </c:strCache>
            </c:strRef>
          </c:tx>
          <c:spPr>
            <a:solidFill>
              <a:srgbClr val="FF0000"/>
            </a:solidFill>
          </c:spPr>
          <c:invertIfNegative val="0"/>
          <c:cat>
            <c:strRef>
              <c:f>Sheet1!$A$2</c:f>
              <c:strCache>
                <c:ptCount val="1"/>
                <c:pt idx="0">
                  <c:v>Class-wide Interventions</c:v>
                </c:pt>
              </c:strCache>
            </c:strRef>
          </c:cat>
          <c:val>
            <c:numRef>
              <c:f>Sheet1!$C$2</c:f>
              <c:numCache>
                <c:formatCode>General</c:formatCode>
                <c:ptCount val="1"/>
                <c:pt idx="0">
                  <c:v>1</c:v>
                </c:pt>
              </c:numCache>
            </c:numRef>
          </c:val>
          <c:extLst>
            <c:ext xmlns:c16="http://schemas.microsoft.com/office/drawing/2014/chart" uri="{C3380CC4-5D6E-409C-BE32-E72D297353CC}">
              <c16:uniqueId val="{00000001-5244-4A04-BEBD-8A869AB605D6}"/>
            </c:ext>
          </c:extLst>
        </c:ser>
        <c:dLbls>
          <c:showLegendKey val="0"/>
          <c:showVal val="0"/>
          <c:showCatName val="0"/>
          <c:showSerName val="0"/>
          <c:showPercent val="0"/>
          <c:showBubbleSize val="0"/>
        </c:dLbls>
        <c:gapWidth val="150"/>
        <c:axId val="362552504"/>
        <c:axId val="362550936"/>
      </c:barChart>
      <c:catAx>
        <c:axId val="362552504"/>
        <c:scaling>
          <c:orientation val="minMax"/>
        </c:scaling>
        <c:delete val="0"/>
        <c:axPos val="b"/>
        <c:numFmt formatCode="General" sourceLinked="0"/>
        <c:majorTickMark val="out"/>
        <c:minorTickMark val="none"/>
        <c:tickLblPos val="nextTo"/>
        <c:crossAx val="362550936"/>
        <c:crosses val="autoZero"/>
        <c:auto val="1"/>
        <c:lblAlgn val="ctr"/>
        <c:lblOffset val="100"/>
        <c:noMultiLvlLbl val="0"/>
      </c:catAx>
      <c:valAx>
        <c:axId val="362550936"/>
        <c:scaling>
          <c:orientation val="minMax"/>
        </c:scaling>
        <c:delete val="0"/>
        <c:axPos val="l"/>
        <c:majorGridlines/>
        <c:numFmt formatCode="General" sourceLinked="1"/>
        <c:majorTickMark val="out"/>
        <c:minorTickMark val="none"/>
        <c:tickLblPos val="nextTo"/>
        <c:crossAx val="3625525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Above Spring Benchmark</c:v>
                </c:pt>
              </c:strCache>
            </c:strRef>
          </c:tx>
          <c:spPr>
            <a:solidFill>
              <a:schemeClr val="accent2">
                <a:lumMod val="75000"/>
              </a:schemeClr>
            </a:solidFill>
          </c:spPr>
          <c:invertIfNegative val="0"/>
          <c:cat>
            <c:strRef>
              <c:f>Sheet1!$A$2</c:f>
              <c:strCache>
                <c:ptCount val="1"/>
                <c:pt idx="0">
                  <c:v>No Class-wide Intervention</c:v>
                </c:pt>
              </c:strCache>
            </c:strRef>
          </c:cat>
          <c:val>
            <c:numRef>
              <c:f>Sheet1!$B$2</c:f>
              <c:numCache>
                <c:formatCode>General</c:formatCode>
                <c:ptCount val="1"/>
                <c:pt idx="0">
                  <c:v>2</c:v>
                </c:pt>
              </c:numCache>
            </c:numRef>
          </c:val>
          <c:extLst>
            <c:ext xmlns:c16="http://schemas.microsoft.com/office/drawing/2014/chart" uri="{C3380CC4-5D6E-409C-BE32-E72D297353CC}">
              <c16:uniqueId val="{00000000-199C-4990-9A14-F10CB5DCB2AE}"/>
            </c:ext>
          </c:extLst>
        </c:ser>
        <c:ser>
          <c:idx val="1"/>
          <c:order val="1"/>
          <c:tx>
            <c:strRef>
              <c:f>Sheet1!$C$1</c:f>
              <c:strCache>
                <c:ptCount val="1"/>
                <c:pt idx="0">
                  <c:v>Below Spring Benchmark</c:v>
                </c:pt>
              </c:strCache>
            </c:strRef>
          </c:tx>
          <c:spPr>
            <a:solidFill>
              <a:srgbClr val="FF0000"/>
            </a:solidFill>
          </c:spPr>
          <c:invertIfNegative val="0"/>
          <c:cat>
            <c:strRef>
              <c:f>Sheet1!$A$2</c:f>
              <c:strCache>
                <c:ptCount val="1"/>
                <c:pt idx="0">
                  <c:v>No Class-wide Intervention</c:v>
                </c:pt>
              </c:strCache>
            </c:strRef>
          </c:cat>
          <c:val>
            <c:numRef>
              <c:f>Sheet1!$C$2</c:f>
              <c:numCache>
                <c:formatCode>General</c:formatCode>
                <c:ptCount val="1"/>
                <c:pt idx="0">
                  <c:v>9</c:v>
                </c:pt>
              </c:numCache>
            </c:numRef>
          </c:val>
          <c:extLst>
            <c:ext xmlns:c16="http://schemas.microsoft.com/office/drawing/2014/chart" uri="{C3380CC4-5D6E-409C-BE32-E72D297353CC}">
              <c16:uniqueId val="{00000001-199C-4990-9A14-F10CB5DCB2AE}"/>
            </c:ext>
          </c:extLst>
        </c:ser>
        <c:dLbls>
          <c:showLegendKey val="0"/>
          <c:showVal val="0"/>
          <c:showCatName val="0"/>
          <c:showSerName val="0"/>
          <c:showPercent val="0"/>
          <c:showBubbleSize val="0"/>
        </c:dLbls>
        <c:gapWidth val="150"/>
        <c:axId val="362552896"/>
        <c:axId val="362551328"/>
      </c:barChart>
      <c:catAx>
        <c:axId val="362552896"/>
        <c:scaling>
          <c:orientation val="minMax"/>
        </c:scaling>
        <c:delete val="0"/>
        <c:axPos val="b"/>
        <c:numFmt formatCode="General" sourceLinked="0"/>
        <c:majorTickMark val="out"/>
        <c:minorTickMark val="none"/>
        <c:tickLblPos val="nextTo"/>
        <c:crossAx val="362551328"/>
        <c:crosses val="autoZero"/>
        <c:auto val="1"/>
        <c:lblAlgn val="ctr"/>
        <c:lblOffset val="100"/>
        <c:noMultiLvlLbl val="0"/>
      </c:catAx>
      <c:valAx>
        <c:axId val="362551328"/>
        <c:scaling>
          <c:orientation val="minMax"/>
        </c:scaling>
        <c:delete val="0"/>
        <c:axPos val="l"/>
        <c:majorGridlines/>
        <c:numFmt formatCode="General" sourceLinked="1"/>
        <c:majorTickMark val="out"/>
        <c:minorTickMark val="none"/>
        <c:tickLblPos val="nextTo"/>
        <c:crossAx val="3625528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MAZE!$B$3:$B$5</c:f>
              <c:strCache>
                <c:ptCount val="3"/>
                <c:pt idx="0">
                  <c:v>Fourth A</c:v>
                </c:pt>
                <c:pt idx="1">
                  <c:v>Fourth B</c:v>
                </c:pt>
                <c:pt idx="2">
                  <c:v>Fourth C</c:v>
                </c:pt>
              </c:strCache>
            </c:strRef>
          </c:cat>
          <c:val>
            <c:numRef>
              <c:f>MAZE!$C$3:$C$5</c:f>
              <c:numCache>
                <c:formatCode>General</c:formatCode>
                <c:ptCount val="3"/>
                <c:pt idx="0">
                  <c:v>4</c:v>
                </c:pt>
                <c:pt idx="1">
                  <c:v>7</c:v>
                </c:pt>
                <c:pt idx="2">
                  <c:v>1</c:v>
                </c:pt>
              </c:numCache>
            </c:numRef>
          </c:val>
          <c:extLst>
            <c:ext xmlns:c16="http://schemas.microsoft.com/office/drawing/2014/chart" uri="{C3380CC4-5D6E-409C-BE32-E72D297353CC}">
              <c16:uniqueId val="{00000000-820D-4AA1-9C2B-50BDD4774433}"/>
            </c:ext>
          </c:extLst>
        </c:ser>
        <c:ser>
          <c:idx val="1"/>
          <c:order val="1"/>
          <c:spPr>
            <a:solidFill>
              <a:schemeClr val="accent2"/>
            </a:solidFill>
            <a:ln>
              <a:noFill/>
            </a:ln>
            <a:effectLst/>
          </c:spPr>
          <c:invertIfNegative val="0"/>
          <c:cat>
            <c:strRef>
              <c:f>MAZE!$B$3:$B$5</c:f>
              <c:strCache>
                <c:ptCount val="3"/>
                <c:pt idx="0">
                  <c:v>Fourth A</c:v>
                </c:pt>
                <c:pt idx="1">
                  <c:v>Fourth B</c:v>
                </c:pt>
                <c:pt idx="2">
                  <c:v>Fourth C</c:v>
                </c:pt>
              </c:strCache>
            </c:strRef>
          </c:cat>
          <c:val>
            <c:numRef>
              <c:f>MAZE!$D$3:$D$5</c:f>
              <c:numCache>
                <c:formatCode>General</c:formatCode>
                <c:ptCount val="3"/>
                <c:pt idx="0">
                  <c:v>9</c:v>
                </c:pt>
                <c:pt idx="1">
                  <c:v>10</c:v>
                </c:pt>
                <c:pt idx="2">
                  <c:v>7.5</c:v>
                </c:pt>
              </c:numCache>
            </c:numRef>
          </c:val>
          <c:extLst>
            <c:ext xmlns:c16="http://schemas.microsoft.com/office/drawing/2014/chart" uri="{C3380CC4-5D6E-409C-BE32-E72D297353CC}">
              <c16:uniqueId val="{00000001-820D-4AA1-9C2B-50BDD4774433}"/>
            </c:ext>
          </c:extLst>
        </c:ser>
        <c:dLbls>
          <c:showLegendKey val="0"/>
          <c:showVal val="0"/>
          <c:showCatName val="0"/>
          <c:showSerName val="0"/>
          <c:showPercent val="0"/>
          <c:showBubbleSize val="0"/>
        </c:dLbls>
        <c:gapWidth val="219"/>
        <c:overlap val="-27"/>
        <c:axId val="356612416"/>
        <c:axId val="337401480"/>
      </c:barChart>
      <c:catAx>
        <c:axId val="35661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401480"/>
        <c:crosses val="autoZero"/>
        <c:auto val="1"/>
        <c:lblAlgn val="ctr"/>
        <c:lblOffset val="100"/>
        <c:noMultiLvlLbl val="0"/>
      </c:catAx>
      <c:valAx>
        <c:axId val="33740148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3175">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6612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MAZE!$J$3:$J$5</c:f>
              <c:strCache>
                <c:ptCount val="3"/>
                <c:pt idx="0">
                  <c:v>Fifth A</c:v>
                </c:pt>
                <c:pt idx="1">
                  <c:v>Fifth B</c:v>
                </c:pt>
                <c:pt idx="2">
                  <c:v>Fifth C</c:v>
                </c:pt>
              </c:strCache>
            </c:strRef>
          </c:cat>
          <c:val>
            <c:numRef>
              <c:f>MAZE!$K$3:$K$5</c:f>
              <c:numCache>
                <c:formatCode>General</c:formatCode>
                <c:ptCount val="3"/>
                <c:pt idx="0">
                  <c:v>10</c:v>
                </c:pt>
                <c:pt idx="1">
                  <c:v>8</c:v>
                </c:pt>
                <c:pt idx="2">
                  <c:v>10</c:v>
                </c:pt>
              </c:numCache>
            </c:numRef>
          </c:val>
          <c:extLst>
            <c:ext xmlns:c16="http://schemas.microsoft.com/office/drawing/2014/chart" uri="{C3380CC4-5D6E-409C-BE32-E72D297353CC}">
              <c16:uniqueId val="{00000000-1605-423D-8E05-0D2C9791F3D8}"/>
            </c:ext>
          </c:extLst>
        </c:ser>
        <c:ser>
          <c:idx val="1"/>
          <c:order val="1"/>
          <c:spPr>
            <a:solidFill>
              <a:schemeClr val="accent2"/>
            </a:solidFill>
            <a:ln>
              <a:noFill/>
            </a:ln>
            <a:effectLst/>
          </c:spPr>
          <c:invertIfNegative val="0"/>
          <c:cat>
            <c:strRef>
              <c:f>MAZE!$J$3:$J$5</c:f>
              <c:strCache>
                <c:ptCount val="3"/>
                <c:pt idx="0">
                  <c:v>Fifth A</c:v>
                </c:pt>
                <c:pt idx="1">
                  <c:v>Fifth B</c:v>
                </c:pt>
                <c:pt idx="2">
                  <c:v>Fifth C</c:v>
                </c:pt>
              </c:strCache>
            </c:strRef>
          </c:cat>
          <c:val>
            <c:numRef>
              <c:f>MAZE!$L$3:$L$5</c:f>
              <c:numCache>
                <c:formatCode>General</c:formatCode>
                <c:ptCount val="3"/>
                <c:pt idx="0">
                  <c:v>16.5</c:v>
                </c:pt>
                <c:pt idx="1">
                  <c:v>14</c:v>
                </c:pt>
                <c:pt idx="2">
                  <c:v>14</c:v>
                </c:pt>
              </c:numCache>
            </c:numRef>
          </c:val>
          <c:extLst>
            <c:ext xmlns:c16="http://schemas.microsoft.com/office/drawing/2014/chart" uri="{C3380CC4-5D6E-409C-BE32-E72D297353CC}">
              <c16:uniqueId val="{00000001-1605-423D-8E05-0D2C9791F3D8}"/>
            </c:ext>
          </c:extLst>
        </c:ser>
        <c:dLbls>
          <c:showLegendKey val="0"/>
          <c:showVal val="0"/>
          <c:showCatName val="0"/>
          <c:showSerName val="0"/>
          <c:showPercent val="0"/>
          <c:showBubbleSize val="0"/>
        </c:dLbls>
        <c:gapWidth val="219"/>
        <c:overlap val="-27"/>
        <c:axId val="337403440"/>
        <c:axId val="337403832"/>
      </c:barChart>
      <c:catAx>
        <c:axId val="33740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403832"/>
        <c:crosses val="autoZero"/>
        <c:auto val="1"/>
        <c:lblAlgn val="ctr"/>
        <c:lblOffset val="100"/>
        <c:noMultiLvlLbl val="0"/>
      </c:catAx>
      <c:valAx>
        <c:axId val="33740383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3175">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7403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Sheet1!$A$3:$K$3</c:f>
              <c:strCache>
                <c:ptCount val="11"/>
                <c:pt idx="0">
                  <c:v>149</c:v>
                </c:pt>
                <c:pt idx="1">
                  <c:v>152</c:v>
                </c:pt>
                <c:pt idx="3">
                  <c:v>98</c:v>
                </c:pt>
                <c:pt idx="4">
                  <c:v>98</c:v>
                </c:pt>
                <c:pt idx="6">
                  <c:v>29</c:v>
                </c:pt>
                <c:pt idx="7">
                  <c:v>32</c:v>
                </c:pt>
                <c:pt idx="9">
                  <c:v>50</c:v>
                </c:pt>
                <c:pt idx="10">
                  <c:v>40</c:v>
                </c:pt>
              </c:strCache>
            </c:strRef>
          </c:tx>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4169-4021-BC00-E9F727D716C5}"/>
              </c:ext>
            </c:extLst>
          </c:dPt>
          <c:dPt>
            <c:idx val="4"/>
            <c:invertIfNegative val="0"/>
            <c:bubble3D val="0"/>
            <c:spPr>
              <a:solidFill>
                <a:srgbClr val="C00000"/>
              </a:solidFill>
              <a:ln>
                <a:noFill/>
              </a:ln>
              <a:effectLst/>
            </c:spPr>
            <c:extLst>
              <c:ext xmlns:c16="http://schemas.microsoft.com/office/drawing/2014/chart" uri="{C3380CC4-5D6E-409C-BE32-E72D297353CC}">
                <c16:uniqueId val="{00000003-4169-4021-BC00-E9F727D716C5}"/>
              </c:ext>
            </c:extLst>
          </c:dPt>
          <c:dPt>
            <c:idx val="7"/>
            <c:invertIfNegative val="0"/>
            <c:bubble3D val="0"/>
            <c:spPr>
              <a:solidFill>
                <a:srgbClr val="C00000"/>
              </a:solidFill>
              <a:ln>
                <a:noFill/>
              </a:ln>
              <a:effectLst/>
            </c:spPr>
            <c:extLst>
              <c:ext xmlns:c16="http://schemas.microsoft.com/office/drawing/2014/chart" uri="{C3380CC4-5D6E-409C-BE32-E72D297353CC}">
                <c16:uniqueId val="{00000005-4169-4021-BC00-E9F727D716C5}"/>
              </c:ext>
            </c:extLst>
          </c:dPt>
          <c:dPt>
            <c:idx val="10"/>
            <c:invertIfNegative val="0"/>
            <c:bubble3D val="0"/>
            <c:spPr>
              <a:solidFill>
                <a:srgbClr val="C00000"/>
              </a:solidFill>
              <a:ln>
                <a:noFill/>
              </a:ln>
              <a:effectLst/>
            </c:spPr>
            <c:extLst>
              <c:ext xmlns:c16="http://schemas.microsoft.com/office/drawing/2014/chart" uri="{C3380CC4-5D6E-409C-BE32-E72D297353CC}">
                <c16:uniqueId val="{00000007-4169-4021-BC00-E9F727D716C5}"/>
              </c:ext>
            </c:extLst>
          </c:dPt>
          <c:cat>
            <c:strRef>
              <c:f>Sheet1!$A$4:$K$4</c:f>
              <c:strCache>
                <c:ptCount val="10"/>
                <c:pt idx="0">
                  <c:v>ORF</c:v>
                </c:pt>
                <c:pt idx="3">
                  <c:v>Accuracy</c:v>
                </c:pt>
                <c:pt idx="6">
                  <c:v>Science</c:v>
                </c:pt>
                <c:pt idx="9">
                  <c:v>Social Studies</c:v>
                </c:pt>
              </c:strCache>
            </c:strRef>
          </c:cat>
          <c:val>
            <c:numRef>
              <c:f>Sheet1!$A$3:$K$3</c:f>
              <c:numCache>
                <c:formatCode>General</c:formatCode>
                <c:ptCount val="11"/>
                <c:pt idx="0">
                  <c:v>149</c:v>
                </c:pt>
                <c:pt idx="1">
                  <c:v>152</c:v>
                </c:pt>
                <c:pt idx="3">
                  <c:v>98</c:v>
                </c:pt>
                <c:pt idx="4">
                  <c:v>98</c:v>
                </c:pt>
                <c:pt idx="6">
                  <c:v>29</c:v>
                </c:pt>
                <c:pt idx="7">
                  <c:v>32</c:v>
                </c:pt>
                <c:pt idx="9">
                  <c:v>50</c:v>
                </c:pt>
                <c:pt idx="10">
                  <c:v>40</c:v>
                </c:pt>
              </c:numCache>
            </c:numRef>
          </c:val>
          <c:extLst>
            <c:ext xmlns:c16="http://schemas.microsoft.com/office/drawing/2014/chart" uri="{C3380CC4-5D6E-409C-BE32-E72D297353CC}">
              <c16:uniqueId val="{00000008-4169-4021-BC00-E9F727D716C5}"/>
            </c:ext>
          </c:extLst>
        </c:ser>
        <c:dLbls>
          <c:showLegendKey val="0"/>
          <c:showVal val="0"/>
          <c:showCatName val="0"/>
          <c:showSerName val="0"/>
          <c:showPercent val="0"/>
          <c:showBubbleSize val="0"/>
        </c:dLbls>
        <c:gapWidth val="219"/>
        <c:overlap val="-27"/>
        <c:axId val="727277928"/>
        <c:axId val="727275184"/>
      </c:barChart>
      <c:catAx>
        <c:axId val="72727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7275184"/>
        <c:crosses val="autoZero"/>
        <c:auto val="1"/>
        <c:lblAlgn val="ctr"/>
        <c:lblOffset val="100"/>
        <c:noMultiLvlLbl val="0"/>
      </c:catAx>
      <c:valAx>
        <c:axId val="72727518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2727792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1AF6-49BD-92D2-9F79091DB6D1}"/>
              </c:ext>
            </c:extLst>
          </c:dPt>
          <c:dPt>
            <c:idx val="4"/>
            <c:invertIfNegative val="0"/>
            <c:bubble3D val="0"/>
            <c:spPr>
              <a:solidFill>
                <a:srgbClr val="C00000"/>
              </a:solidFill>
              <a:ln>
                <a:noFill/>
              </a:ln>
              <a:effectLst/>
            </c:spPr>
            <c:extLst>
              <c:ext xmlns:c16="http://schemas.microsoft.com/office/drawing/2014/chart" uri="{C3380CC4-5D6E-409C-BE32-E72D297353CC}">
                <c16:uniqueId val="{00000003-1AF6-49BD-92D2-9F79091DB6D1}"/>
              </c:ext>
            </c:extLst>
          </c:dPt>
          <c:dPt>
            <c:idx val="7"/>
            <c:invertIfNegative val="0"/>
            <c:bubble3D val="0"/>
            <c:spPr>
              <a:solidFill>
                <a:srgbClr val="C00000"/>
              </a:solidFill>
              <a:ln>
                <a:noFill/>
              </a:ln>
              <a:effectLst/>
            </c:spPr>
            <c:extLst>
              <c:ext xmlns:c16="http://schemas.microsoft.com/office/drawing/2014/chart" uri="{C3380CC4-5D6E-409C-BE32-E72D297353CC}">
                <c16:uniqueId val="{00000005-1AF6-49BD-92D2-9F79091DB6D1}"/>
              </c:ext>
            </c:extLst>
          </c:dPt>
          <c:dPt>
            <c:idx val="10"/>
            <c:invertIfNegative val="0"/>
            <c:bubble3D val="0"/>
            <c:spPr>
              <a:solidFill>
                <a:srgbClr val="C00000"/>
              </a:solidFill>
              <a:ln>
                <a:noFill/>
              </a:ln>
              <a:effectLst/>
            </c:spPr>
            <c:extLst>
              <c:ext xmlns:c16="http://schemas.microsoft.com/office/drawing/2014/chart" uri="{C3380CC4-5D6E-409C-BE32-E72D297353CC}">
                <c16:uniqueId val="{00000007-1AF6-49BD-92D2-9F79091DB6D1}"/>
              </c:ext>
            </c:extLst>
          </c:dPt>
          <c:cat>
            <c:strRef>
              <c:f>Sheet1!$A$17:$K$17</c:f>
              <c:strCache>
                <c:ptCount val="10"/>
                <c:pt idx="0">
                  <c:v>ORF </c:v>
                </c:pt>
                <c:pt idx="3">
                  <c:v>Accuracy</c:v>
                </c:pt>
                <c:pt idx="6">
                  <c:v>Science</c:v>
                </c:pt>
                <c:pt idx="9">
                  <c:v>Social Studies</c:v>
                </c:pt>
              </c:strCache>
            </c:strRef>
          </c:cat>
          <c:val>
            <c:numRef>
              <c:f>Sheet1!$A$16:$K$16</c:f>
              <c:numCache>
                <c:formatCode>General</c:formatCode>
                <c:ptCount val="11"/>
                <c:pt idx="0">
                  <c:v>142</c:v>
                </c:pt>
                <c:pt idx="1">
                  <c:v>152</c:v>
                </c:pt>
                <c:pt idx="3">
                  <c:v>98</c:v>
                </c:pt>
                <c:pt idx="4">
                  <c:v>99</c:v>
                </c:pt>
                <c:pt idx="6">
                  <c:v>34</c:v>
                </c:pt>
                <c:pt idx="7">
                  <c:v>60</c:v>
                </c:pt>
                <c:pt idx="9">
                  <c:v>48</c:v>
                </c:pt>
                <c:pt idx="10">
                  <c:v>60</c:v>
                </c:pt>
              </c:numCache>
            </c:numRef>
          </c:val>
          <c:extLst>
            <c:ext xmlns:c16="http://schemas.microsoft.com/office/drawing/2014/chart" uri="{C3380CC4-5D6E-409C-BE32-E72D297353CC}">
              <c16:uniqueId val="{00000008-1AF6-49BD-92D2-9F79091DB6D1}"/>
            </c:ext>
          </c:extLst>
        </c:ser>
        <c:dLbls>
          <c:showLegendKey val="0"/>
          <c:showVal val="0"/>
          <c:showCatName val="0"/>
          <c:showSerName val="0"/>
          <c:showPercent val="0"/>
          <c:showBubbleSize val="0"/>
        </c:dLbls>
        <c:gapWidth val="219"/>
        <c:overlap val="-27"/>
        <c:axId val="544400872"/>
        <c:axId val="544408320"/>
      </c:barChart>
      <c:catAx>
        <c:axId val="54440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4408320"/>
        <c:crosses val="autoZero"/>
        <c:auto val="1"/>
        <c:lblAlgn val="ctr"/>
        <c:lblOffset val="100"/>
        <c:noMultiLvlLbl val="0"/>
      </c:catAx>
      <c:valAx>
        <c:axId val="54440832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440087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Sheet1!$A$3:$K$3</c:f>
              <c:strCache>
                <c:ptCount val="11"/>
                <c:pt idx="0">
                  <c:v>149</c:v>
                </c:pt>
                <c:pt idx="1">
                  <c:v>152</c:v>
                </c:pt>
                <c:pt idx="3">
                  <c:v>98</c:v>
                </c:pt>
                <c:pt idx="4">
                  <c:v>98</c:v>
                </c:pt>
                <c:pt idx="6">
                  <c:v>29</c:v>
                </c:pt>
                <c:pt idx="7">
                  <c:v>32</c:v>
                </c:pt>
                <c:pt idx="9">
                  <c:v>50</c:v>
                </c:pt>
                <c:pt idx="10">
                  <c:v>40</c:v>
                </c:pt>
              </c:strCache>
            </c:strRef>
          </c:tx>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86DD-47B1-B319-008AEDEC7AED}"/>
              </c:ext>
            </c:extLst>
          </c:dPt>
          <c:dPt>
            <c:idx val="4"/>
            <c:invertIfNegative val="0"/>
            <c:bubble3D val="0"/>
            <c:spPr>
              <a:solidFill>
                <a:srgbClr val="C00000"/>
              </a:solidFill>
              <a:ln>
                <a:noFill/>
              </a:ln>
              <a:effectLst/>
            </c:spPr>
            <c:extLst>
              <c:ext xmlns:c16="http://schemas.microsoft.com/office/drawing/2014/chart" uri="{C3380CC4-5D6E-409C-BE32-E72D297353CC}">
                <c16:uniqueId val="{00000003-86DD-47B1-B319-008AEDEC7AED}"/>
              </c:ext>
            </c:extLst>
          </c:dPt>
          <c:dPt>
            <c:idx val="7"/>
            <c:invertIfNegative val="0"/>
            <c:bubble3D val="0"/>
            <c:spPr>
              <a:solidFill>
                <a:srgbClr val="C00000"/>
              </a:solidFill>
              <a:ln>
                <a:noFill/>
              </a:ln>
              <a:effectLst/>
            </c:spPr>
            <c:extLst>
              <c:ext xmlns:c16="http://schemas.microsoft.com/office/drawing/2014/chart" uri="{C3380CC4-5D6E-409C-BE32-E72D297353CC}">
                <c16:uniqueId val="{00000005-86DD-47B1-B319-008AEDEC7AED}"/>
              </c:ext>
            </c:extLst>
          </c:dPt>
          <c:dPt>
            <c:idx val="10"/>
            <c:invertIfNegative val="0"/>
            <c:bubble3D val="0"/>
            <c:spPr>
              <a:solidFill>
                <a:srgbClr val="C00000"/>
              </a:solidFill>
              <a:ln>
                <a:noFill/>
              </a:ln>
              <a:effectLst/>
            </c:spPr>
            <c:extLst>
              <c:ext xmlns:c16="http://schemas.microsoft.com/office/drawing/2014/chart" uri="{C3380CC4-5D6E-409C-BE32-E72D297353CC}">
                <c16:uniqueId val="{00000007-86DD-47B1-B319-008AEDEC7AED}"/>
              </c:ext>
            </c:extLst>
          </c:dPt>
          <c:cat>
            <c:strRef>
              <c:f>Sheet1!$A$4:$K$4</c:f>
              <c:strCache>
                <c:ptCount val="10"/>
                <c:pt idx="0">
                  <c:v>ORF</c:v>
                </c:pt>
                <c:pt idx="3">
                  <c:v>Accuracy</c:v>
                </c:pt>
                <c:pt idx="6">
                  <c:v>Science</c:v>
                </c:pt>
                <c:pt idx="9">
                  <c:v>Social Studies</c:v>
                </c:pt>
              </c:strCache>
            </c:strRef>
          </c:cat>
          <c:val>
            <c:numRef>
              <c:f>Sheet1!$A$3:$K$3</c:f>
              <c:numCache>
                <c:formatCode>General</c:formatCode>
                <c:ptCount val="11"/>
                <c:pt idx="0">
                  <c:v>149</c:v>
                </c:pt>
                <c:pt idx="1">
                  <c:v>152</c:v>
                </c:pt>
                <c:pt idx="3">
                  <c:v>98</c:v>
                </c:pt>
                <c:pt idx="4">
                  <c:v>98</c:v>
                </c:pt>
                <c:pt idx="6">
                  <c:v>29</c:v>
                </c:pt>
                <c:pt idx="7">
                  <c:v>32</c:v>
                </c:pt>
                <c:pt idx="9">
                  <c:v>50</c:v>
                </c:pt>
                <c:pt idx="10">
                  <c:v>40</c:v>
                </c:pt>
              </c:numCache>
            </c:numRef>
          </c:val>
          <c:extLst>
            <c:ext xmlns:c16="http://schemas.microsoft.com/office/drawing/2014/chart" uri="{C3380CC4-5D6E-409C-BE32-E72D297353CC}">
              <c16:uniqueId val="{00000008-86DD-47B1-B319-008AEDEC7AED}"/>
            </c:ext>
          </c:extLst>
        </c:ser>
        <c:dLbls>
          <c:showLegendKey val="0"/>
          <c:showVal val="0"/>
          <c:showCatName val="0"/>
          <c:showSerName val="0"/>
          <c:showPercent val="0"/>
          <c:showBubbleSize val="0"/>
        </c:dLbls>
        <c:gapWidth val="219"/>
        <c:overlap val="-27"/>
        <c:axId val="732869088"/>
        <c:axId val="732873400"/>
      </c:barChart>
      <c:catAx>
        <c:axId val="73286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2873400"/>
        <c:crosses val="autoZero"/>
        <c:auto val="1"/>
        <c:lblAlgn val="ctr"/>
        <c:lblOffset val="100"/>
        <c:noMultiLvlLbl val="0"/>
      </c:catAx>
      <c:valAx>
        <c:axId val="73287340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286908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F015F-33A0-4F15-B7FA-BB6187A34540}" type="doc">
      <dgm:prSet loTypeId="urn:microsoft.com/office/officeart/2005/8/layout/process1" loCatId="process" qsTypeId="urn:microsoft.com/office/officeart/2005/8/quickstyle/simple1" qsCatId="simple" csTypeId="urn:microsoft.com/office/officeart/2005/8/colors/accent1_2" csCatId="accent1" phldr="1"/>
      <dgm:spPr/>
    </dgm:pt>
    <dgm:pt modelId="{FF5BE701-84D5-43CA-953E-70C06E1207C1}">
      <dgm:prSet phldrT="[Text]"/>
      <dgm:spPr/>
      <dgm:t>
        <a:bodyPr/>
        <a:lstStyle/>
        <a:p>
          <a:r>
            <a:rPr lang="en-US" dirty="0" smtClean="0">
              <a:solidFill>
                <a:schemeClr val="tx1"/>
              </a:solidFill>
            </a:rPr>
            <a:t>Acquire</a:t>
          </a:r>
          <a:endParaRPr lang="en-US" dirty="0">
            <a:solidFill>
              <a:schemeClr val="tx1"/>
            </a:solidFill>
          </a:endParaRPr>
        </a:p>
      </dgm:t>
    </dgm:pt>
    <dgm:pt modelId="{067FAE3C-D4EE-4813-8312-765401AEC111}" type="parTrans" cxnId="{D4EEF6F4-66AF-4B52-B99A-1B8E99F8212A}">
      <dgm:prSet/>
      <dgm:spPr/>
      <dgm:t>
        <a:bodyPr/>
        <a:lstStyle/>
        <a:p>
          <a:endParaRPr lang="en-US">
            <a:solidFill>
              <a:schemeClr val="tx1"/>
            </a:solidFill>
          </a:endParaRPr>
        </a:p>
      </dgm:t>
    </dgm:pt>
    <dgm:pt modelId="{A57F9AF3-7A40-4275-B6A5-91B9CA9113B8}" type="sibTrans" cxnId="{D4EEF6F4-66AF-4B52-B99A-1B8E99F8212A}">
      <dgm:prSet/>
      <dgm:spPr>
        <a:ln>
          <a:solidFill>
            <a:srgbClr val="000000"/>
          </a:solidFill>
        </a:ln>
      </dgm:spPr>
      <dgm:t>
        <a:bodyPr/>
        <a:lstStyle/>
        <a:p>
          <a:endParaRPr lang="en-US">
            <a:solidFill>
              <a:schemeClr val="tx1"/>
            </a:solidFill>
          </a:endParaRPr>
        </a:p>
      </dgm:t>
    </dgm:pt>
    <dgm:pt modelId="{DEFB212F-0473-4DCB-88D8-F05375AE6F56}">
      <dgm:prSet phldrT="[Text]"/>
      <dgm:spPr/>
      <dgm:t>
        <a:bodyPr/>
        <a:lstStyle/>
        <a:p>
          <a:r>
            <a:rPr lang="en-US" dirty="0" smtClean="0">
              <a:solidFill>
                <a:schemeClr val="tx1"/>
              </a:solidFill>
            </a:rPr>
            <a:t>Maintain</a:t>
          </a:r>
          <a:endParaRPr lang="en-US" dirty="0">
            <a:solidFill>
              <a:schemeClr val="tx1"/>
            </a:solidFill>
          </a:endParaRPr>
        </a:p>
      </dgm:t>
    </dgm:pt>
    <dgm:pt modelId="{86531B69-66DA-4757-9BBC-115B99E766CD}" type="parTrans" cxnId="{A6B03B30-0DE2-4231-BA12-76464703AF9C}">
      <dgm:prSet/>
      <dgm:spPr/>
      <dgm:t>
        <a:bodyPr/>
        <a:lstStyle/>
        <a:p>
          <a:endParaRPr lang="en-US">
            <a:solidFill>
              <a:schemeClr val="tx1"/>
            </a:solidFill>
          </a:endParaRPr>
        </a:p>
      </dgm:t>
    </dgm:pt>
    <dgm:pt modelId="{7662260A-D4B6-4F5B-B5B7-5153EA561535}" type="sibTrans" cxnId="{A6B03B30-0DE2-4231-BA12-76464703AF9C}">
      <dgm:prSet/>
      <dgm:spPr>
        <a:ln>
          <a:solidFill>
            <a:srgbClr val="000000"/>
          </a:solidFill>
        </a:ln>
      </dgm:spPr>
      <dgm:t>
        <a:bodyPr/>
        <a:lstStyle/>
        <a:p>
          <a:endParaRPr lang="en-US">
            <a:solidFill>
              <a:schemeClr val="tx1"/>
            </a:solidFill>
          </a:endParaRPr>
        </a:p>
      </dgm:t>
    </dgm:pt>
    <dgm:pt modelId="{8355B3E3-5035-4DDE-AC42-84E0FF7FFAB7}">
      <dgm:prSet phldrT="[Text]"/>
      <dgm:spPr/>
      <dgm:t>
        <a:bodyPr/>
        <a:lstStyle/>
        <a:p>
          <a:r>
            <a:rPr lang="en-US" dirty="0" smtClean="0">
              <a:solidFill>
                <a:schemeClr val="tx1"/>
              </a:solidFill>
            </a:rPr>
            <a:t>Generalize</a:t>
          </a:r>
          <a:endParaRPr lang="en-US" dirty="0">
            <a:solidFill>
              <a:schemeClr val="tx1"/>
            </a:solidFill>
          </a:endParaRPr>
        </a:p>
      </dgm:t>
    </dgm:pt>
    <dgm:pt modelId="{69D966F9-13D8-4A77-B8C5-5317043DEEBA}" type="parTrans" cxnId="{A4466186-ED1D-4A72-8069-05FA7F213CB6}">
      <dgm:prSet/>
      <dgm:spPr/>
      <dgm:t>
        <a:bodyPr/>
        <a:lstStyle/>
        <a:p>
          <a:endParaRPr lang="en-US">
            <a:solidFill>
              <a:schemeClr val="tx1"/>
            </a:solidFill>
          </a:endParaRPr>
        </a:p>
      </dgm:t>
    </dgm:pt>
    <dgm:pt modelId="{B842F814-01AA-4CA8-8DCD-DAF2EFBCB6CE}" type="sibTrans" cxnId="{A4466186-ED1D-4A72-8069-05FA7F213CB6}">
      <dgm:prSet/>
      <dgm:spPr/>
      <dgm:t>
        <a:bodyPr/>
        <a:lstStyle/>
        <a:p>
          <a:endParaRPr lang="en-US">
            <a:solidFill>
              <a:schemeClr val="tx1"/>
            </a:solidFill>
          </a:endParaRPr>
        </a:p>
      </dgm:t>
    </dgm:pt>
    <dgm:pt modelId="{CE847AFA-DE60-4967-AFB6-B6DFB4D12C11}" type="pres">
      <dgm:prSet presAssocID="{DFCF015F-33A0-4F15-B7FA-BB6187A34540}" presName="Name0" presStyleCnt="0">
        <dgm:presLayoutVars>
          <dgm:dir/>
          <dgm:resizeHandles val="exact"/>
        </dgm:presLayoutVars>
      </dgm:prSet>
      <dgm:spPr/>
    </dgm:pt>
    <dgm:pt modelId="{FBA85DE3-E47C-4F1A-BD77-FD58E32FC956}" type="pres">
      <dgm:prSet presAssocID="{FF5BE701-84D5-43CA-953E-70C06E1207C1}" presName="node" presStyleLbl="node1" presStyleIdx="0" presStyleCnt="3">
        <dgm:presLayoutVars>
          <dgm:bulletEnabled val="1"/>
        </dgm:presLayoutVars>
      </dgm:prSet>
      <dgm:spPr/>
      <dgm:t>
        <a:bodyPr/>
        <a:lstStyle/>
        <a:p>
          <a:endParaRPr lang="en-US"/>
        </a:p>
      </dgm:t>
    </dgm:pt>
    <dgm:pt modelId="{E6B52D59-6D9F-44B0-AB8C-F78C9C280238}" type="pres">
      <dgm:prSet presAssocID="{A57F9AF3-7A40-4275-B6A5-91B9CA9113B8}" presName="sibTrans" presStyleLbl="sibTrans2D1" presStyleIdx="0" presStyleCnt="2"/>
      <dgm:spPr/>
      <dgm:t>
        <a:bodyPr/>
        <a:lstStyle/>
        <a:p>
          <a:endParaRPr lang="en-US"/>
        </a:p>
      </dgm:t>
    </dgm:pt>
    <dgm:pt modelId="{9C959927-6C69-4DCA-9CF3-52818261603E}" type="pres">
      <dgm:prSet presAssocID="{A57F9AF3-7A40-4275-B6A5-91B9CA9113B8}" presName="connectorText" presStyleLbl="sibTrans2D1" presStyleIdx="0" presStyleCnt="2"/>
      <dgm:spPr/>
      <dgm:t>
        <a:bodyPr/>
        <a:lstStyle/>
        <a:p>
          <a:endParaRPr lang="en-US"/>
        </a:p>
      </dgm:t>
    </dgm:pt>
    <dgm:pt modelId="{28FE721C-49ED-40B8-BC6A-E0FFD3CA5487}" type="pres">
      <dgm:prSet presAssocID="{DEFB212F-0473-4DCB-88D8-F05375AE6F56}" presName="node" presStyleLbl="node1" presStyleIdx="1" presStyleCnt="3">
        <dgm:presLayoutVars>
          <dgm:bulletEnabled val="1"/>
        </dgm:presLayoutVars>
      </dgm:prSet>
      <dgm:spPr/>
      <dgm:t>
        <a:bodyPr/>
        <a:lstStyle/>
        <a:p>
          <a:endParaRPr lang="en-US"/>
        </a:p>
      </dgm:t>
    </dgm:pt>
    <dgm:pt modelId="{FDEBE380-D7AB-48C5-8DF8-1102408D059C}" type="pres">
      <dgm:prSet presAssocID="{7662260A-D4B6-4F5B-B5B7-5153EA561535}" presName="sibTrans" presStyleLbl="sibTrans2D1" presStyleIdx="1" presStyleCnt="2"/>
      <dgm:spPr/>
      <dgm:t>
        <a:bodyPr/>
        <a:lstStyle/>
        <a:p>
          <a:endParaRPr lang="en-US"/>
        </a:p>
      </dgm:t>
    </dgm:pt>
    <dgm:pt modelId="{6AA2D299-D228-4CB8-828C-B0D4AC84F4BF}" type="pres">
      <dgm:prSet presAssocID="{7662260A-D4B6-4F5B-B5B7-5153EA561535}" presName="connectorText" presStyleLbl="sibTrans2D1" presStyleIdx="1" presStyleCnt="2"/>
      <dgm:spPr/>
      <dgm:t>
        <a:bodyPr/>
        <a:lstStyle/>
        <a:p>
          <a:endParaRPr lang="en-US"/>
        </a:p>
      </dgm:t>
    </dgm:pt>
    <dgm:pt modelId="{C650075D-DFA7-45E2-BC86-7726D8EDCA20}" type="pres">
      <dgm:prSet presAssocID="{8355B3E3-5035-4DDE-AC42-84E0FF7FFAB7}" presName="node" presStyleLbl="node1" presStyleIdx="2" presStyleCnt="3">
        <dgm:presLayoutVars>
          <dgm:bulletEnabled val="1"/>
        </dgm:presLayoutVars>
      </dgm:prSet>
      <dgm:spPr/>
      <dgm:t>
        <a:bodyPr/>
        <a:lstStyle/>
        <a:p>
          <a:endParaRPr lang="en-US"/>
        </a:p>
      </dgm:t>
    </dgm:pt>
  </dgm:ptLst>
  <dgm:cxnLst>
    <dgm:cxn modelId="{0BC4F840-50D0-4418-8256-DFFBBC33F966}" type="presOf" srcId="{FF5BE701-84D5-43CA-953E-70C06E1207C1}" destId="{FBA85DE3-E47C-4F1A-BD77-FD58E32FC956}" srcOrd="0" destOrd="0" presId="urn:microsoft.com/office/officeart/2005/8/layout/process1"/>
    <dgm:cxn modelId="{D0866D9B-05F9-4C51-85A4-919C60DC32EA}" type="presOf" srcId="{A57F9AF3-7A40-4275-B6A5-91B9CA9113B8}" destId="{9C959927-6C69-4DCA-9CF3-52818261603E}" srcOrd="1" destOrd="0" presId="urn:microsoft.com/office/officeart/2005/8/layout/process1"/>
    <dgm:cxn modelId="{10A9C7D5-C2B4-4A5F-AAA5-49F10AA24A1B}" type="presOf" srcId="{7662260A-D4B6-4F5B-B5B7-5153EA561535}" destId="{FDEBE380-D7AB-48C5-8DF8-1102408D059C}" srcOrd="0" destOrd="0" presId="urn:microsoft.com/office/officeart/2005/8/layout/process1"/>
    <dgm:cxn modelId="{32CDED75-C1E2-48B4-A6F1-B1728BF8A107}" type="presOf" srcId="{8355B3E3-5035-4DDE-AC42-84E0FF7FFAB7}" destId="{C650075D-DFA7-45E2-BC86-7726D8EDCA20}" srcOrd="0" destOrd="0" presId="urn:microsoft.com/office/officeart/2005/8/layout/process1"/>
    <dgm:cxn modelId="{A4466186-ED1D-4A72-8069-05FA7F213CB6}" srcId="{DFCF015F-33A0-4F15-B7FA-BB6187A34540}" destId="{8355B3E3-5035-4DDE-AC42-84E0FF7FFAB7}" srcOrd="2" destOrd="0" parTransId="{69D966F9-13D8-4A77-B8C5-5317043DEEBA}" sibTransId="{B842F814-01AA-4CA8-8DCD-DAF2EFBCB6CE}"/>
    <dgm:cxn modelId="{6FA4BC20-5C54-4086-AB08-FE7DBD77CE1F}" type="presOf" srcId="{A57F9AF3-7A40-4275-B6A5-91B9CA9113B8}" destId="{E6B52D59-6D9F-44B0-AB8C-F78C9C280238}" srcOrd="0" destOrd="0" presId="urn:microsoft.com/office/officeart/2005/8/layout/process1"/>
    <dgm:cxn modelId="{AF8FCB13-4DF6-46B7-8D49-055E6FFFC000}" type="presOf" srcId="{DFCF015F-33A0-4F15-B7FA-BB6187A34540}" destId="{CE847AFA-DE60-4967-AFB6-B6DFB4D12C11}" srcOrd="0" destOrd="0" presId="urn:microsoft.com/office/officeart/2005/8/layout/process1"/>
    <dgm:cxn modelId="{14F62463-CB64-42E9-A7E6-8DFAE989A7F9}" type="presOf" srcId="{7662260A-D4B6-4F5B-B5B7-5153EA561535}" destId="{6AA2D299-D228-4CB8-828C-B0D4AC84F4BF}" srcOrd="1" destOrd="0" presId="urn:microsoft.com/office/officeart/2005/8/layout/process1"/>
    <dgm:cxn modelId="{A6B03B30-0DE2-4231-BA12-76464703AF9C}" srcId="{DFCF015F-33A0-4F15-B7FA-BB6187A34540}" destId="{DEFB212F-0473-4DCB-88D8-F05375AE6F56}" srcOrd="1" destOrd="0" parTransId="{86531B69-66DA-4757-9BBC-115B99E766CD}" sibTransId="{7662260A-D4B6-4F5B-B5B7-5153EA561535}"/>
    <dgm:cxn modelId="{34A7EC58-36A4-40B4-8C3E-D991C19CEEFB}" type="presOf" srcId="{DEFB212F-0473-4DCB-88D8-F05375AE6F56}" destId="{28FE721C-49ED-40B8-BC6A-E0FFD3CA5487}" srcOrd="0" destOrd="0" presId="urn:microsoft.com/office/officeart/2005/8/layout/process1"/>
    <dgm:cxn modelId="{D4EEF6F4-66AF-4B52-B99A-1B8E99F8212A}" srcId="{DFCF015F-33A0-4F15-B7FA-BB6187A34540}" destId="{FF5BE701-84D5-43CA-953E-70C06E1207C1}" srcOrd="0" destOrd="0" parTransId="{067FAE3C-D4EE-4813-8312-765401AEC111}" sibTransId="{A57F9AF3-7A40-4275-B6A5-91B9CA9113B8}"/>
    <dgm:cxn modelId="{EDE9D0BD-DA97-4A9A-86ED-617974B7254A}" type="presParOf" srcId="{CE847AFA-DE60-4967-AFB6-B6DFB4D12C11}" destId="{FBA85DE3-E47C-4F1A-BD77-FD58E32FC956}" srcOrd="0" destOrd="0" presId="urn:microsoft.com/office/officeart/2005/8/layout/process1"/>
    <dgm:cxn modelId="{914B0EDF-5347-4E1D-9EE2-FDBF278EC705}" type="presParOf" srcId="{CE847AFA-DE60-4967-AFB6-B6DFB4D12C11}" destId="{E6B52D59-6D9F-44B0-AB8C-F78C9C280238}" srcOrd="1" destOrd="0" presId="urn:microsoft.com/office/officeart/2005/8/layout/process1"/>
    <dgm:cxn modelId="{F058FCBE-9C09-462B-9E14-03621CB4963F}" type="presParOf" srcId="{E6B52D59-6D9F-44B0-AB8C-F78C9C280238}" destId="{9C959927-6C69-4DCA-9CF3-52818261603E}" srcOrd="0" destOrd="0" presId="urn:microsoft.com/office/officeart/2005/8/layout/process1"/>
    <dgm:cxn modelId="{30E14D6E-659C-41A2-B2F2-17A1CCE4AB0D}" type="presParOf" srcId="{CE847AFA-DE60-4967-AFB6-B6DFB4D12C11}" destId="{28FE721C-49ED-40B8-BC6A-E0FFD3CA5487}" srcOrd="2" destOrd="0" presId="urn:microsoft.com/office/officeart/2005/8/layout/process1"/>
    <dgm:cxn modelId="{6CA7BC95-4FD3-4A3A-A27F-8DE4351E6017}" type="presParOf" srcId="{CE847AFA-DE60-4967-AFB6-B6DFB4D12C11}" destId="{FDEBE380-D7AB-48C5-8DF8-1102408D059C}" srcOrd="3" destOrd="0" presId="urn:microsoft.com/office/officeart/2005/8/layout/process1"/>
    <dgm:cxn modelId="{70253F08-21AA-42FF-80E8-5B17B76EB3E0}" type="presParOf" srcId="{FDEBE380-D7AB-48C5-8DF8-1102408D059C}" destId="{6AA2D299-D228-4CB8-828C-B0D4AC84F4BF}" srcOrd="0" destOrd="0" presId="urn:microsoft.com/office/officeart/2005/8/layout/process1"/>
    <dgm:cxn modelId="{5AE0FFFF-AB56-482F-8F62-101BDFEE39F3}" type="presParOf" srcId="{CE847AFA-DE60-4967-AFB6-B6DFB4D12C11}" destId="{C650075D-DFA7-45E2-BC86-7726D8EDCA2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85DE3-E47C-4F1A-BD77-FD58E32FC956}">
      <dsp:nvSpPr>
        <dsp:cNvPr id="0" name=""/>
        <dsp:cNvSpPr/>
      </dsp:nvSpPr>
      <dsp:spPr>
        <a:xfrm>
          <a:off x="5525" y="1790569"/>
          <a:ext cx="1651434" cy="990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Acquire</a:t>
          </a:r>
          <a:endParaRPr lang="en-US" sz="2500" kern="1200" dirty="0">
            <a:solidFill>
              <a:schemeClr val="tx1"/>
            </a:solidFill>
          </a:endParaRPr>
        </a:p>
      </dsp:txBody>
      <dsp:txXfrm>
        <a:off x="34546" y="1819590"/>
        <a:ext cx="1593392" cy="932818"/>
      </dsp:txXfrm>
    </dsp:sp>
    <dsp:sp modelId="{E6B52D59-6D9F-44B0-AB8C-F78C9C280238}">
      <dsp:nvSpPr>
        <dsp:cNvPr id="0" name=""/>
        <dsp:cNvSpPr/>
      </dsp:nvSpPr>
      <dsp:spPr>
        <a:xfrm>
          <a:off x="1822102" y="2081222"/>
          <a:ext cx="350104" cy="409555"/>
        </a:xfrm>
        <a:prstGeom prst="rightArrow">
          <a:avLst>
            <a:gd name="adj1" fmla="val 60000"/>
            <a:gd name="adj2" fmla="val 50000"/>
          </a:avLst>
        </a:prstGeom>
        <a:solidFill>
          <a:schemeClr val="accent1">
            <a:tint val="60000"/>
            <a:hueOff val="0"/>
            <a:satOff val="0"/>
            <a:lumOff val="0"/>
            <a:alphaOff val="0"/>
          </a:schemeClr>
        </a:solidFill>
        <a:ln>
          <a:solidFill>
            <a:srgbClr val="0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1822102" y="2163133"/>
        <a:ext cx="245073" cy="245733"/>
      </dsp:txXfrm>
    </dsp:sp>
    <dsp:sp modelId="{28FE721C-49ED-40B8-BC6A-E0FFD3CA5487}">
      <dsp:nvSpPr>
        <dsp:cNvPr id="0" name=""/>
        <dsp:cNvSpPr/>
      </dsp:nvSpPr>
      <dsp:spPr>
        <a:xfrm>
          <a:off x="2317532" y="1790569"/>
          <a:ext cx="1651434" cy="990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Maintain</a:t>
          </a:r>
          <a:endParaRPr lang="en-US" sz="2500" kern="1200" dirty="0">
            <a:solidFill>
              <a:schemeClr val="tx1"/>
            </a:solidFill>
          </a:endParaRPr>
        </a:p>
      </dsp:txBody>
      <dsp:txXfrm>
        <a:off x="2346553" y="1819590"/>
        <a:ext cx="1593392" cy="932818"/>
      </dsp:txXfrm>
    </dsp:sp>
    <dsp:sp modelId="{FDEBE380-D7AB-48C5-8DF8-1102408D059C}">
      <dsp:nvSpPr>
        <dsp:cNvPr id="0" name=""/>
        <dsp:cNvSpPr/>
      </dsp:nvSpPr>
      <dsp:spPr>
        <a:xfrm>
          <a:off x="4134110" y="2081222"/>
          <a:ext cx="350104" cy="409555"/>
        </a:xfrm>
        <a:prstGeom prst="rightArrow">
          <a:avLst>
            <a:gd name="adj1" fmla="val 60000"/>
            <a:gd name="adj2" fmla="val 50000"/>
          </a:avLst>
        </a:prstGeom>
        <a:solidFill>
          <a:schemeClr val="accent1">
            <a:tint val="60000"/>
            <a:hueOff val="0"/>
            <a:satOff val="0"/>
            <a:lumOff val="0"/>
            <a:alphaOff val="0"/>
          </a:schemeClr>
        </a:solidFill>
        <a:ln>
          <a:solidFill>
            <a:srgbClr val="0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4134110" y="2163133"/>
        <a:ext cx="245073" cy="245733"/>
      </dsp:txXfrm>
    </dsp:sp>
    <dsp:sp modelId="{C650075D-DFA7-45E2-BC86-7726D8EDCA20}">
      <dsp:nvSpPr>
        <dsp:cNvPr id="0" name=""/>
        <dsp:cNvSpPr/>
      </dsp:nvSpPr>
      <dsp:spPr>
        <a:xfrm>
          <a:off x="4629540" y="1790569"/>
          <a:ext cx="1651434" cy="990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tx1"/>
              </a:solidFill>
            </a:rPr>
            <a:t>Generalize</a:t>
          </a:r>
          <a:endParaRPr lang="en-US" sz="2500" kern="1200" dirty="0">
            <a:solidFill>
              <a:schemeClr val="tx1"/>
            </a:solidFill>
          </a:endParaRPr>
        </a:p>
      </dsp:txBody>
      <dsp:txXfrm>
        <a:off x="4658561" y="1819590"/>
        <a:ext cx="1593392" cy="9328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0.15772</cdr:x>
      <cdr:y>0.79008</cdr:y>
    </cdr:from>
    <cdr:to>
      <cdr:x>0.8372</cdr:x>
      <cdr:y>0.97012</cdr:y>
    </cdr:to>
    <cdr:sp macro="" textlink="">
      <cdr:nvSpPr>
        <cdr:cNvPr id="2" name="TextBox 1"/>
        <cdr:cNvSpPr txBox="1"/>
      </cdr:nvSpPr>
      <cdr:spPr>
        <a:xfrm xmlns:a="http://schemas.openxmlformats.org/drawingml/2006/main">
          <a:off x="1505863" y="2787783"/>
          <a:ext cx="6487427" cy="6352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   Kindergarten           First Grade	           Second Grade       Third Grade</a:t>
          </a:r>
        </a:p>
        <a:p xmlns:a="http://schemas.openxmlformats.org/drawingml/2006/main">
          <a:r>
            <a:rPr lang="en-US" sz="1600" dirty="0"/>
            <a:t> </a:t>
          </a:r>
          <a:r>
            <a:rPr lang="en-US" sz="1600" dirty="0" smtClean="0"/>
            <a:t>     (LSF)		  (ORF)                       (ORF)	         (ORF)</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0.16157</cdr:x>
      <cdr:y>0.59482</cdr:y>
    </cdr:from>
    <cdr:to>
      <cdr:x>0.25567</cdr:x>
      <cdr:y>0.61855</cdr:y>
    </cdr:to>
    <cdr:cxnSp macro="">
      <cdr:nvCxnSpPr>
        <cdr:cNvPr id="2" name="Straight Connector 1"/>
        <cdr:cNvCxnSpPr/>
      </cdr:nvCxnSpPr>
      <cdr:spPr>
        <a:xfrm xmlns:a="http://schemas.openxmlformats.org/drawingml/2006/main" flipV="1">
          <a:off x="972869" y="1925808"/>
          <a:ext cx="566623" cy="7683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0.47361</cdr:x>
      <cdr:y>0.37616</cdr:y>
    </cdr:from>
    <cdr:to>
      <cdr:x>0.56771</cdr:x>
      <cdr:y>0.39988</cdr:y>
    </cdr:to>
    <cdr:cxnSp macro="">
      <cdr:nvCxnSpPr>
        <cdr:cNvPr id="4" name="Straight Connector 3"/>
        <cdr:cNvCxnSpPr/>
      </cdr:nvCxnSpPr>
      <cdr:spPr>
        <a:xfrm xmlns:a="http://schemas.openxmlformats.org/drawingml/2006/main" flipV="1">
          <a:off x="2165350" y="1031875"/>
          <a:ext cx="430213" cy="6508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0.77344</cdr:x>
      <cdr:y>0.81165</cdr:y>
    </cdr:from>
    <cdr:to>
      <cdr:x>0.86754</cdr:x>
      <cdr:y>0.83538</cdr:y>
    </cdr:to>
    <cdr:cxnSp macro="">
      <cdr:nvCxnSpPr>
        <cdr:cNvPr id="5" name="Straight Connector 4"/>
        <cdr:cNvCxnSpPr/>
      </cdr:nvCxnSpPr>
      <cdr:spPr>
        <a:xfrm xmlns:a="http://schemas.openxmlformats.org/drawingml/2006/main" flipV="1">
          <a:off x="4657266" y="2627836"/>
          <a:ext cx="566622" cy="7683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0.1639</cdr:x>
      <cdr:y>0.39339</cdr:y>
    </cdr:from>
    <cdr:to>
      <cdr:x>0.24967</cdr:x>
      <cdr:y>0.42754</cdr:y>
    </cdr:to>
    <cdr:cxnSp macro="">
      <cdr:nvCxnSpPr>
        <cdr:cNvPr id="2" name="Straight Connector 1"/>
        <cdr:cNvCxnSpPr/>
      </cdr:nvCxnSpPr>
      <cdr:spPr>
        <a:xfrm xmlns:a="http://schemas.openxmlformats.org/drawingml/2006/main" flipV="1">
          <a:off x="962498" y="1281645"/>
          <a:ext cx="503683" cy="11125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0.46967</cdr:x>
      <cdr:y>0.49004</cdr:y>
    </cdr:from>
    <cdr:to>
      <cdr:x>0.55544</cdr:x>
      <cdr:y>0.52418</cdr:y>
    </cdr:to>
    <cdr:cxnSp macro="">
      <cdr:nvCxnSpPr>
        <cdr:cNvPr id="4" name="Straight Connector 3"/>
        <cdr:cNvCxnSpPr/>
      </cdr:nvCxnSpPr>
      <cdr:spPr>
        <a:xfrm xmlns:a="http://schemas.openxmlformats.org/drawingml/2006/main" flipV="1">
          <a:off x="2758109" y="1596528"/>
          <a:ext cx="503683" cy="11122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0.77153</cdr:x>
      <cdr:y>0.39696</cdr:y>
    </cdr:from>
    <cdr:to>
      <cdr:x>0.85729</cdr:x>
      <cdr:y>0.43111</cdr:y>
    </cdr:to>
    <cdr:cxnSp macro="">
      <cdr:nvCxnSpPr>
        <cdr:cNvPr id="5" name="Straight Connector 4"/>
        <cdr:cNvCxnSpPr/>
      </cdr:nvCxnSpPr>
      <cdr:spPr>
        <a:xfrm xmlns:a="http://schemas.openxmlformats.org/drawingml/2006/main" flipV="1">
          <a:off x="4530794" y="1293301"/>
          <a:ext cx="503624" cy="11126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0.43374</cdr:x>
      <cdr:y>0.21637</cdr:y>
    </cdr:from>
    <cdr:to>
      <cdr:x>0.56626</cdr:x>
      <cdr:y>0.40351</cdr:y>
    </cdr:to>
    <cdr:sp macro="" textlink="">
      <cdr:nvSpPr>
        <cdr:cNvPr id="2" name="TextBox 1"/>
        <cdr:cNvSpPr txBox="1"/>
      </cdr:nvSpPr>
      <cdr:spPr>
        <a:xfrm xmlns:a="http://schemas.openxmlformats.org/drawingml/2006/main">
          <a:off x="3355960" y="867507"/>
          <a:ext cx="1025312" cy="750277"/>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t>Rank = 35</a:t>
          </a:r>
          <a:r>
            <a:rPr lang="en-US" sz="1100" baseline="30000" dirty="0" smtClean="0"/>
            <a:t>th</a:t>
          </a:r>
          <a:r>
            <a:rPr lang="en-US" sz="1100" dirty="0" smtClean="0"/>
            <a:t> </a:t>
          </a:r>
        </a:p>
        <a:p xmlns:a="http://schemas.openxmlformats.org/drawingml/2006/main">
          <a:pPr algn="ctr"/>
          <a:r>
            <a:rPr lang="en-US" dirty="0" smtClean="0"/>
            <a:t>(lowest in Midwest)</a:t>
          </a:r>
          <a:endParaRPr lang="en-US" sz="1100" dirty="0"/>
        </a:p>
      </cdr:txBody>
    </cdr:sp>
  </cdr:relSizeAnchor>
  <cdr:relSizeAnchor xmlns:cdr="http://schemas.openxmlformats.org/drawingml/2006/chartDrawing">
    <cdr:from>
      <cdr:x>0.84223</cdr:x>
      <cdr:y>0.29727</cdr:y>
    </cdr:from>
    <cdr:to>
      <cdr:x>0.97475</cdr:x>
      <cdr:y>0.36745</cdr:y>
    </cdr:to>
    <cdr:sp macro="" textlink="">
      <cdr:nvSpPr>
        <cdr:cNvPr id="3" name="TextBox 1"/>
        <cdr:cNvSpPr txBox="1"/>
      </cdr:nvSpPr>
      <cdr:spPr>
        <a:xfrm xmlns:a="http://schemas.openxmlformats.org/drawingml/2006/main">
          <a:off x="6516534" y="1191845"/>
          <a:ext cx="1025313" cy="281354"/>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smtClean="0"/>
            <a:t>Rank = </a:t>
          </a:r>
          <a:r>
            <a:rPr lang="en-US" sz="1100" dirty="0" smtClean="0"/>
            <a:t>41</a:t>
          </a:r>
          <a:r>
            <a:rPr lang="en-US" sz="1100" baseline="30000" dirty="0" smtClean="0"/>
            <a:t>st</a:t>
          </a:r>
          <a:r>
            <a:rPr lang="en-US" sz="1100" dirty="0" smtClean="0"/>
            <a:t> </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016" cy="466088"/>
          </a:xfrm>
          <a:prstGeom prst="rect">
            <a:avLst/>
          </a:prstGeom>
        </p:spPr>
        <p:txBody>
          <a:bodyPr vert="horz" lIns="90571" tIns="45286" rIns="90571" bIns="45286" rtlCol="0"/>
          <a:lstStyle>
            <a:lvl1pPr algn="l">
              <a:defRPr sz="1200"/>
            </a:lvl1pPr>
          </a:lstStyle>
          <a:p>
            <a:endParaRPr lang="en-US"/>
          </a:p>
        </p:txBody>
      </p:sp>
      <p:sp>
        <p:nvSpPr>
          <p:cNvPr id="3" name="Date Placeholder 2"/>
          <p:cNvSpPr>
            <a:spLocks noGrp="1"/>
          </p:cNvSpPr>
          <p:nvPr>
            <p:ph type="dt" sz="quarter" idx="1"/>
          </p:nvPr>
        </p:nvSpPr>
        <p:spPr>
          <a:xfrm>
            <a:off x="3898242" y="1"/>
            <a:ext cx="2982016" cy="466088"/>
          </a:xfrm>
          <a:prstGeom prst="rect">
            <a:avLst/>
          </a:prstGeom>
        </p:spPr>
        <p:txBody>
          <a:bodyPr vert="horz" lIns="90571" tIns="45286" rIns="90571" bIns="45286" rtlCol="0"/>
          <a:lstStyle>
            <a:lvl1pPr algn="r">
              <a:defRPr sz="1200"/>
            </a:lvl1pPr>
          </a:lstStyle>
          <a:p>
            <a:fld id="{A7938A8E-C763-48F6-A13E-9DAC6E6E8478}" type="datetimeFigureOut">
              <a:rPr lang="en-US" smtClean="0"/>
              <a:t>10/29/2018</a:t>
            </a:fld>
            <a:endParaRPr lang="en-US"/>
          </a:p>
        </p:txBody>
      </p:sp>
      <p:sp>
        <p:nvSpPr>
          <p:cNvPr id="4" name="Footer Placeholder 3"/>
          <p:cNvSpPr>
            <a:spLocks noGrp="1"/>
          </p:cNvSpPr>
          <p:nvPr>
            <p:ph type="ftr" sz="quarter" idx="2"/>
          </p:nvPr>
        </p:nvSpPr>
        <p:spPr>
          <a:xfrm>
            <a:off x="0" y="8830312"/>
            <a:ext cx="2982016" cy="466088"/>
          </a:xfrm>
          <a:prstGeom prst="rect">
            <a:avLst/>
          </a:prstGeom>
        </p:spPr>
        <p:txBody>
          <a:bodyPr vert="horz" lIns="90571" tIns="45286" rIns="90571" bIns="45286" rtlCol="0" anchor="b"/>
          <a:lstStyle>
            <a:lvl1pPr algn="l">
              <a:defRPr sz="1200"/>
            </a:lvl1pPr>
          </a:lstStyle>
          <a:p>
            <a:endParaRPr lang="en-US"/>
          </a:p>
        </p:txBody>
      </p:sp>
      <p:sp>
        <p:nvSpPr>
          <p:cNvPr id="5" name="Slide Number Placeholder 4"/>
          <p:cNvSpPr>
            <a:spLocks noGrp="1"/>
          </p:cNvSpPr>
          <p:nvPr>
            <p:ph type="sldNum" sz="quarter" idx="3"/>
          </p:nvPr>
        </p:nvSpPr>
        <p:spPr>
          <a:xfrm>
            <a:off x="3898242" y="8830312"/>
            <a:ext cx="2982016" cy="466088"/>
          </a:xfrm>
          <a:prstGeom prst="rect">
            <a:avLst/>
          </a:prstGeom>
        </p:spPr>
        <p:txBody>
          <a:bodyPr vert="horz" lIns="90571" tIns="45286" rIns="90571" bIns="45286" rtlCol="0" anchor="b"/>
          <a:lstStyle>
            <a:lvl1pPr algn="r">
              <a:defRPr sz="1200"/>
            </a:lvl1pPr>
          </a:lstStyle>
          <a:p>
            <a:fld id="{3815800F-BF2A-441C-86D9-4ACE7CBFA057}" type="slidenum">
              <a:rPr lang="en-US" smtClean="0"/>
              <a:t>‹#›</a:t>
            </a:fld>
            <a:endParaRPr lang="en-US"/>
          </a:p>
        </p:txBody>
      </p:sp>
    </p:spTree>
    <p:extLst>
      <p:ext uri="{BB962C8B-B14F-4D97-AF65-F5344CB8AC3E}">
        <p14:creationId xmlns:p14="http://schemas.microsoft.com/office/powerpoint/2010/main" val="3264372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5"/>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6435"/>
          </a:xfrm>
          <a:prstGeom prst="rect">
            <a:avLst/>
          </a:prstGeom>
        </p:spPr>
        <p:txBody>
          <a:bodyPr vert="horz" lIns="92437" tIns="46219" rIns="92437" bIns="46219" rtlCol="0"/>
          <a:lstStyle>
            <a:lvl1pPr algn="r">
              <a:defRPr sz="1200"/>
            </a:lvl1pPr>
          </a:lstStyle>
          <a:p>
            <a:fld id="{8D8302DE-AD15-41AD-BCAC-9F57973350B2}" type="datetimeFigureOut">
              <a:rPr lang="en-US" smtClean="0"/>
              <a:t>10/29/2018</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4473892"/>
            <a:ext cx="5505450" cy="3660457"/>
          </a:xfrm>
          <a:prstGeom prst="rect">
            <a:avLst/>
          </a:prstGeom>
        </p:spPr>
        <p:txBody>
          <a:bodyPr vert="horz" lIns="92437" tIns="46219" rIns="92437" bIns="462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82119" cy="466434"/>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4"/>
          </a:xfrm>
          <a:prstGeom prst="rect">
            <a:avLst/>
          </a:prstGeom>
        </p:spPr>
        <p:txBody>
          <a:bodyPr vert="horz" lIns="92437" tIns="46219" rIns="92437" bIns="46219" rtlCol="0" anchor="b"/>
          <a:lstStyle>
            <a:lvl1pPr algn="r">
              <a:defRPr sz="1200"/>
            </a:lvl1pPr>
          </a:lstStyle>
          <a:p>
            <a:fld id="{C50AF26D-BBBD-493F-91D0-27E56C000531}" type="slidenum">
              <a:rPr lang="en-US" smtClean="0"/>
              <a:t>‹#›</a:t>
            </a:fld>
            <a:endParaRPr lang="en-US"/>
          </a:p>
        </p:txBody>
      </p:sp>
    </p:spTree>
    <p:extLst>
      <p:ext uri="{BB962C8B-B14F-4D97-AF65-F5344CB8AC3E}">
        <p14:creationId xmlns:p14="http://schemas.microsoft.com/office/powerpoint/2010/main" val="1468081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Instruction: F &amp; P</a:t>
            </a:r>
          </a:p>
          <a:p>
            <a:r>
              <a:rPr lang="en-US" altLang="en-US" smtClean="0"/>
              <a:t>For young kids, screening and instructional design are lots of overlap</a:t>
            </a:r>
          </a:p>
          <a:p>
            <a:pPr eaLnBrk="1" hangingPunct="1">
              <a:spcBef>
                <a:spcPct val="0"/>
              </a:spcBef>
            </a:pPr>
            <a:r>
              <a:rPr lang="en-US" altLang="en-US" i="1" smtClean="0"/>
              <a:t>Progress monitoring:  What does the student’s growth look like given the support s/he is receiving? (I.e., Is the supplemental support/intervention working?)</a:t>
            </a:r>
          </a:p>
          <a:p>
            <a:endParaRPr lang="en-US"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35892" indent="-283035">
              <a:defRPr>
                <a:solidFill>
                  <a:schemeClr val="tx1"/>
                </a:solidFill>
                <a:latin typeface="Tahoma" panose="020B0604030504040204" pitchFamily="34" charset="0"/>
              </a:defRPr>
            </a:lvl2pPr>
            <a:lvl3pPr marL="1132142" indent="-226428">
              <a:defRPr>
                <a:solidFill>
                  <a:schemeClr val="tx1"/>
                </a:solidFill>
                <a:latin typeface="Tahoma" panose="020B0604030504040204" pitchFamily="34" charset="0"/>
              </a:defRPr>
            </a:lvl3pPr>
            <a:lvl4pPr marL="1584998" indent="-226428">
              <a:defRPr>
                <a:solidFill>
                  <a:schemeClr val="tx1"/>
                </a:solidFill>
                <a:latin typeface="Tahoma" panose="020B0604030504040204" pitchFamily="34" charset="0"/>
              </a:defRPr>
            </a:lvl4pPr>
            <a:lvl5pPr marL="2037855" indent="-226428">
              <a:defRPr>
                <a:solidFill>
                  <a:schemeClr val="tx1"/>
                </a:solidFill>
                <a:latin typeface="Tahoma" panose="020B0604030504040204" pitchFamily="34" charset="0"/>
              </a:defRPr>
            </a:lvl5pPr>
            <a:lvl6pPr marL="2490711" indent="-226428" eaLnBrk="0" fontAlgn="base" hangingPunct="0">
              <a:spcBef>
                <a:spcPct val="0"/>
              </a:spcBef>
              <a:spcAft>
                <a:spcPct val="0"/>
              </a:spcAft>
              <a:defRPr>
                <a:solidFill>
                  <a:schemeClr val="tx1"/>
                </a:solidFill>
                <a:latin typeface="Tahoma" panose="020B0604030504040204" pitchFamily="34" charset="0"/>
              </a:defRPr>
            </a:lvl6pPr>
            <a:lvl7pPr marL="2943568" indent="-226428" eaLnBrk="0" fontAlgn="base" hangingPunct="0">
              <a:spcBef>
                <a:spcPct val="0"/>
              </a:spcBef>
              <a:spcAft>
                <a:spcPct val="0"/>
              </a:spcAft>
              <a:defRPr>
                <a:solidFill>
                  <a:schemeClr val="tx1"/>
                </a:solidFill>
                <a:latin typeface="Tahoma" panose="020B0604030504040204" pitchFamily="34" charset="0"/>
              </a:defRPr>
            </a:lvl7pPr>
            <a:lvl8pPr marL="3396425" indent="-226428" eaLnBrk="0" fontAlgn="base" hangingPunct="0">
              <a:spcBef>
                <a:spcPct val="0"/>
              </a:spcBef>
              <a:spcAft>
                <a:spcPct val="0"/>
              </a:spcAft>
              <a:defRPr>
                <a:solidFill>
                  <a:schemeClr val="tx1"/>
                </a:solidFill>
                <a:latin typeface="Tahoma" panose="020B0604030504040204" pitchFamily="34" charset="0"/>
              </a:defRPr>
            </a:lvl8pPr>
            <a:lvl9pPr marL="3849281" indent="-226428" eaLnBrk="0" fontAlgn="base" hangingPunct="0">
              <a:spcBef>
                <a:spcPct val="0"/>
              </a:spcBef>
              <a:spcAft>
                <a:spcPct val="0"/>
              </a:spcAft>
              <a:defRPr>
                <a:solidFill>
                  <a:schemeClr val="tx1"/>
                </a:solidFill>
                <a:latin typeface="Tahoma" panose="020B0604030504040204" pitchFamily="34" charset="0"/>
              </a:defRPr>
            </a:lvl9pPr>
          </a:lstStyle>
          <a:p>
            <a:fld id="{8DB4B5AB-3DC0-4AD6-AD75-D5D30CEEF104}" type="slidenum">
              <a:rPr lang="en-US" altLang="en-US"/>
              <a:pPr/>
              <a:t>12</a:t>
            </a:fld>
            <a:endParaRPr lang="en-US" altLang="en-US"/>
          </a:p>
        </p:txBody>
      </p:sp>
    </p:spTree>
    <p:extLst>
      <p:ext uri="{BB962C8B-B14F-4D97-AF65-F5344CB8AC3E}">
        <p14:creationId xmlns:p14="http://schemas.microsoft.com/office/powerpoint/2010/main" val="264752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p>
          <a:p>
            <a:r>
              <a:rPr lang="en-US" dirty="0" smtClean="0"/>
              <a:t>The NWF Growth Fall to Winter is from handout you provided on Class-wide Data attached to this email.  That</a:t>
            </a:r>
            <a:r>
              <a:rPr lang="en-US" baseline="0" dirty="0" smtClean="0"/>
              <a:t> handout says “Class-wide average increase=25.32” for First Grade Classrooms with class-wide interventions.  Please confirm I selected correct data here.  Otherwise, the targeted growth is calculated by taking the targeted growth rates from our PRESS Overview document (listed below) and multiplying by the number of weeks between Fall and Winter Benchmarking which I count to be 16 weeks-though please confirm. The Targeted </a:t>
            </a:r>
            <a:r>
              <a:rPr lang="en-US" dirty="0" smtClean="0"/>
              <a:t>Growth Rates from PRESS document:</a:t>
            </a:r>
          </a:p>
          <a:p>
            <a:r>
              <a:rPr lang="en-US" dirty="0" smtClean="0"/>
              <a:t>K:.97*16 </a:t>
            </a:r>
            <a:r>
              <a:rPr lang="en-US" dirty="0" err="1" smtClean="0"/>
              <a:t>wks</a:t>
            </a:r>
            <a:r>
              <a:rPr lang="en-US" dirty="0" smtClean="0"/>
              <a:t>=16 LSF</a:t>
            </a:r>
          </a:p>
          <a:p>
            <a:r>
              <a:rPr lang="en-US" dirty="0" smtClean="0"/>
              <a:t>1</a:t>
            </a:r>
            <a:r>
              <a:rPr lang="en-US" baseline="30000" dirty="0" smtClean="0"/>
              <a:t>st</a:t>
            </a:r>
            <a:r>
              <a:rPr lang="en-US" dirty="0" smtClean="0"/>
              <a:t>: 1.50*16wks=24 NWF</a:t>
            </a:r>
          </a:p>
          <a:p>
            <a:r>
              <a:rPr lang="en-US" dirty="0" smtClean="0"/>
              <a:t>2</a:t>
            </a:r>
            <a:r>
              <a:rPr lang="en-US" baseline="30000" dirty="0" smtClean="0"/>
              <a:t>nd</a:t>
            </a:r>
            <a:r>
              <a:rPr lang="en-US" dirty="0" smtClean="0"/>
              <a:t>: 1.50*16 </a:t>
            </a:r>
            <a:r>
              <a:rPr lang="en-US" dirty="0" err="1" smtClean="0"/>
              <a:t>wks</a:t>
            </a:r>
            <a:r>
              <a:rPr lang="en-US" dirty="0" smtClean="0"/>
              <a:t>=24 ORF</a:t>
            </a:r>
          </a:p>
          <a:p>
            <a:r>
              <a:rPr lang="en-US" dirty="0" smtClean="0"/>
              <a:t>3</a:t>
            </a:r>
            <a:r>
              <a:rPr lang="en-US" baseline="30000" dirty="0" smtClean="0"/>
              <a:t>rd</a:t>
            </a:r>
            <a:r>
              <a:rPr lang="en-US" dirty="0" smtClean="0"/>
              <a:t>: 1.25 * 16 </a:t>
            </a:r>
            <a:r>
              <a:rPr lang="en-US" dirty="0" err="1" smtClean="0"/>
              <a:t>wks</a:t>
            </a:r>
            <a:r>
              <a:rPr lang="en-US" dirty="0" smtClean="0"/>
              <a:t>=20 ORF</a:t>
            </a:r>
          </a:p>
          <a:p>
            <a:endParaRPr lang="en-US" baseline="0" dirty="0" smtClean="0"/>
          </a:p>
          <a:p>
            <a:endParaRPr lang="en-US" baseline="0" dirty="0" smtClean="0"/>
          </a:p>
          <a:p>
            <a:r>
              <a:rPr lang="en-US" baseline="0" dirty="0" smtClean="0"/>
              <a:t>Growth Fall to Winter facts from spreadsheet except First Grade NWF from Matt’s handout</a:t>
            </a:r>
            <a:endParaRPr lang="en-US" dirty="0"/>
          </a:p>
        </p:txBody>
      </p:sp>
      <p:sp>
        <p:nvSpPr>
          <p:cNvPr id="4" name="Slide Number Placeholder 3"/>
          <p:cNvSpPr>
            <a:spLocks noGrp="1"/>
          </p:cNvSpPr>
          <p:nvPr>
            <p:ph type="sldNum" sz="quarter" idx="10"/>
          </p:nvPr>
        </p:nvSpPr>
        <p:spPr/>
        <p:txBody>
          <a:bodyPr/>
          <a:lstStyle/>
          <a:p>
            <a:fld id="{454F4C33-98B4-492A-BB27-011A22B88930}" type="slidenum">
              <a:rPr lang="en-US" smtClean="0"/>
              <a:t>28</a:t>
            </a:fld>
            <a:endParaRPr lang="en-US"/>
          </a:p>
        </p:txBody>
      </p:sp>
    </p:spTree>
    <p:extLst>
      <p:ext uri="{BB962C8B-B14F-4D97-AF65-F5344CB8AC3E}">
        <p14:creationId xmlns:p14="http://schemas.microsoft.com/office/powerpoint/2010/main" val="2903024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454F4C33-98B4-492A-BB27-011A22B88930}" type="slidenum">
              <a:rPr lang="en-US" smtClean="0"/>
              <a:t>29</a:t>
            </a:fld>
            <a:endParaRPr lang="en-US"/>
          </a:p>
        </p:txBody>
      </p:sp>
    </p:spTree>
    <p:extLst>
      <p:ext uri="{BB962C8B-B14F-4D97-AF65-F5344CB8AC3E}">
        <p14:creationId xmlns:p14="http://schemas.microsoft.com/office/powerpoint/2010/main" val="75022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Matt</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1052" indent="-288865">
              <a:defRPr sz="2400">
                <a:solidFill>
                  <a:schemeClr val="tx1"/>
                </a:solidFill>
                <a:latin typeface="Arial" panose="020B0604020202020204" pitchFamily="34" charset="0"/>
                <a:ea typeface="MS PGothic" panose="020B0600070205080204" pitchFamily="34" charset="-128"/>
              </a:defRPr>
            </a:lvl2pPr>
            <a:lvl3pPr marL="1155464" indent="-231093">
              <a:defRPr sz="2400">
                <a:solidFill>
                  <a:schemeClr val="tx1"/>
                </a:solidFill>
                <a:latin typeface="Arial" panose="020B0604020202020204" pitchFamily="34" charset="0"/>
                <a:ea typeface="MS PGothic" panose="020B0600070205080204" pitchFamily="34" charset="-128"/>
              </a:defRPr>
            </a:lvl3pPr>
            <a:lvl4pPr marL="1617649" indent="-231093">
              <a:defRPr sz="2400">
                <a:solidFill>
                  <a:schemeClr val="tx1"/>
                </a:solidFill>
                <a:latin typeface="Arial" panose="020B0604020202020204" pitchFamily="34" charset="0"/>
                <a:ea typeface="MS PGothic" panose="020B0600070205080204" pitchFamily="34" charset="-128"/>
              </a:defRPr>
            </a:lvl4pPr>
            <a:lvl5pPr marL="2079834" indent="-231093">
              <a:defRPr sz="2400">
                <a:solidFill>
                  <a:schemeClr val="tx1"/>
                </a:solidFill>
                <a:latin typeface="Arial" panose="020B0604020202020204" pitchFamily="34" charset="0"/>
                <a:ea typeface="MS PGothic" panose="020B0600070205080204" pitchFamily="34" charset="-128"/>
              </a:defRPr>
            </a:lvl5pPr>
            <a:lvl6pPr marL="2542020"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04205"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66390"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28577"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4759E17-C84E-4E14-B1BD-D960E4703BD5}" type="slidenum">
              <a:rPr lang="en-US" altLang="en-US" sz="1200">
                <a:solidFill>
                  <a:srgbClr val="000000"/>
                </a:solidFill>
              </a:rPr>
              <a:pPr/>
              <a:t>44</a:t>
            </a:fld>
            <a:endParaRPr lang="en-US" altLang="en-US" sz="1200">
              <a:solidFill>
                <a:srgbClr val="000000"/>
              </a:solidFill>
            </a:endParaRPr>
          </a:p>
        </p:txBody>
      </p:sp>
    </p:spTree>
    <p:extLst>
      <p:ext uri="{BB962C8B-B14F-4D97-AF65-F5344CB8AC3E}">
        <p14:creationId xmlns:p14="http://schemas.microsoft.com/office/powerpoint/2010/main" val="183708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Matt</a:t>
            </a: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1052" indent="-288865">
              <a:defRPr sz="2400">
                <a:solidFill>
                  <a:schemeClr val="tx1"/>
                </a:solidFill>
                <a:latin typeface="Arial" panose="020B0604020202020204" pitchFamily="34" charset="0"/>
                <a:ea typeface="MS PGothic" panose="020B0600070205080204" pitchFamily="34" charset="-128"/>
              </a:defRPr>
            </a:lvl2pPr>
            <a:lvl3pPr marL="1155464" indent="-231093">
              <a:defRPr sz="2400">
                <a:solidFill>
                  <a:schemeClr val="tx1"/>
                </a:solidFill>
                <a:latin typeface="Arial" panose="020B0604020202020204" pitchFamily="34" charset="0"/>
                <a:ea typeface="MS PGothic" panose="020B0600070205080204" pitchFamily="34" charset="-128"/>
              </a:defRPr>
            </a:lvl3pPr>
            <a:lvl4pPr marL="1617649" indent="-231093">
              <a:defRPr sz="2400">
                <a:solidFill>
                  <a:schemeClr val="tx1"/>
                </a:solidFill>
                <a:latin typeface="Arial" panose="020B0604020202020204" pitchFamily="34" charset="0"/>
                <a:ea typeface="MS PGothic" panose="020B0600070205080204" pitchFamily="34" charset="-128"/>
              </a:defRPr>
            </a:lvl4pPr>
            <a:lvl5pPr marL="2079834" indent="-231093">
              <a:defRPr sz="2400">
                <a:solidFill>
                  <a:schemeClr val="tx1"/>
                </a:solidFill>
                <a:latin typeface="Arial" panose="020B0604020202020204" pitchFamily="34" charset="0"/>
                <a:ea typeface="MS PGothic" panose="020B0600070205080204" pitchFamily="34" charset="-128"/>
              </a:defRPr>
            </a:lvl5pPr>
            <a:lvl6pPr marL="2542020"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04205"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66390"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28577"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6C9A9F4-5568-475D-89A9-ED58A26B300B}" type="slidenum">
              <a:rPr lang="en-US" altLang="en-US" sz="1200">
                <a:solidFill>
                  <a:srgbClr val="000000"/>
                </a:solidFill>
              </a:rPr>
              <a:pPr/>
              <a:t>45</a:t>
            </a:fld>
            <a:endParaRPr lang="en-US" altLang="en-US" sz="1200">
              <a:solidFill>
                <a:srgbClr val="000000"/>
              </a:solidFill>
            </a:endParaRPr>
          </a:p>
        </p:txBody>
      </p:sp>
    </p:spTree>
    <p:extLst>
      <p:ext uri="{BB962C8B-B14F-4D97-AF65-F5344CB8AC3E}">
        <p14:creationId xmlns:p14="http://schemas.microsoft.com/office/powerpoint/2010/main" val="3538327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Matt</a:t>
            </a: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1052" indent="-288865">
              <a:defRPr sz="2400">
                <a:solidFill>
                  <a:schemeClr val="tx1"/>
                </a:solidFill>
                <a:latin typeface="Arial" panose="020B0604020202020204" pitchFamily="34" charset="0"/>
                <a:ea typeface="MS PGothic" panose="020B0600070205080204" pitchFamily="34" charset="-128"/>
              </a:defRPr>
            </a:lvl2pPr>
            <a:lvl3pPr marL="1155464" indent="-231093">
              <a:defRPr sz="2400">
                <a:solidFill>
                  <a:schemeClr val="tx1"/>
                </a:solidFill>
                <a:latin typeface="Arial" panose="020B0604020202020204" pitchFamily="34" charset="0"/>
                <a:ea typeface="MS PGothic" panose="020B0600070205080204" pitchFamily="34" charset="-128"/>
              </a:defRPr>
            </a:lvl3pPr>
            <a:lvl4pPr marL="1617649" indent="-231093">
              <a:defRPr sz="2400">
                <a:solidFill>
                  <a:schemeClr val="tx1"/>
                </a:solidFill>
                <a:latin typeface="Arial" panose="020B0604020202020204" pitchFamily="34" charset="0"/>
                <a:ea typeface="MS PGothic" panose="020B0600070205080204" pitchFamily="34" charset="-128"/>
              </a:defRPr>
            </a:lvl4pPr>
            <a:lvl5pPr marL="2079834" indent="-231093">
              <a:defRPr sz="2400">
                <a:solidFill>
                  <a:schemeClr val="tx1"/>
                </a:solidFill>
                <a:latin typeface="Arial" panose="020B0604020202020204" pitchFamily="34" charset="0"/>
                <a:ea typeface="MS PGothic" panose="020B0600070205080204" pitchFamily="34" charset="-128"/>
              </a:defRPr>
            </a:lvl5pPr>
            <a:lvl6pPr marL="2542020"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04205"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66390"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28577"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8AB42F-EB9B-4A8B-84F7-03F2E409C829}" type="slidenum">
              <a:rPr lang="en-US" altLang="en-US" sz="1200">
                <a:solidFill>
                  <a:srgbClr val="000000"/>
                </a:solidFill>
              </a:rPr>
              <a:pPr/>
              <a:t>46</a:t>
            </a:fld>
            <a:endParaRPr lang="en-US" altLang="en-US" sz="1200">
              <a:solidFill>
                <a:srgbClr val="000000"/>
              </a:solidFill>
            </a:endParaRPr>
          </a:p>
        </p:txBody>
      </p:sp>
    </p:spTree>
    <p:extLst>
      <p:ext uri="{BB962C8B-B14F-4D97-AF65-F5344CB8AC3E}">
        <p14:creationId xmlns:p14="http://schemas.microsoft.com/office/powerpoint/2010/main" val="2052556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08CEBF-6B14-42E1-9E8B-509596C899BC}" type="slidenum">
              <a:rPr lang="en-US" smtClean="0">
                <a:ea typeface="MS PGothic" pitchFamily="34" charset="-128"/>
              </a:rPr>
              <a:pPr/>
              <a:t>47</a:t>
            </a:fld>
            <a:endParaRPr lang="en-US" smtClean="0">
              <a:ea typeface="MS PGothic" pitchFamily="34" charset="-128"/>
            </a:endParaRPr>
          </a:p>
        </p:txBody>
      </p:sp>
    </p:spTree>
    <p:extLst>
      <p:ext uri="{BB962C8B-B14F-4D97-AF65-F5344CB8AC3E}">
        <p14:creationId xmlns:p14="http://schemas.microsoft.com/office/powerpoint/2010/main" val="304413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Annie</a:t>
            </a: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1052" indent="-288865">
              <a:defRPr sz="2400">
                <a:solidFill>
                  <a:schemeClr val="tx1"/>
                </a:solidFill>
                <a:latin typeface="Arial" panose="020B0604020202020204" pitchFamily="34" charset="0"/>
                <a:ea typeface="MS PGothic" panose="020B0600070205080204" pitchFamily="34" charset="-128"/>
              </a:defRPr>
            </a:lvl2pPr>
            <a:lvl3pPr marL="1155464" indent="-231093">
              <a:defRPr sz="2400">
                <a:solidFill>
                  <a:schemeClr val="tx1"/>
                </a:solidFill>
                <a:latin typeface="Arial" panose="020B0604020202020204" pitchFamily="34" charset="0"/>
                <a:ea typeface="MS PGothic" panose="020B0600070205080204" pitchFamily="34" charset="-128"/>
              </a:defRPr>
            </a:lvl3pPr>
            <a:lvl4pPr marL="1617649" indent="-231093">
              <a:defRPr sz="2400">
                <a:solidFill>
                  <a:schemeClr val="tx1"/>
                </a:solidFill>
                <a:latin typeface="Arial" panose="020B0604020202020204" pitchFamily="34" charset="0"/>
                <a:ea typeface="MS PGothic" panose="020B0600070205080204" pitchFamily="34" charset="-128"/>
              </a:defRPr>
            </a:lvl4pPr>
            <a:lvl5pPr marL="2079834" indent="-231093">
              <a:defRPr sz="2400">
                <a:solidFill>
                  <a:schemeClr val="tx1"/>
                </a:solidFill>
                <a:latin typeface="Arial" panose="020B0604020202020204" pitchFamily="34" charset="0"/>
                <a:ea typeface="MS PGothic" panose="020B0600070205080204" pitchFamily="34" charset="-128"/>
              </a:defRPr>
            </a:lvl5pPr>
            <a:lvl6pPr marL="2542020"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04205"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66390"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28577" indent="-23109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FF77402-6ACE-46B6-8CDA-81AA38AE657D}" type="slidenum">
              <a:rPr lang="en-US" altLang="en-US" sz="1200">
                <a:solidFill>
                  <a:srgbClr val="000000"/>
                </a:solidFill>
              </a:rPr>
              <a:pPr/>
              <a:t>54</a:t>
            </a:fld>
            <a:endParaRPr lang="en-US" altLang="en-US" sz="1200">
              <a:solidFill>
                <a:srgbClr val="000000"/>
              </a:solidFill>
            </a:endParaRPr>
          </a:p>
        </p:txBody>
      </p:sp>
    </p:spTree>
    <p:extLst>
      <p:ext uri="{BB962C8B-B14F-4D97-AF65-F5344CB8AC3E}">
        <p14:creationId xmlns:p14="http://schemas.microsoft.com/office/powerpoint/2010/main" val="3411610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D168C5-8AE0-4812-A6D8-3B024F092386}" type="slidenum">
              <a:rPr lang="en-US" smtClean="0">
                <a:ea typeface="MS PGothic" pitchFamily="34" charset="-128"/>
              </a:rPr>
              <a:pPr/>
              <a:t>71</a:t>
            </a:fld>
            <a:endParaRPr lang="en-US" smtClean="0">
              <a:ea typeface="MS PGothic" pitchFamily="34" charset="-128"/>
            </a:endParaRPr>
          </a:p>
        </p:txBody>
      </p:sp>
    </p:spTree>
    <p:extLst>
      <p:ext uri="{BB962C8B-B14F-4D97-AF65-F5344CB8AC3E}">
        <p14:creationId xmlns:p14="http://schemas.microsoft.com/office/powerpoint/2010/main" val="1842900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21E351-5917-4D64-B5B5-E9DCFCF14FE3}" type="slidenum">
              <a:rPr lang="en-US" smtClean="0"/>
              <a:pPr>
                <a:defRPr/>
              </a:pPr>
              <a:t>72</a:t>
            </a:fld>
            <a:endParaRPr lang="en-US"/>
          </a:p>
        </p:txBody>
      </p:sp>
    </p:spTree>
    <p:extLst>
      <p:ext uri="{BB962C8B-B14F-4D97-AF65-F5344CB8AC3E}">
        <p14:creationId xmlns:p14="http://schemas.microsoft.com/office/powerpoint/2010/main" val="2300803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35892" indent="-283035">
              <a:defRPr sz="2400">
                <a:solidFill>
                  <a:schemeClr val="tx1"/>
                </a:solidFill>
                <a:latin typeface="Arial" panose="020B0604020202020204" pitchFamily="34" charset="0"/>
                <a:ea typeface="MS PGothic" panose="020B0600070205080204" pitchFamily="34" charset="-128"/>
              </a:defRPr>
            </a:lvl2pPr>
            <a:lvl3pPr marL="1132142" indent="-226428">
              <a:defRPr sz="2400">
                <a:solidFill>
                  <a:schemeClr val="tx1"/>
                </a:solidFill>
                <a:latin typeface="Arial" panose="020B0604020202020204" pitchFamily="34" charset="0"/>
                <a:ea typeface="MS PGothic" panose="020B0600070205080204" pitchFamily="34" charset="-128"/>
              </a:defRPr>
            </a:lvl3pPr>
            <a:lvl4pPr marL="1584998" indent="-226428">
              <a:defRPr sz="2400">
                <a:solidFill>
                  <a:schemeClr val="tx1"/>
                </a:solidFill>
                <a:latin typeface="Arial" panose="020B0604020202020204" pitchFamily="34" charset="0"/>
                <a:ea typeface="MS PGothic" panose="020B0600070205080204" pitchFamily="34" charset="-128"/>
              </a:defRPr>
            </a:lvl4pPr>
            <a:lvl5pPr marL="2037855" indent="-226428">
              <a:defRPr sz="2400">
                <a:solidFill>
                  <a:schemeClr val="tx1"/>
                </a:solidFill>
                <a:latin typeface="Arial" panose="020B0604020202020204" pitchFamily="34" charset="0"/>
                <a:ea typeface="MS PGothic" panose="020B0600070205080204" pitchFamily="34" charset="-128"/>
              </a:defRPr>
            </a:lvl5pPr>
            <a:lvl6pPr marL="2490711" indent="-22642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43568" indent="-22642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96425" indent="-22642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49281" indent="-22642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61BEF41-0F6D-4F10-94ED-090F7B22F8A3}" type="slidenum">
              <a:rPr lang="en-US" altLang="en-US" sz="1200"/>
              <a:pPr/>
              <a:t>75</a:t>
            </a:fld>
            <a:endParaRPr lang="en-US" altLang="en-US" sz="1200"/>
          </a:p>
        </p:txBody>
      </p:sp>
    </p:spTree>
    <p:extLst>
      <p:ext uri="{BB962C8B-B14F-4D97-AF65-F5344CB8AC3E}">
        <p14:creationId xmlns:p14="http://schemas.microsoft.com/office/powerpoint/2010/main" val="257410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Annie</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2F8EC09-F792-432A-B922-C8C41B3B7BF2}" type="slidenum">
              <a:rPr lang="en-US" altLang="en-US" sz="1200">
                <a:solidFill>
                  <a:srgbClr val="000000"/>
                </a:solidFill>
              </a:rPr>
              <a:pPr/>
              <a:t>19</a:t>
            </a:fld>
            <a:endParaRPr lang="en-US" altLang="en-US" sz="1200">
              <a:solidFill>
                <a:srgbClr val="000000"/>
              </a:solidFill>
            </a:endParaRPr>
          </a:p>
        </p:txBody>
      </p:sp>
    </p:spTree>
    <p:extLst>
      <p:ext uri="{BB962C8B-B14F-4D97-AF65-F5344CB8AC3E}">
        <p14:creationId xmlns:p14="http://schemas.microsoft.com/office/powerpoint/2010/main" val="2462878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35892" indent="-283035">
              <a:defRPr>
                <a:solidFill>
                  <a:schemeClr val="tx1"/>
                </a:solidFill>
                <a:latin typeface="Tahoma" panose="020B0604030504040204" pitchFamily="34" charset="0"/>
              </a:defRPr>
            </a:lvl2pPr>
            <a:lvl3pPr marL="1132142" indent="-226428">
              <a:defRPr>
                <a:solidFill>
                  <a:schemeClr val="tx1"/>
                </a:solidFill>
                <a:latin typeface="Tahoma" panose="020B0604030504040204" pitchFamily="34" charset="0"/>
              </a:defRPr>
            </a:lvl3pPr>
            <a:lvl4pPr marL="1584998" indent="-226428">
              <a:defRPr>
                <a:solidFill>
                  <a:schemeClr val="tx1"/>
                </a:solidFill>
                <a:latin typeface="Tahoma" panose="020B0604030504040204" pitchFamily="34" charset="0"/>
              </a:defRPr>
            </a:lvl4pPr>
            <a:lvl5pPr marL="2037855" indent="-226428">
              <a:defRPr>
                <a:solidFill>
                  <a:schemeClr val="tx1"/>
                </a:solidFill>
                <a:latin typeface="Tahoma" panose="020B0604030504040204" pitchFamily="34" charset="0"/>
              </a:defRPr>
            </a:lvl5pPr>
            <a:lvl6pPr marL="2490711" indent="-226428" eaLnBrk="0" fontAlgn="base" hangingPunct="0">
              <a:spcBef>
                <a:spcPct val="0"/>
              </a:spcBef>
              <a:spcAft>
                <a:spcPct val="0"/>
              </a:spcAft>
              <a:defRPr>
                <a:solidFill>
                  <a:schemeClr val="tx1"/>
                </a:solidFill>
                <a:latin typeface="Tahoma" panose="020B0604030504040204" pitchFamily="34" charset="0"/>
              </a:defRPr>
            </a:lvl6pPr>
            <a:lvl7pPr marL="2943568" indent="-226428" eaLnBrk="0" fontAlgn="base" hangingPunct="0">
              <a:spcBef>
                <a:spcPct val="0"/>
              </a:spcBef>
              <a:spcAft>
                <a:spcPct val="0"/>
              </a:spcAft>
              <a:defRPr>
                <a:solidFill>
                  <a:schemeClr val="tx1"/>
                </a:solidFill>
                <a:latin typeface="Tahoma" panose="020B0604030504040204" pitchFamily="34" charset="0"/>
              </a:defRPr>
            </a:lvl7pPr>
            <a:lvl8pPr marL="3396425" indent="-226428" eaLnBrk="0" fontAlgn="base" hangingPunct="0">
              <a:spcBef>
                <a:spcPct val="0"/>
              </a:spcBef>
              <a:spcAft>
                <a:spcPct val="0"/>
              </a:spcAft>
              <a:defRPr>
                <a:solidFill>
                  <a:schemeClr val="tx1"/>
                </a:solidFill>
                <a:latin typeface="Tahoma" panose="020B0604030504040204" pitchFamily="34" charset="0"/>
              </a:defRPr>
            </a:lvl8pPr>
            <a:lvl9pPr marL="3849281" indent="-226428" eaLnBrk="0" fontAlgn="base" hangingPunct="0">
              <a:spcBef>
                <a:spcPct val="0"/>
              </a:spcBef>
              <a:spcAft>
                <a:spcPct val="0"/>
              </a:spcAft>
              <a:defRPr>
                <a:solidFill>
                  <a:schemeClr val="tx1"/>
                </a:solidFill>
                <a:latin typeface="Tahoma" panose="020B0604030504040204" pitchFamily="34" charset="0"/>
              </a:defRPr>
            </a:lvl9pPr>
          </a:lstStyle>
          <a:p>
            <a:pPr eaLnBrk="1" hangingPunct="1"/>
            <a:fld id="{894B32FC-FAB8-4AB1-AE08-C7F7E0C7FE6B}" type="slidenum">
              <a:rPr lang="en-US" altLang="en-US">
                <a:latin typeface="Arial" panose="020B0604020202020204" pitchFamily="34" charset="0"/>
                <a:ea typeface="ＭＳ Ｐゴシック" panose="020B0600070205080204" pitchFamily="34" charset="-128"/>
              </a:rPr>
              <a:pPr eaLnBrk="1" hangingPunct="1"/>
              <a:t>76</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1051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Annie</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E4C3DDD-9EBA-4890-B108-C986B1875C87}" type="slidenum">
              <a:rPr lang="en-US" altLang="en-US" sz="1200">
                <a:solidFill>
                  <a:srgbClr val="000000"/>
                </a:solidFill>
              </a:rPr>
              <a:pPr/>
              <a:t>21</a:t>
            </a:fld>
            <a:endParaRPr lang="en-US" altLang="en-US" sz="1200">
              <a:solidFill>
                <a:srgbClr val="000000"/>
              </a:solidFill>
            </a:endParaRPr>
          </a:p>
        </p:txBody>
      </p:sp>
    </p:spTree>
    <p:extLst>
      <p:ext uri="{BB962C8B-B14F-4D97-AF65-F5344CB8AC3E}">
        <p14:creationId xmlns:p14="http://schemas.microsoft.com/office/powerpoint/2010/main" val="152220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Maureen</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F082130-2D85-40E1-A104-F7AAF89CA110}" type="slidenum">
              <a:rPr lang="en-US" altLang="en-US" sz="1200">
                <a:solidFill>
                  <a:srgbClr val="000000"/>
                </a:solidFill>
              </a:rPr>
              <a:pPr/>
              <a:t>22</a:t>
            </a:fld>
            <a:endParaRPr lang="en-US" altLang="en-US" sz="1200">
              <a:solidFill>
                <a:srgbClr val="000000"/>
              </a:solidFill>
            </a:endParaRPr>
          </a:p>
        </p:txBody>
      </p:sp>
    </p:spTree>
    <p:extLst>
      <p:ext uri="{BB962C8B-B14F-4D97-AF65-F5344CB8AC3E}">
        <p14:creationId xmlns:p14="http://schemas.microsoft.com/office/powerpoint/2010/main" val="111027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Maureen</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3E858E5-F767-4A3A-A62B-366400C87A59}" type="slidenum">
              <a:rPr lang="en-US" altLang="en-US" sz="1200">
                <a:solidFill>
                  <a:srgbClr val="000000"/>
                </a:solidFill>
              </a:rPr>
              <a:pPr/>
              <a:t>23</a:t>
            </a:fld>
            <a:endParaRPr lang="en-US" altLang="en-US" sz="1200">
              <a:solidFill>
                <a:srgbClr val="000000"/>
              </a:solidFill>
            </a:endParaRPr>
          </a:p>
        </p:txBody>
      </p:sp>
    </p:spTree>
    <p:extLst>
      <p:ext uri="{BB962C8B-B14F-4D97-AF65-F5344CB8AC3E}">
        <p14:creationId xmlns:p14="http://schemas.microsoft.com/office/powerpoint/2010/main" val="382940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Maureen</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3D89551-9058-4921-B377-A297C7088D47}" type="slidenum">
              <a:rPr lang="en-US" altLang="en-US" sz="1200">
                <a:solidFill>
                  <a:srgbClr val="000000"/>
                </a:solidFill>
              </a:rPr>
              <a:pPr/>
              <a:t>24</a:t>
            </a:fld>
            <a:endParaRPr lang="en-US" altLang="en-US" sz="1200">
              <a:solidFill>
                <a:srgbClr val="000000"/>
              </a:solidFill>
            </a:endParaRPr>
          </a:p>
        </p:txBody>
      </p:sp>
    </p:spTree>
    <p:extLst>
      <p:ext uri="{BB962C8B-B14F-4D97-AF65-F5344CB8AC3E}">
        <p14:creationId xmlns:p14="http://schemas.microsoft.com/office/powerpoint/2010/main" val="318383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Maureen</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66A77AA-8EE5-47AB-A55B-B1185B064C8B}" type="slidenum">
              <a:rPr lang="en-US" altLang="en-US" sz="1200">
                <a:solidFill>
                  <a:srgbClr val="000000"/>
                </a:solidFill>
              </a:rPr>
              <a:pPr/>
              <a:t>25</a:t>
            </a:fld>
            <a:endParaRPr lang="en-US" altLang="en-US" sz="1200">
              <a:solidFill>
                <a:srgbClr val="000000"/>
              </a:solidFill>
            </a:endParaRPr>
          </a:p>
        </p:txBody>
      </p:sp>
    </p:spTree>
    <p:extLst>
      <p:ext uri="{BB962C8B-B14F-4D97-AF65-F5344CB8AC3E}">
        <p14:creationId xmlns:p14="http://schemas.microsoft.com/office/powerpoint/2010/main" val="69487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Maureen</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8255" indent="-291636">
              <a:defRPr sz="2400">
                <a:solidFill>
                  <a:schemeClr val="tx1"/>
                </a:solidFill>
                <a:latin typeface="Arial" panose="020B0604020202020204" pitchFamily="34" charset="0"/>
                <a:ea typeface="MS PGothic" panose="020B0600070205080204" pitchFamily="34" charset="-128"/>
              </a:defRPr>
            </a:lvl2pPr>
            <a:lvl3pPr marL="1166546" indent="-233309">
              <a:defRPr sz="2400">
                <a:solidFill>
                  <a:schemeClr val="tx1"/>
                </a:solidFill>
                <a:latin typeface="Arial" panose="020B0604020202020204" pitchFamily="34" charset="0"/>
                <a:ea typeface="MS PGothic" panose="020B0600070205080204" pitchFamily="34" charset="-128"/>
              </a:defRPr>
            </a:lvl3pPr>
            <a:lvl4pPr marL="1633164" indent="-233309">
              <a:defRPr sz="2400">
                <a:solidFill>
                  <a:schemeClr val="tx1"/>
                </a:solidFill>
                <a:latin typeface="Arial" panose="020B0604020202020204" pitchFamily="34" charset="0"/>
                <a:ea typeface="MS PGothic" panose="020B0600070205080204" pitchFamily="34" charset="-128"/>
              </a:defRPr>
            </a:lvl4pPr>
            <a:lvl5pPr marL="2099782" indent="-233309">
              <a:defRPr sz="2400">
                <a:solidFill>
                  <a:schemeClr val="tx1"/>
                </a:solidFill>
                <a:latin typeface="Arial" panose="020B0604020202020204" pitchFamily="34" charset="0"/>
                <a:ea typeface="MS PGothic" panose="020B0600070205080204" pitchFamily="34" charset="-128"/>
              </a:defRPr>
            </a:lvl5pPr>
            <a:lvl6pPr marL="2566401"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33019"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9637"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6256" indent="-233309"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DCADF95-5751-407B-BE0F-B86CB8E1FF75}" type="slidenum">
              <a:rPr lang="en-US" altLang="en-US" sz="1200">
                <a:solidFill>
                  <a:srgbClr val="000000"/>
                </a:solidFill>
              </a:rPr>
              <a:pPr/>
              <a:t>26</a:t>
            </a:fld>
            <a:endParaRPr lang="en-US" altLang="en-US" sz="1200">
              <a:solidFill>
                <a:srgbClr val="000000"/>
              </a:solidFill>
            </a:endParaRPr>
          </a:p>
        </p:txBody>
      </p:sp>
    </p:spTree>
    <p:extLst>
      <p:ext uri="{BB962C8B-B14F-4D97-AF65-F5344CB8AC3E}">
        <p14:creationId xmlns:p14="http://schemas.microsoft.com/office/powerpoint/2010/main" val="1910327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a:t>
            </a:r>
          </a:p>
          <a:p>
            <a:r>
              <a:rPr lang="en-US" dirty="0" smtClean="0"/>
              <a:t>No Second Grade classrooms did a class-wide intervention</a:t>
            </a:r>
            <a:r>
              <a:rPr lang="en-US" baseline="0" dirty="0" smtClean="0"/>
              <a:t> after Winter Benchmark</a:t>
            </a:r>
          </a:p>
          <a:p>
            <a:r>
              <a:rPr lang="en-US" baseline="0" dirty="0" smtClean="0"/>
              <a:t>One Year of Growth=PRESS Targeted Growth Rate * 16 weeks</a:t>
            </a:r>
            <a:endParaRPr lang="en-US" dirty="0"/>
          </a:p>
        </p:txBody>
      </p:sp>
      <p:sp>
        <p:nvSpPr>
          <p:cNvPr id="4" name="Slide Number Placeholder 3"/>
          <p:cNvSpPr>
            <a:spLocks noGrp="1"/>
          </p:cNvSpPr>
          <p:nvPr>
            <p:ph type="sldNum" sz="quarter" idx="10"/>
          </p:nvPr>
        </p:nvSpPr>
        <p:spPr/>
        <p:txBody>
          <a:bodyPr/>
          <a:lstStyle/>
          <a:p>
            <a:fld id="{454F4C33-98B4-492A-BB27-011A22B88930}" type="slidenum">
              <a:rPr lang="en-US" smtClean="0"/>
              <a:t>27</a:t>
            </a:fld>
            <a:endParaRPr lang="en-US"/>
          </a:p>
        </p:txBody>
      </p:sp>
    </p:spTree>
    <p:extLst>
      <p:ext uri="{BB962C8B-B14F-4D97-AF65-F5344CB8AC3E}">
        <p14:creationId xmlns:p14="http://schemas.microsoft.com/office/powerpoint/2010/main" val="412359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16A12D-4EA7-AC43-A855-CC3F78907CB1}"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DFEB-FE6A-F64E-A755-1EA521D3E505}" type="slidenum">
              <a:rPr lang="en-US" smtClean="0"/>
              <a:t>‹#›</a:t>
            </a:fld>
            <a:endParaRPr lang="en-US"/>
          </a:p>
        </p:txBody>
      </p:sp>
    </p:spTree>
    <p:extLst>
      <p:ext uri="{BB962C8B-B14F-4D97-AF65-F5344CB8AC3E}">
        <p14:creationId xmlns:p14="http://schemas.microsoft.com/office/powerpoint/2010/main" val="151816151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6A12D-4EA7-AC43-A855-CC3F78907CB1}"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DFEB-FE6A-F64E-A755-1EA521D3E505}" type="slidenum">
              <a:rPr lang="en-US" smtClean="0"/>
              <a:t>‹#›</a:t>
            </a:fld>
            <a:endParaRPr lang="en-US"/>
          </a:p>
        </p:txBody>
      </p:sp>
    </p:spTree>
    <p:extLst>
      <p:ext uri="{BB962C8B-B14F-4D97-AF65-F5344CB8AC3E}">
        <p14:creationId xmlns:p14="http://schemas.microsoft.com/office/powerpoint/2010/main" val="2951772270"/>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6A12D-4EA7-AC43-A855-CC3F78907CB1}"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DFEB-FE6A-F64E-A755-1EA521D3E505}" type="slidenum">
              <a:rPr lang="en-US" smtClean="0"/>
              <a:t>‹#›</a:t>
            </a:fld>
            <a:endParaRPr lang="en-US"/>
          </a:p>
        </p:txBody>
      </p:sp>
    </p:spTree>
    <p:extLst>
      <p:ext uri="{BB962C8B-B14F-4D97-AF65-F5344CB8AC3E}">
        <p14:creationId xmlns:p14="http://schemas.microsoft.com/office/powerpoint/2010/main" val="349020897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28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85900"/>
            <a:ext cx="8229600" cy="3086100"/>
          </a:xfrm>
        </p:spPr>
        <p:txBody>
          <a:bodyPr/>
          <a:lstStyle/>
          <a:p>
            <a:pPr lvl="0"/>
            <a:endParaRPr lang="en-US" noProof="0" smtClean="0"/>
          </a:p>
        </p:txBody>
      </p:sp>
      <p:sp>
        <p:nvSpPr>
          <p:cNvPr id="4" name="Date Placeholder 3"/>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6553200" y="4683919"/>
            <a:ext cx="2133600" cy="357188"/>
          </a:xfrm>
          <a:prstGeom prst="rect">
            <a:avLst/>
          </a:prstGeom>
        </p:spPr>
        <p:txBody>
          <a:bodyPr vert="horz" wrap="square" lIns="91440" tIns="45720" rIns="91440" bIns="45720" numCol="1" anchor="t" anchorCtr="0" compatLnSpc="1">
            <a:prstTxWarp prst="textNoShape">
              <a:avLst/>
            </a:prstTxWarp>
          </a:bodyPr>
          <a:lstStyle>
            <a:lvl1pPr>
              <a:defRPr/>
            </a:lvl1pPr>
          </a:lstStyle>
          <a:p>
            <a:fld id="{78BBC070-4B88-43D5-B554-EF3C76585026}" type="slidenum">
              <a:rPr lang="en-US" altLang="en-US"/>
              <a:pPr/>
              <a:t>‹#›</a:t>
            </a:fld>
            <a:endParaRPr lang="en-US" altLang="en-US"/>
          </a:p>
        </p:txBody>
      </p:sp>
    </p:spTree>
    <p:extLst>
      <p:ext uri="{BB962C8B-B14F-4D97-AF65-F5344CB8AC3E}">
        <p14:creationId xmlns:p14="http://schemas.microsoft.com/office/powerpoint/2010/main" val="4211286446"/>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defTabSz="685800" fontAlgn="base">
              <a:spcBef>
                <a:spcPct val="0"/>
              </a:spcBef>
              <a:spcAft>
                <a:spcPct val="0"/>
              </a:spcAft>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B4B9C195-D247-4EEB-B15D-1E39C48FF8FE}" type="slidenum">
              <a:rPr lang="en-US" altLang="en-US" smtClean="0">
                <a:solidFill>
                  <a:srgbClr val="FFFFFF"/>
                </a:solidFill>
              </a:rPr>
              <a:pPr defTabSz="685800"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3471575321"/>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6A12D-4EA7-AC43-A855-CC3F78907CB1}"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DFEB-FE6A-F64E-A755-1EA521D3E505}" type="slidenum">
              <a:rPr lang="en-US" smtClean="0"/>
              <a:t>‹#›</a:t>
            </a:fld>
            <a:endParaRPr lang="en-US"/>
          </a:p>
        </p:txBody>
      </p:sp>
    </p:spTree>
    <p:extLst>
      <p:ext uri="{BB962C8B-B14F-4D97-AF65-F5344CB8AC3E}">
        <p14:creationId xmlns:p14="http://schemas.microsoft.com/office/powerpoint/2010/main" val="168408834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16A12D-4EA7-AC43-A855-CC3F78907CB1}" type="datetimeFigureOut">
              <a:rPr lang="en-US" smtClean="0"/>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1DFEB-FE6A-F64E-A755-1EA521D3E505}" type="slidenum">
              <a:rPr lang="en-US" smtClean="0"/>
              <a:t>‹#›</a:t>
            </a:fld>
            <a:endParaRPr lang="en-US"/>
          </a:p>
        </p:txBody>
      </p:sp>
      <p:pic>
        <p:nvPicPr>
          <p:cNvPr id="8" name="Picture 7" descr="staffmeetingppt.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3186965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16A12D-4EA7-AC43-A855-CC3F78907CB1}"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1DFEB-FE6A-F64E-A755-1EA521D3E505}" type="slidenum">
              <a:rPr lang="en-US" smtClean="0"/>
              <a:t>‹#›</a:t>
            </a:fld>
            <a:endParaRPr lang="en-US"/>
          </a:p>
        </p:txBody>
      </p:sp>
    </p:spTree>
    <p:extLst>
      <p:ext uri="{BB962C8B-B14F-4D97-AF65-F5344CB8AC3E}">
        <p14:creationId xmlns:p14="http://schemas.microsoft.com/office/powerpoint/2010/main" val="2645137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16A12D-4EA7-AC43-A855-CC3F78907CB1}" type="datetimeFigureOut">
              <a:rPr lang="en-US" smtClean="0"/>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91DFEB-FE6A-F64E-A755-1EA521D3E505}" type="slidenum">
              <a:rPr lang="en-US" smtClean="0"/>
              <a:t>‹#›</a:t>
            </a:fld>
            <a:endParaRPr lang="en-US"/>
          </a:p>
        </p:txBody>
      </p:sp>
    </p:spTree>
    <p:extLst>
      <p:ext uri="{BB962C8B-B14F-4D97-AF65-F5344CB8AC3E}">
        <p14:creationId xmlns:p14="http://schemas.microsoft.com/office/powerpoint/2010/main" val="302436917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16A12D-4EA7-AC43-A855-CC3F78907CB1}" type="datetimeFigureOut">
              <a:rPr lang="en-US" smtClean="0"/>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91DFEB-FE6A-F64E-A755-1EA521D3E505}" type="slidenum">
              <a:rPr lang="en-US" smtClean="0"/>
              <a:t>‹#›</a:t>
            </a:fld>
            <a:endParaRPr lang="en-US"/>
          </a:p>
        </p:txBody>
      </p:sp>
    </p:spTree>
    <p:extLst>
      <p:ext uri="{BB962C8B-B14F-4D97-AF65-F5344CB8AC3E}">
        <p14:creationId xmlns:p14="http://schemas.microsoft.com/office/powerpoint/2010/main" val="371165593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6A12D-4EA7-AC43-A855-CC3F78907CB1}" type="datetimeFigureOut">
              <a:rPr lang="en-US" smtClean="0"/>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91DFEB-FE6A-F64E-A755-1EA521D3E505}" type="slidenum">
              <a:rPr lang="en-US" smtClean="0"/>
              <a:t>‹#›</a:t>
            </a:fld>
            <a:endParaRPr lang="en-US"/>
          </a:p>
        </p:txBody>
      </p:sp>
      <p:pic>
        <p:nvPicPr>
          <p:cNvPr id="5" name="Picture 4" descr="staffmeetingppt.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2156620"/>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16A12D-4EA7-AC43-A855-CC3F78907CB1}"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1DFEB-FE6A-F64E-A755-1EA521D3E505}" type="slidenum">
              <a:rPr lang="en-US" smtClean="0"/>
              <a:t>‹#›</a:t>
            </a:fld>
            <a:endParaRPr lang="en-US"/>
          </a:p>
        </p:txBody>
      </p:sp>
    </p:spTree>
    <p:extLst>
      <p:ext uri="{BB962C8B-B14F-4D97-AF65-F5344CB8AC3E}">
        <p14:creationId xmlns:p14="http://schemas.microsoft.com/office/powerpoint/2010/main" val="386332018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16A12D-4EA7-AC43-A855-CC3F78907CB1}" type="datetimeFigureOut">
              <a:rPr lang="en-US" smtClean="0"/>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91DFEB-FE6A-F64E-A755-1EA521D3E505}" type="slidenum">
              <a:rPr lang="en-US" smtClean="0"/>
              <a:t>‹#›</a:t>
            </a:fld>
            <a:endParaRPr lang="en-US"/>
          </a:p>
        </p:txBody>
      </p:sp>
    </p:spTree>
    <p:extLst>
      <p:ext uri="{BB962C8B-B14F-4D97-AF65-F5344CB8AC3E}">
        <p14:creationId xmlns:p14="http://schemas.microsoft.com/office/powerpoint/2010/main" val="129434746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C16A12D-4EA7-AC43-A855-CC3F78907CB1}" type="datetimeFigureOut">
              <a:rPr lang="en-US" smtClean="0"/>
              <a:t>10/29/2018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C91DFEB-FE6A-F64E-A755-1EA521D3E505}" type="slidenum">
              <a:rPr lang="en-US" smtClean="0"/>
              <a:t>‹#›</a:t>
            </a:fld>
            <a:endParaRPr lang="en-US"/>
          </a:p>
        </p:txBody>
      </p:sp>
      <p:pic>
        <p:nvPicPr>
          <p:cNvPr id="7" name="Picture 6" descr="staffmeetingppt.ps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98035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85029" name="Rectangle 37"/>
          <p:cNvSpPr>
            <a:spLocks noGrp="1" noChangeArrowheads="1"/>
          </p:cNvSpPr>
          <p:nvPr>
            <p:ph type="title"/>
          </p:nvPr>
        </p:nvSpPr>
        <p:spPr bwMode="auto">
          <a:xfrm>
            <a:off x="457200" y="208360"/>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5030" name="Rectangle 38"/>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031" name="Rectangle 39"/>
          <p:cNvSpPr>
            <a:spLocks noGrp="1" noChangeArrowheads="1"/>
          </p:cNvSpPr>
          <p:nvPr>
            <p:ph type="dt" sz="half" idx="2"/>
          </p:nvPr>
        </p:nvSpPr>
        <p:spPr bwMode="auto">
          <a:xfrm>
            <a:off x="457200" y="4708922"/>
            <a:ext cx="2133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a:latin typeface="+mn-lt"/>
              </a:defRPr>
            </a:lvl1pPr>
          </a:lstStyle>
          <a:p>
            <a:pPr>
              <a:defRPr/>
            </a:pPr>
            <a:endParaRPr lang="en-US"/>
          </a:p>
        </p:txBody>
      </p:sp>
      <p:sp>
        <p:nvSpPr>
          <p:cNvPr id="85032" name="Rectangle 40"/>
          <p:cNvSpPr>
            <a:spLocks noGrp="1" noChangeArrowheads="1"/>
          </p:cNvSpPr>
          <p:nvPr>
            <p:ph type="ftr" sz="quarter" idx="3"/>
          </p:nvPr>
        </p:nvSpPr>
        <p:spPr bwMode="auto">
          <a:xfrm>
            <a:off x="3124200" y="4708922"/>
            <a:ext cx="2895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900">
                <a:latin typeface="+mn-lt"/>
              </a:defRPr>
            </a:lvl1pPr>
          </a:lstStyle>
          <a:p>
            <a:pPr>
              <a:defRPr/>
            </a:pPr>
            <a:endParaRPr lang="en-US"/>
          </a:p>
        </p:txBody>
      </p:sp>
      <p:sp>
        <p:nvSpPr>
          <p:cNvPr id="85033" name="Rectangle 41"/>
          <p:cNvSpPr>
            <a:spLocks noGrp="1" noChangeArrowheads="1"/>
          </p:cNvSpPr>
          <p:nvPr>
            <p:ph type="sldNum" sz="quarter" idx="4"/>
          </p:nvPr>
        </p:nvSpPr>
        <p:spPr bwMode="auto">
          <a:xfrm>
            <a:off x="6553200" y="4708922"/>
            <a:ext cx="21336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atin typeface="Tahoma" panose="020B0604030504040204" pitchFamily="34" charset="0"/>
              </a:defRPr>
            </a:lvl1pPr>
          </a:lstStyle>
          <a:p>
            <a:pPr>
              <a:defRPr/>
            </a:pPr>
            <a:fld id="{93DBA9D3-B4E3-4BE4-BA80-D854010DC7C9}" type="slidenum">
              <a:rPr lang="en-US" altLang="en-US"/>
              <a:pPr>
                <a:defRPr/>
              </a:pPr>
              <a:t>‹#›</a:t>
            </a:fld>
            <a:endParaRPr lang="en-US" altLang="en-US"/>
          </a:p>
        </p:txBody>
      </p:sp>
    </p:spTree>
    <p:extLst>
      <p:ext uri="{BB962C8B-B14F-4D97-AF65-F5344CB8AC3E}">
        <p14:creationId xmlns:p14="http://schemas.microsoft.com/office/powerpoint/2010/main" val="3199160079"/>
      </p:ext>
    </p:extLst>
  </p:cSld>
  <p:clrMap bg1="dk2" tx1="lt1" bg2="dk1" tx2="lt2" accent1="accent1" accent2="accent2" accent3="accent3" accent4="accent4" accent5="accent5" accent6="accent6" hlink="hlink" folHlink="folHlink"/>
  <p:sldLayoutIdLst>
    <p:sldLayoutId id="2147483663" r:id="rId1"/>
  </p:sldLayoutIdLst>
  <p:transition spd="med">
    <p:random/>
  </p:transition>
  <p:timing>
    <p:tnLst>
      <p:par>
        <p:cTn id="1" dur="indefinite" restart="never" nodeType="tmRoot"/>
      </p:par>
    </p:tnLst>
  </p:timing>
  <p:txStyles>
    <p:titleStyle>
      <a:lvl1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000000"/>
            </a:outerShdw>
          </a:effectLst>
          <a:latin typeface="Arial" charset="0"/>
        </a:defRPr>
      </a:lvl5pPr>
      <a:lvl6pPr marL="3429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6pPr>
      <a:lvl7pPr marL="6858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7pPr>
      <a:lvl8pPr marL="10287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8pPr>
      <a:lvl9pPr marL="1371600" algn="ctr" rtl="0" fontAlgn="base">
        <a:spcBef>
          <a:spcPct val="0"/>
        </a:spcBef>
        <a:spcAft>
          <a:spcPct val="0"/>
        </a:spcAft>
        <a:defRPr sz="3300">
          <a:solidFill>
            <a:schemeClr val="tx2"/>
          </a:solidFill>
          <a:effectLst>
            <a:outerShdw blurRad="38100" dist="38100" dir="2700000" algn="tl">
              <a:srgbClr val="000000"/>
            </a:outerShdw>
          </a:effectLst>
          <a:latin typeface="Arial" charset="0"/>
        </a:defRPr>
      </a:lvl9pPr>
    </p:titleStyle>
    <p:bodyStyle>
      <a:lvl1pPr marL="257175" indent="-257175"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lr>
          <a:schemeClr val="tx1"/>
        </a:buClr>
        <a:buSzPct val="65000"/>
        <a:buFont typeface="Wingdings" panose="05000000000000000000" pitchFamily="2" charset="2"/>
        <a:buChar char="n"/>
        <a:defRPr sz="2100">
          <a:solidFill>
            <a:schemeClr val="tx1"/>
          </a:solidFill>
          <a:effectLst>
            <a:outerShdw blurRad="38100" dist="38100" dir="2700000" algn="tl">
              <a:srgbClr val="000000"/>
            </a:outerShdw>
          </a:effectLst>
          <a:latin typeface="+mn-lt"/>
        </a:defRPr>
      </a:lvl2pPr>
      <a:lvl3pPr marL="857250" indent="-171450" algn="l" rtl="0" eaLnBrk="0" fontAlgn="base" hangingPunct="0">
        <a:spcBef>
          <a:spcPct val="20000"/>
        </a:spcBef>
        <a:spcAft>
          <a:spcPct val="0"/>
        </a:spcAft>
        <a:buClr>
          <a:schemeClr val="accent2"/>
        </a:buClr>
        <a:buSzPct val="65000"/>
        <a:buFont typeface="Wingdings" panose="05000000000000000000" pitchFamily="2" charset="2"/>
        <a:buChar char="n"/>
        <a:defRPr sz="1800">
          <a:solidFill>
            <a:schemeClr val="tx1"/>
          </a:solidFill>
          <a:effectLst>
            <a:outerShdw blurRad="38100" dist="38100" dir="2700000" algn="tl">
              <a:srgbClr val="000000"/>
            </a:outerShdw>
          </a:effectLst>
          <a:latin typeface="+mn-lt"/>
        </a:defRPr>
      </a:lvl3pPr>
      <a:lvl4pPr marL="1200150" indent="-171450" algn="l" rtl="0" eaLnBrk="0" fontAlgn="base" hangingPunct="0">
        <a:spcBef>
          <a:spcPct val="20000"/>
        </a:spcBef>
        <a:spcAft>
          <a:spcPct val="0"/>
        </a:spcAft>
        <a:buClr>
          <a:schemeClr val="tx1"/>
        </a:buClr>
        <a:buSzPct val="65000"/>
        <a:buFont typeface="Wingdings" panose="05000000000000000000" pitchFamily="2" charset="2"/>
        <a:buChar char="n"/>
        <a:defRPr sz="1500">
          <a:solidFill>
            <a:schemeClr val="tx1"/>
          </a:solidFill>
          <a:effectLst>
            <a:outerShdw blurRad="38100" dist="38100" dir="2700000" algn="tl">
              <a:srgbClr val="000000"/>
            </a:outerShdw>
          </a:effectLst>
          <a:latin typeface="+mn-lt"/>
        </a:defRPr>
      </a:lvl4pPr>
      <a:lvl5pPr marL="1543050" indent="-171450" algn="l" rtl="0" eaLnBrk="0" fontAlgn="base" hangingPunct="0">
        <a:spcBef>
          <a:spcPct val="20000"/>
        </a:spcBef>
        <a:spcAft>
          <a:spcPct val="0"/>
        </a:spcAft>
        <a:buClr>
          <a:schemeClr val="folHlink"/>
        </a:buClr>
        <a:buSzPct val="65000"/>
        <a:buFont typeface="Wingdings" panose="05000000000000000000" pitchFamily="2" charset="2"/>
        <a:buChar char="n"/>
        <a:defRPr sz="1500">
          <a:solidFill>
            <a:schemeClr val="tx1"/>
          </a:solidFill>
          <a:effectLst>
            <a:outerShdw blurRad="38100" dist="38100" dir="2700000" algn="tl">
              <a:srgbClr val="000000"/>
            </a:outerShdw>
          </a:effectLst>
          <a:latin typeface="+mn-lt"/>
        </a:defRPr>
      </a:lvl5pPr>
      <a:lvl6pPr marL="1885950" indent="-171450" algn="l" rtl="0" fontAlgn="base">
        <a:spcBef>
          <a:spcPct val="20000"/>
        </a:spcBef>
        <a:spcAft>
          <a:spcPct val="0"/>
        </a:spcAft>
        <a:buClr>
          <a:schemeClr val="fo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6pPr>
      <a:lvl7pPr marL="2228850" indent="-171450" algn="l" rtl="0" fontAlgn="base">
        <a:spcBef>
          <a:spcPct val="20000"/>
        </a:spcBef>
        <a:spcAft>
          <a:spcPct val="0"/>
        </a:spcAft>
        <a:buClr>
          <a:schemeClr val="fo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7pPr>
      <a:lvl8pPr marL="2571750" indent="-171450" algn="l" rtl="0" fontAlgn="base">
        <a:spcBef>
          <a:spcPct val="20000"/>
        </a:spcBef>
        <a:spcAft>
          <a:spcPct val="0"/>
        </a:spcAft>
        <a:buClr>
          <a:schemeClr val="fo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8pPr>
      <a:lvl9pPr marL="2914650" indent="-171450" algn="l" rtl="0" fontAlgn="base">
        <a:spcBef>
          <a:spcPct val="20000"/>
        </a:spcBef>
        <a:spcAft>
          <a:spcPct val="0"/>
        </a:spcAft>
        <a:buClr>
          <a:schemeClr val="folHlink"/>
        </a:buClr>
        <a:buSzPct val="65000"/>
        <a:buFont typeface="Wingdings" pitchFamily="2" charset="2"/>
        <a:buChar char="n"/>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nGay4de2F4I" TargetMode="External"/><Relationship Id="rId2" Type="http://schemas.openxmlformats.org/officeDocument/2006/relationships/hyperlink" Target="https://www.youtube.com/watch?v=NP9LMyG83TY" TargetMode="External"/><Relationship Id="rId1" Type="http://schemas.openxmlformats.org/officeDocument/2006/relationships/slideLayout" Target="../slideLayouts/slideLayout2.xml"/><Relationship Id="rId6" Type="http://schemas.openxmlformats.org/officeDocument/2006/relationships/hyperlink" Target="https://www.youtube.com/watch?v=LFlRR7It3Mk" TargetMode="External"/><Relationship Id="rId5" Type="http://schemas.openxmlformats.org/officeDocument/2006/relationships/hyperlink" Target="https://www.youtube.com/watch?v=YjPj4aOlgKo" TargetMode="External"/><Relationship Id="rId4" Type="http://schemas.openxmlformats.org/officeDocument/2006/relationships/hyperlink" Target="https://www.youtube.com/watch?v=Xl0WizQtgY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www.ebi.missouri.edu/" TargetMode="External"/><Relationship Id="rId2" Type="http://schemas.openxmlformats.org/officeDocument/2006/relationships/hyperlink" Target="http://www.intensiveintervention.org/chart/instructional-intervention-tools" TargetMode="External"/><Relationship Id="rId1" Type="http://schemas.openxmlformats.org/officeDocument/2006/relationships/slideLayout" Target="../slideLayouts/slideLayout2.xml"/><Relationship Id="rId5" Type="http://schemas.openxmlformats.org/officeDocument/2006/relationships/hyperlink" Target="http://www.cehd.umn.edu/reading/PRESS/about.html" TargetMode="External"/><Relationship Id="rId4" Type="http://schemas.openxmlformats.org/officeDocument/2006/relationships/hyperlink" Target="http://www.gosbr.net/"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33" y="793897"/>
            <a:ext cx="8779933" cy="1102519"/>
          </a:xfrm>
        </p:spPr>
        <p:txBody>
          <a:bodyPr>
            <a:noAutofit/>
          </a:bodyPr>
          <a:lstStyle/>
          <a:p>
            <a:r>
              <a:rPr lang="en-US" dirty="0"/>
              <a:t/>
            </a:r>
            <a:br>
              <a:rPr lang="en-US" dirty="0"/>
            </a:br>
            <a:r>
              <a:rPr lang="en-US" dirty="0"/>
              <a:t>The Third Grade Reading Law: How do we go from law to practice? </a:t>
            </a:r>
          </a:p>
        </p:txBody>
      </p:sp>
      <p:sp>
        <p:nvSpPr>
          <p:cNvPr id="3" name="Subtitle 2"/>
          <p:cNvSpPr>
            <a:spLocks noGrp="1"/>
          </p:cNvSpPr>
          <p:nvPr>
            <p:ph type="subTitle" idx="1"/>
          </p:nvPr>
        </p:nvSpPr>
        <p:spPr>
          <a:xfrm>
            <a:off x="1371600" y="2727837"/>
            <a:ext cx="6400800" cy="1314450"/>
          </a:xfrm>
        </p:spPr>
        <p:txBody>
          <a:bodyPr/>
          <a:lstStyle/>
          <a:p>
            <a:r>
              <a:rPr lang="en-US" dirty="0" smtClean="0">
                <a:solidFill>
                  <a:schemeClr val="tx1"/>
                </a:solidFill>
              </a:rPr>
              <a:t>Matthew Burns</a:t>
            </a:r>
          </a:p>
          <a:p>
            <a:r>
              <a:rPr lang="en-US" dirty="0" smtClean="0">
                <a:solidFill>
                  <a:schemeClr val="tx1"/>
                </a:solidFill>
              </a:rPr>
              <a:t>University of Missouri</a:t>
            </a:r>
            <a:endParaRPr lang="en-US" dirty="0">
              <a:solidFill>
                <a:schemeClr val="tx1"/>
              </a:solidFill>
            </a:endParaRPr>
          </a:p>
        </p:txBody>
      </p:sp>
      <p:pic>
        <p:nvPicPr>
          <p:cNvPr id="8194" name="Picture 2" descr="Image result for images response to interv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0" y="3787877"/>
            <a:ext cx="3619500" cy="1257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27044" y="3757552"/>
            <a:ext cx="1899643" cy="369332"/>
          </a:xfrm>
          <a:prstGeom prst="rect">
            <a:avLst/>
          </a:prstGeom>
          <a:noFill/>
        </p:spPr>
        <p:txBody>
          <a:bodyPr wrap="square" rtlCol="0">
            <a:spAutoFit/>
          </a:bodyPr>
          <a:lstStyle/>
          <a:p>
            <a:r>
              <a:rPr lang="en-US" b="1" dirty="0" smtClean="0"/>
              <a:t>@burnsmk1</a:t>
            </a:r>
            <a:endParaRPr lang="en-US" b="1" dirty="0"/>
          </a:p>
        </p:txBody>
      </p:sp>
      <p:pic>
        <p:nvPicPr>
          <p:cNvPr id="6" name="Picture 6" descr="Image result for images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4" y="3754587"/>
            <a:ext cx="428280" cy="34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18754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511"/>
            <a:ext cx="8229600" cy="857250"/>
          </a:xfrm>
        </p:spPr>
        <p:txBody>
          <a:bodyPr>
            <a:normAutofit/>
          </a:bodyPr>
          <a:lstStyle/>
          <a:p>
            <a:r>
              <a:rPr lang="en-US" dirty="0" smtClean="0"/>
              <a:t>What’s Good?</a:t>
            </a:r>
            <a:endParaRPr lang="en-US" dirty="0"/>
          </a:p>
        </p:txBody>
      </p:sp>
      <p:sp>
        <p:nvSpPr>
          <p:cNvPr id="3" name="Content Placeholder 2"/>
          <p:cNvSpPr>
            <a:spLocks noGrp="1"/>
          </p:cNvSpPr>
          <p:nvPr>
            <p:ph idx="1"/>
          </p:nvPr>
        </p:nvSpPr>
        <p:spPr>
          <a:xfrm>
            <a:off x="104847" y="716739"/>
            <a:ext cx="8934306" cy="4018117"/>
          </a:xfrm>
        </p:spPr>
        <p:txBody>
          <a:bodyPr>
            <a:noAutofit/>
          </a:bodyPr>
          <a:lstStyle/>
          <a:p>
            <a:pPr marL="227013" indent="-225425"/>
            <a:r>
              <a:rPr lang="en-US" sz="2400" dirty="0" smtClean="0"/>
              <a:t>(ii</a:t>
            </a:r>
            <a:r>
              <a:rPr lang="en-US" sz="2400" dirty="0"/>
              <a:t>) Periodically screens and monitors the progress of each pupil’s reading skills, at least 3 times per year. </a:t>
            </a:r>
            <a:endParaRPr lang="en-US" sz="2400" dirty="0" smtClean="0"/>
          </a:p>
          <a:p>
            <a:pPr marL="227013" indent="-225425"/>
            <a:r>
              <a:rPr lang="en-US" sz="2400" dirty="0" smtClean="0"/>
              <a:t>(</a:t>
            </a:r>
            <a:r>
              <a:rPr lang="en-US" sz="2400" dirty="0"/>
              <a:t>iii) Provides evidence-based core reading </a:t>
            </a:r>
            <a:r>
              <a:rPr lang="en-US" sz="2400" dirty="0" smtClean="0"/>
              <a:t>instruction.</a:t>
            </a:r>
            <a:endParaRPr lang="en-US" sz="2000" dirty="0" smtClean="0"/>
          </a:p>
          <a:p>
            <a:pPr marL="227013" indent="-225425"/>
            <a:r>
              <a:rPr lang="en-US" sz="2400" dirty="0" smtClean="0"/>
              <a:t>(</a:t>
            </a:r>
            <a:r>
              <a:rPr lang="en-US" sz="2400" dirty="0"/>
              <a:t>B) Provides intensive development in the 5 major reading components: phonemic awareness, phonics, fluency, vocabulary, and comprehension. </a:t>
            </a:r>
            <a:endParaRPr lang="en-US" sz="2400" dirty="0" smtClean="0"/>
          </a:p>
          <a:p>
            <a:pPr marL="227013" indent="-225425"/>
            <a:r>
              <a:rPr lang="en-US" sz="2400" dirty="0" smtClean="0"/>
              <a:t>(</a:t>
            </a:r>
            <a:r>
              <a:rPr lang="en-US" sz="2400" dirty="0"/>
              <a:t>C) Is systematic, explicit, multisensory, and sequential. </a:t>
            </a:r>
            <a:endParaRPr lang="en-US" sz="2400" dirty="0" smtClean="0"/>
          </a:p>
          <a:p>
            <a:pPr marL="227013" indent="-225425"/>
            <a:r>
              <a:rPr lang="en-US" sz="2400" dirty="0" smtClean="0"/>
              <a:t>Term “evidence-based” appears 10 time!!!!!!</a:t>
            </a:r>
          </a:p>
        </p:txBody>
      </p:sp>
    </p:spTree>
    <p:extLst>
      <p:ext uri="{BB962C8B-B14F-4D97-AF65-F5344CB8AC3E}">
        <p14:creationId xmlns:p14="http://schemas.microsoft.com/office/powerpoint/2010/main" val="315400685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Assessment</a:t>
            </a:r>
            <a:endParaRPr lang="en-US" dirty="0"/>
          </a:p>
        </p:txBody>
      </p:sp>
      <p:sp>
        <p:nvSpPr>
          <p:cNvPr id="6" name="Content Placeholder 5"/>
          <p:cNvSpPr>
            <a:spLocks noGrp="1"/>
          </p:cNvSpPr>
          <p:nvPr>
            <p:ph idx="1"/>
          </p:nvPr>
        </p:nvSpPr>
        <p:spPr>
          <a:xfrm>
            <a:off x="457200" y="981941"/>
            <a:ext cx="8229600" cy="3394472"/>
          </a:xfrm>
        </p:spPr>
        <p:txBody>
          <a:bodyPr>
            <a:normAutofit fontScale="85000" lnSpcReduction="10000"/>
          </a:bodyPr>
          <a:lstStyle/>
          <a:p>
            <a:r>
              <a:rPr lang="en-US" dirty="0"/>
              <a:t>(a) Approve 3 or more valid and reliable screening, formative, and diagnostic reading assessment systems for selection and use by school districts and public school academies in accordance with the following: </a:t>
            </a:r>
            <a:endParaRPr lang="en-US" dirty="0" smtClean="0"/>
          </a:p>
          <a:p>
            <a:r>
              <a:rPr lang="en-US" dirty="0" smtClean="0"/>
              <a:t>(</a:t>
            </a:r>
            <a:r>
              <a:rPr lang="en-US" dirty="0"/>
              <a:t>i) Each approved assessment system shall provide a screening assessment, monitoring capabilities for monitoring progress toward a growth target, and a diagnostic assessment.</a:t>
            </a:r>
          </a:p>
        </p:txBody>
      </p:sp>
    </p:spTree>
    <p:extLst>
      <p:ext uri="{BB962C8B-B14F-4D97-AF65-F5344CB8AC3E}">
        <p14:creationId xmlns:p14="http://schemas.microsoft.com/office/powerpoint/2010/main" val="200759438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257301" y="-171450"/>
            <a:ext cx="6537722" cy="857250"/>
          </a:xfrm>
        </p:spPr>
        <p:txBody>
          <a:bodyPr>
            <a:normAutofit fontScale="90000"/>
          </a:bodyPr>
          <a:lstStyle/>
          <a:p>
            <a:pPr eaLnBrk="1" hangingPunct="1"/>
            <a:r>
              <a:rPr lang="en-US" altLang="en-US" b="1" smtClean="0"/>
              <a:t>Four Purposes of Assessment</a:t>
            </a:r>
          </a:p>
        </p:txBody>
      </p:sp>
      <p:sp>
        <p:nvSpPr>
          <p:cNvPr id="3" name="Content Placeholder 2"/>
          <p:cNvSpPr>
            <a:spLocks noGrp="1"/>
          </p:cNvSpPr>
          <p:nvPr>
            <p:ph idx="1"/>
          </p:nvPr>
        </p:nvSpPr>
        <p:spPr>
          <a:xfrm>
            <a:off x="351063" y="560785"/>
            <a:ext cx="8605157" cy="4456509"/>
          </a:xfrm>
        </p:spPr>
        <p:txBody>
          <a:bodyPr>
            <a:noAutofit/>
          </a:bodyPr>
          <a:lstStyle/>
          <a:p>
            <a:pPr marL="61722" indent="0">
              <a:buNone/>
              <a:defRPr/>
            </a:pPr>
            <a:r>
              <a:rPr lang="en-US" sz="2100" dirty="0"/>
              <a:t>Program evaluation: How is the education system working for students overall? </a:t>
            </a:r>
          </a:p>
          <a:p>
            <a:pPr lvl="2" eaLnBrk="1" hangingPunct="1">
              <a:defRPr/>
            </a:pPr>
            <a:r>
              <a:rPr lang="en-US" sz="1500" dirty="0" smtClean="0"/>
              <a:t>MAP</a:t>
            </a:r>
            <a:endParaRPr lang="en-US" sz="900" dirty="0"/>
          </a:p>
          <a:p>
            <a:pPr marL="61722" indent="0">
              <a:buNone/>
              <a:defRPr/>
            </a:pPr>
            <a:r>
              <a:rPr lang="en-US" sz="2100" dirty="0"/>
              <a:t>Screening:  Which of my students are not meeting grade level expectations given Universal Instruction?</a:t>
            </a:r>
          </a:p>
          <a:p>
            <a:pPr lvl="2" eaLnBrk="1" hangingPunct="1">
              <a:defRPr/>
            </a:pPr>
            <a:r>
              <a:rPr lang="en-US" sz="1500" dirty="0"/>
              <a:t>E.g</a:t>
            </a:r>
            <a:r>
              <a:rPr lang="en-US" sz="1500" dirty="0" smtClean="0"/>
              <a:t>., STAR, NWEA</a:t>
            </a:r>
            <a:endParaRPr lang="en-US" sz="1500" dirty="0"/>
          </a:p>
          <a:p>
            <a:pPr marL="102870" indent="0">
              <a:buNone/>
              <a:defRPr/>
            </a:pPr>
            <a:r>
              <a:rPr lang="en-US" sz="2100" dirty="0"/>
              <a:t>Diagnostic: What are the specific needs of students who </a:t>
            </a:r>
            <a:r>
              <a:rPr lang="en-US" sz="2100" dirty="0" smtClean="0"/>
              <a:t>struggle?</a:t>
            </a:r>
            <a:endParaRPr lang="en-US" sz="2100" dirty="0"/>
          </a:p>
          <a:p>
            <a:pPr marL="102870" indent="0">
              <a:buNone/>
              <a:defRPr/>
            </a:pPr>
            <a:r>
              <a:rPr lang="en-US" sz="2100" dirty="0"/>
              <a:t>	</a:t>
            </a:r>
            <a:r>
              <a:rPr lang="en-US" sz="1500" dirty="0"/>
              <a:t>E.g., measures of specific skills</a:t>
            </a:r>
          </a:p>
          <a:p>
            <a:pPr marL="61722" indent="0">
              <a:buNone/>
              <a:defRPr/>
            </a:pPr>
            <a:r>
              <a:rPr lang="en-US" sz="2100" dirty="0"/>
              <a:t>Monitoring Progress:  What does the student’s growth look like? </a:t>
            </a:r>
          </a:p>
          <a:p>
            <a:pPr marL="61722" indent="0">
              <a:buNone/>
              <a:defRPr/>
            </a:pPr>
            <a:r>
              <a:rPr lang="en-US" sz="2100" dirty="0"/>
              <a:t>	</a:t>
            </a:r>
            <a:r>
              <a:rPr lang="en-US" sz="1500" dirty="0"/>
              <a:t>E.g., </a:t>
            </a:r>
            <a:r>
              <a:rPr lang="en-US" sz="1500" dirty="0" smtClean="0"/>
              <a:t>CBM (</a:t>
            </a:r>
            <a:r>
              <a:rPr lang="en-US" sz="1500" dirty="0" err="1" smtClean="0"/>
              <a:t>Aimsweb</a:t>
            </a:r>
            <a:r>
              <a:rPr lang="en-US" sz="1500" dirty="0" smtClean="0"/>
              <a:t> &amp; </a:t>
            </a:r>
            <a:r>
              <a:rPr lang="en-US" sz="1500" dirty="0" err="1" smtClean="0"/>
              <a:t>Dibels</a:t>
            </a:r>
            <a:r>
              <a:rPr lang="en-US" sz="1500" dirty="0" smtClean="0"/>
              <a:t>)</a:t>
            </a:r>
            <a:endParaRPr lang="en-US" sz="2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985" y="3890182"/>
            <a:ext cx="751407" cy="1127111"/>
          </a:xfrm>
          <a:prstGeom prst="rect">
            <a:avLst/>
          </a:prstGeom>
        </p:spPr>
      </p:pic>
    </p:spTree>
    <p:extLst>
      <p:ext uri="{BB962C8B-B14F-4D97-AF65-F5344CB8AC3E}">
        <p14:creationId xmlns:p14="http://schemas.microsoft.com/office/powerpoint/2010/main" val="32562819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43080"/>
            <a:ext cx="8229600" cy="857250"/>
          </a:xfrm>
        </p:spPr>
        <p:txBody>
          <a:bodyPr>
            <a:normAutofit fontScale="90000"/>
          </a:bodyPr>
          <a:lstStyle/>
          <a:p>
            <a:r>
              <a:rPr lang="en-US" dirty="0" smtClean="0"/>
              <a:t>Approved Initial Assessments (DESE)</a:t>
            </a:r>
            <a:endParaRPr lang="en-US" dirty="0"/>
          </a:p>
        </p:txBody>
      </p:sp>
      <p:sp>
        <p:nvSpPr>
          <p:cNvPr id="4" name="Content Placeholder 3"/>
          <p:cNvSpPr>
            <a:spLocks noGrp="1"/>
          </p:cNvSpPr>
          <p:nvPr>
            <p:ph sz="half" idx="2"/>
          </p:nvPr>
        </p:nvSpPr>
        <p:spPr>
          <a:xfrm>
            <a:off x="457200" y="689156"/>
            <a:ext cx="4040188" cy="3531393"/>
          </a:xfrm>
        </p:spPr>
        <p:txBody>
          <a:bodyPr/>
          <a:lstStyle/>
          <a:p>
            <a:r>
              <a:rPr lang="en-US" dirty="0" err="1"/>
              <a:t>Aimsweb</a:t>
            </a:r>
            <a:endParaRPr lang="en-US" dirty="0"/>
          </a:p>
          <a:p>
            <a:r>
              <a:rPr lang="en-US" dirty="0"/>
              <a:t>DIBELS</a:t>
            </a:r>
          </a:p>
          <a:p>
            <a:r>
              <a:rPr lang="en-US" dirty="0" err="1"/>
              <a:t>EasyCBM</a:t>
            </a:r>
            <a:endParaRPr lang="en-US" dirty="0"/>
          </a:p>
          <a:p>
            <a:r>
              <a:rPr lang="en-US" dirty="0" err="1"/>
              <a:t>FastBridge</a:t>
            </a:r>
            <a:endParaRPr lang="en-US" dirty="0"/>
          </a:p>
          <a:p>
            <a:r>
              <a:rPr lang="en-US" dirty="0"/>
              <a:t>Degrees of Reading Power</a:t>
            </a:r>
          </a:p>
          <a:p>
            <a:r>
              <a:rPr lang="en-US" dirty="0" smtClean="0"/>
              <a:t>Iowa Assessments</a:t>
            </a:r>
          </a:p>
          <a:p>
            <a:r>
              <a:rPr lang="en-US" dirty="0" smtClean="0"/>
              <a:t>I-Ready</a:t>
            </a:r>
            <a:endParaRPr lang="en-US" dirty="0"/>
          </a:p>
        </p:txBody>
      </p:sp>
      <p:sp>
        <p:nvSpPr>
          <p:cNvPr id="6" name="Content Placeholder 5"/>
          <p:cNvSpPr>
            <a:spLocks noGrp="1"/>
          </p:cNvSpPr>
          <p:nvPr>
            <p:ph sz="quarter" idx="4"/>
          </p:nvPr>
        </p:nvSpPr>
        <p:spPr>
          <a:xfrm>
            <a:off x="4645027" y="794743"/>
            <a:ext cx="4384673" cy="3070675"/>
          </a:xfrm>
        </p:spPr>
        <p:txBody>
          <a:bodyPr>
            <a:normAutofit fontScale="92500" lnSpcReduction="20000"/>
          </a:bodyPr>
          <a:lstStyle/>
          <a:p>
            <a:r>
              <a:rPr lang="en-US" dirty="0" smtClean="0"/>
              <a:t>NWEA MAP</a:t>
            </a:r>
          </a:p>
          <a:p>
            <a:r>
              <a:rPr lang="en-US" dirty="0" smtClean="0"/>
              <a:t>STAR</a:t>
            </a:r>
          </a:p>
          <a:p>
            <a:r>
              <a:rPr lang="en-US" dirty="0" smtClean="0"/>
              <a:t>Predictive Assessments of Reading</a:t>
            </a:r>
          </a:p>
          <a:p>
            <a:r>
              <a:rPr lang="en-US" dirty="0"/>
              <a:t>95 Percent Group’s Phonological Awareness Screener for </a:t>
            </a:r>
            <a:r>
              <a:rPr lang="en-US" dirty="0" smtClean="0"/>
              <a:t>Intervention</a:t>
            </a:r>
          </a:p>
          <a:p>
            <a:r>
              <a:rPr lang="en-US" dirty="0"/>
              <a:t>Reading Inventory (Houghton Mifflin Harcourt)</a:t>
            </a:r>
          </a:p>
        </p:txBody>
      </p:sp>
      <p:sp>
        <p:nvSpPr>
          <p:cNvPr id="7" name="TextBox 6"/>
          <p:cNvSpPr txBox="1"/>
          <p:nvPr/>
        </p:nvSpPr>
        <p:spPr>
          <a:xfrm>
            <a:off x="103910" y="3865418"/>
            <a:ext cx="8925790" cy="369332"/>
          </a:xfrm>
          <a:prstGeom prst="rect">
            <a:avLst/>
          </a:prstGeom>
          <a:noFill/>
        </p:spPr>
        <p:txBody>
          <a:bodyPr wrap="square" rtlCol="0">
            <a:spAutoFit/>
          </a:bodyPr>
          <a:lstStyle/>
          <a:p>
            <a:r>
              <a:rPr lang="en-US" dirty="0"/>
              <a:t>https://</a:t>
            </a:r>
            <a:r>
              <a:rPr lang="en-US" dirty="0" smtClean="0"/>
              <a:t>www.michigan.gov/documents/mde/17-18_Initial_Assessment_List_560866_7.pdf</a:t>
            </a:r>
            <a:endParaRPr lang="en-US" dirty="0"/>
          </a:p>
        </p:txBody>
      </p:sp>
    </p:spTree>
    <p:extLst>
      <p:ext uri="{BB962C8B-B14F-4D97-AF65-F5344CB8AC3E}">
        <p14:creationId xmlns:p14="http://schemas.microsoft.com/office/powerpoint/2010/main" val="143655434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802147525"/>
              </p:ext>
            </p:extLst>
          </p:nvPr>
        </p:nvGraphicFramePr>
        <p:xfrm>
          <a:off x="97971" y="157843"/>
          <a:ext cx="6343650" cy="4620193"/>
        </p:xfrm>
        <a:graphic>
          <a:graphicData uri="http://schemas.openxmlformats.org/drawingml/2006/table">
            <a:tbl>
              <a:tblPr firstRow="1" bandRow="1">
                <a:tableStyleId>{5C22544A-7EE6-4342-B048-85BDC9FD1C3A}</a:tableStyleId>
              </a:tblPr>
              <a:tblGrid>
                <a:gridCol w="2686050">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742950">
                  <a:extLst>
                    <a:ext uri="{9D8B030D-6E8A-4147-A177-3AD203B41FA5}">
                      <a16:colId xmlns:a16="http://schemas.microsoft.com/office/drawing/2014/main" val="20003"/>
                    </a:ext>
                  </a:extLst>
                </a:gridCol>
              </a:tblGrid>
              <a:tr h="480101">
                <a:tc>
                  <a:txBody>
                    <a:bodyPr/>
                    <a:lstStyle/>
                    <a:p>
                      <a:r>
                        <a:rPr lang="en-US" sz="1600" dirty="0" smtClean="0">
                          <a:solidFill>
                            <a:schemeClr val="bg1"/>
                          </a:solidFill>
                        </a:rPr>
                        <a:t>Screener</a:t>
                      </a:r>
                      <a:endParaRPr lang="en-US" sz="1600" dirty="0">
                        <a:solidFill>
                          <a:schemeClr val="bg1"/>
                        </a:solidFill>
                      </a:endParaRPr>
                    </a:p>
                  </a:txBody>
                  <a:tcPr marL="68580" marR="68580" marT="34297" marB="34297"/>
                </a:tc>
                <a:tc>
                  <a:txBody>
                    <a:bodyPr/>
                    <a:lstStyle/>
                    <a:p>
                      <a:pPr algn="ctr"/>
                      <a:r>
                        <a:rPr lang="en-US" sz="1600" dirty="0" smtClean="0">
                          <a:solidFill>
                            <a:schemeClr val="bg1"/>
                          </a:solidFill>
                        </a:rPr>
                        <a:t>MAP &lt;</a:t>
                      </a:r>
                      <a:r>
                        <a:rPr lang="en-US" sz="1600" baseline="0" dirty="0" smtClean="0">
                          <a:solidFill>
                            <a:schemeClr val="bg1"/>
                          </a:solidFill>
                        </a:rPr>
                        <a:t> 25</a:t>
                      </a:r>
                      <a:r>
                        <a:rPr lang="en-US" sz="1600" baseline="30000" dirty="0" smtClean="0">
                          <a:solidFill>
                            <a:schemeClr val="bg1"/>
                          </a:solidFill>
                        </a:rPr>
                        <a:t>th</a:t>
                      </a:r>
                      <a:r>
                        <a:rPr lang="en-US" sz="1600" baseline="0" dirty="0" smtClean="0">
                          <a:solidFill>
                            <a:schemeClr val="bg1"/>
                          </a:solidFill>
                        </a:rPr>
                        <a:t> %</a:t>
                      </a:r>
                      <a:r>
                        <a:rPr lang="en-US" sz="1600" baseline="0" dirty="0" err="1" smtClean="0">
                          <a:solidFill>
                            <a:schemeClr val="bg1"/>
                          </a:solidFill>
                        </a:rPr>
                        <a:t>ile</a:t>
                      </a:r>
                      <a:endParaRPr lang="en-US" sz="1600" dirty="0">
                        <a:solidFill>
                          <a:schemeClr val="bg1"/>
                        </a:solidFill>
                      </a:endParaRPr>
                    </a:p>
                  </a:txBody>
                  <a:tcPr marL="68580" marR="68580" marT="34297" marB="34297"/>
                </a:tc>
                <a:tc>
                  <a:txBody>
                    <a:bodyPr/>
                    <a:lstStyle/>
                    <a:p>
                      <a:pPr algn="ctr"/>
                      <a:r>
                        <a:rPr lang="en-US" sz="1600" dirty="0" smtClean="0">
                          <a:solidFill>
                            <a:schemeClr val="bg1"/>
                          </a:solidFill>
                        </a:rPr>
                        <a:t>MAP </a:t>
                      </a:r>
                      <a:r>
                        <a:rPr lang="en-US" sz="1600" u="sng" dirty="0" smtClean="0">
                          <a:solidFill>
                            <a:schemeClr val="bg1"/>
                          </a:solidFill>
                        </a:rPr>
                        <a:t>&gt;</a:t>
                      </a:r>
                      <a:r>
                        <a:rPr lang="en-US" sz="1600" u="none" dirty="0" smtClean="0">
                          <a:solidFill>
                            <a:schemeClr val="bg1"/>
                          </a:solidFill>
                        </a:rPr>
                        <a:t> 25</a:t>
                      </a:r>
                      <a:r>
                        <a:rPr lang="en-US" sz="1600" u="none" baseline="30000" dirty="0" smtClean="0">
                          <a:solidFill>
                            <a:schemeClr val="bg1"/>
                          </a:solidFill>
                        </a:rPr>
                        <a:t>th</a:t>
                      </a:r>
                      <a:r>
                        <a:rPr lang="en-US" sz="1600" u="none" baseline="0" dirty="0" smtClean="0">
                          <a:solidFill>
                            <a:schemeClr val="bg1"/>
                          </a:solidFill>
                        </a:rPr>
                        <a:t> %</a:t>
                      </a:r>
                      <a:r>
                        <a:rPr lang="en-US" sz="1600" u="none" baseline="0" dirty="0" err="1" smtClean="0">
                          <a:solidFill>
                            <a:schemeClr val="bg1"/>
                          </a:solidFill>
                        </a:rPr>
                        <a:t>ile</a:t>
                      </a:r>
                      <a:endParaRPr lang="en-US" sz="1600" dirty="0">
                        <a:solidFill>
                          <a:schemeClr val="bg1"/>
                        </a:solidFill>
                      </a:endParaRPr>
                    </a:p>
                  </a:txBody>
                  <a:tcPr marL="68580" marR="68580" marT="34297" marB="34297"/>
                </a:tc>
                <a:tc>
                  <a:txBody>
                    <a:bodyPr/>
                    <a:lstStyle/>
                    <a:p>
                      <a:pPr algn="ctr"/>
                      <a:r>
                        <a:rPr lang="en-US" sz="1600" dirty="0" smtClean="0">
                          <a:solidFill>
                            <a:schemeClr val="bg1"/>
                          </a:solidFill>
                        </a:rPr>
                        <a:t>Total</a:t>
                      </a:r>
                      <a:endParaRPr lang="en-US" sz="1600" dirty="0">
                        <a:solidFill>
                          <a:schemeClr val="bg1"/>
                        </a:solidFill>
                      </a:endParaRPr>
                    </a:p>
                  </a:txBody>
                  <a:tcPr marL="68580" marR="68580" marT="34297" marB="34297"/>
                </a:tc>
                <a:extLst>
                  <a:ext uri="{0D108BD9-81ED-4DB2-BD59-A6C34878D82A}">
                    <a16:rowId xmlns:a16="http://schemas.microsoft.com/office/drawing/2014/main" val="10000"/>
                  </a:ext>
                </a:extLst>
              </a:tr>
              <a:tr h="331044">
                <a:tc>
                  <a:txBody>
                    <a:bodyPr/>
                    <a:lstStyle/>
                    <a:p>
                      <a:r>
                        <a:rPr lang="en-US" sz="1600" dirty="0" smtClean="0">
                          <a:solidFill>
                            <a:srgbClr val="000066"/>
                          </a:solidFill>
                        </a:rPr>
                        <a:t>Oral Reading Fluency (ORF)</a:t>
                      </a:r>
                      <a:endParaRPr lang="en-US" sz="1600" dirty="0">
                        <a:solidFill>
                          <a:srgbClr val="000066"/>
                        </a:solidFill>
                      </a:endParaRPr>
                    </a:p>
                  </a:txBody>
                  <a:tcPr marL="68580" marR="68580" marT="34297" marB="34297"/>
                </a:tc>
                <a:tc>
                  <a:txBody>
                    <a:bodyPr/>
                    <a:lstStyle/>
                    <a:p>
                      <a:pPr algn="ctr"/>
                      <a:endParaRPr lang="en-US" sz="1600" dirty="0">
                        <a:solidFill>
                          <a:srgbClr val="000066"/>
                        </a:solidFill>
                      </a:endParaRPr>
                    </a:p>
                  </a:txBody>
                  <a:tcPr marL="68580" marR="68580" marT="34297" marB="34297"/>
                </a:tc>
                <a:tc>
                  <a:txBody>
                    <a:bodyPr/>
                    <a:lstStyle/>
                    <a:p>
                      <a:pPr algn="ctr"/>
                      <a:endParaRPr lang="en-US" sz="1600" dirty="0">
                        <a:solidFill>
                          <a:srgbClr val="000066"/>
                        </a:solidFill>
                      </a:endParaRPr>
                    </a:p>
                  </a:txBody>
                  <a:tcPr marL="68580" marR="68580" marT="34297" marB="34297"/>
                </a:tc>
                <a:tc>
                  <a:txBody>
                    <a:bodyPr/>
                    <a:lstStyle/>
                    <a:p>
                      <a:pPr algn="ctr"/>
                      <a:endParaRPr lang="en-US" sz="1600" dirty="0">
                        <a:solidFill>
                          <a:srgbClr val="000066"/>
                        </a:solidFill>
                      </a:endParaRPr>
                    </a:p>
                  </a:txBody>
                  <a:tcPr marL="68580" marR="68580" marT="34297" marB="34297"/>
                </a:tc>
                <a:extLst>
                  <a:ext uri="{0D108BD9-81ED-4DB2-BD59-A6C34878D82A}">
                    <a16:rowId xmlns:a16="http://schemas.microsoft.com/office/drawing/2014/main" val="10001"/>
                  </a:ext>
                </a:extLst>
              </a:tr>
              <a:tr h="331044">
                <a:tc>
                  <a:txBody>
                    <a:bodyPr/>
                    <a:lstStyle/>
                    <a:p>
                      <a:r>
                        <a:rPr lang="en-US" sz="1600" dirty="0" smtClean="0">
                          <a:solidFill>
                            <a:srgbClr val="000066"/>
                          </a:solidFill>
                        </a:rPr>
                        <a:t>     ORF &lt; Benchmark Goal</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276</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145</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421</a:t>
                      </a:r>
                      <a:endParaRPr lang="en-US" sz="1600" dirty="0">
                        <a:solidFill>
                          <a:srgbClr val="000066"/>
                        </a:solidFill>
                      </a:endParaRPr>
                    </a:p>
                  </a:txBody>
                  <a:tcPr marL="68580" marR="68580" marT="34297" marB="34297"/>
                </a:tc>
                <a:extLst>
                  <a:ext uri="{0D108BD9-81ED-4DB2-BD59-A6C34878D82A}">
                    <a16:rowId xmlns:a16="http://schemas.microsoft.com/office/drawing/2014/main" val="10002"/>
                  </a:ext>
                </a:extLst>
              </a:tr>
              <a:tr h="279141">
                <a:tc>
                  <a:txBody>
                    <a:bodyPr/>
                    <a:lstStyle/>
                    <a:p>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a</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b</a:t>
                      </a:r>
                      <a:endParaRPr lang="en-US" sz="1600" dirty="0">
                        <a:solidFill>
                          <a:srgbClr val="000066"/>
                        </a:solidFill>
                      </a:endParaRPr>
                    </a:p>
                  </a:txBody>
                  <a:tcPr marL="68580" marR="68580" marT="34297" marB="34297"/>
                </a:tc>
                <a:tc>
                  <a:txBody>
                    <a:bodyPr/>
                    <a:lstStyle/>
                    <a:p>
                      <a:pPr algn="ctr"/>
                      <a:endParaRPr lang="en-US" sz="1600" dirty="0">
                        <a:solidFill>
                          <a:srgbClr val="000066"/>
                        </a:solidFill>
                      </a:endParaRPr>
                    </a:p>
                  </a:txBody>
                  <a:tcPr marL="68580" marR="68580" marT="34297" marB="34297"/>
                </a:tc>
                <a:extLst>
                  <a:ext uri="{0D108BD9-81ED-4DB2-BD59-A6C34878D82A}">
                    <a16:rowId xmlns:a16="http://schemas.microsoft.com/office/drawing/2014/main" val="10003"/>
                  </a:ext>
                </a:extLst>
              </a:tr>
              <a:tr h="275573">
                <a:tc>
                  <a:txBody>
                    <a:bodyPr/>
                    <a:lstStyle/>
                    <a:p>
                      <a:r>
                        <a:rPr lang="en-US" sz="1600" dirty="0" smtClean="0">
                          <a:solidFill>
                            <a:srgbClr val="000066"/>
                          </a:solidFill>
                        </a:rPr>
                        <a:t>     ORF </a:t>
                      </a:r>
                      <a:r>
                        <a:rPr lang="en-US" sz="1600" u="sng" dirty="0" smtClean="0">
                          <a:solidFill>
                            <a:srgbClr val="000066"/>
                          </a:solidFill>
                        </a:rPr>
                        <a:t>&gt;</a:t>
                      </a:r>
                      <a:r>
                        <a:rPr lang="en-US" sz="1600" u="none" baseline="0" dirty="0" smtClean="0">
                          <a:solidFill>
                            <a:srgbClr val="000066"/>
                          </a:solidFill>
                        </a:rPr>
                        <a:t> Benchmark Goal</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46</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501</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547</a:t>
                      </a:r>
                      <a:endParaRPr lang="en-US" sz="1600" dirty="0">
                        <a:solidFill>
                          <a:srgbClr val="000066"/>
                        </a:solidFill>
                      </a:endParaRPr>
                    </a:p>
                  </a:txBody>
                  <a:tcPr marL="68580" marR="68580" marT="34297" marB="34297"/>
                </a:tc>
                <a:extLst>
                  <a:ext uri="{0D108BD9-81ED-4DB2-BD59-A6C34878D82A}">
                    <a16:rowId xmlns:a16="http://schemas.microsoft.com/office/drawing/2014/main" val="10004"/>
                  </a:ext>
                </a:extLst>
              </a:tr>
              <a:tr h="279141">
                <a:tc>
                  <a:txBody>
                    <a:bodyPr/>
                    <a:lstStyle/>
                    <a:p>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c</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d</a:t>
                      </a:r>
                      <a:endParaRPr lang="en-US" sz="1600" dirty="0">
                        <a:solidFill>
                          <a:srgbClr val="000066"/>
                        </a:solidFill>
                      </a:endParaRPr>
                    </a:p>
                  </a:txBody>
                  <a:tcPr marL="68580" marR="68580" marT="34297" marB="34297"/>
                </a:tc>
                <a:tc>
                  <a:txBody>
                    <a:bodyPr/>
                    <a:lstStyle/>
                    <a:p>
                      <a:pPr algn="ctr"/>
                      <a:endParaRPr lang="en-US" sz="1600" dirty="0">
                        <a:solidFill>
                          <a:srgbClr val="000066"/>
                        </a:solidFill>
                      </a:endParaRPr>
                    </a:p>
                  </a:txBody>
                  <a:tcPr marL="68580" marR="68580" marT="34297" marB="34297"/>
                </a:tc>
                <a:extLst>
                  <a:ext uri="{0D108BD9-81ED-4DB2-BD59-A6C34878D82A}">
                    <a16:rowId xmlns:a16="http://schemas.microsoft.com/office/drawing/2014/main" val="10005"/>
                  </a:ext>
                </a:extLst>
              </a:tr>
              <a:tr h="279141">
                <a:tc>
                  <a:txBody>
                    <a:bodyPr/>
                    <a:lstStyle/>
                    <a:p>
                      <a:r>
                        <a:rPr lang="en-US" sz="1600" dirty="0" smtClean="0">
                          <a:solidFill>
                            <a:srgbClr val="000066"/>
                          </a:solidFill>
                        </a:rPr>
                        <a:t>Total</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322</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646</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968</a:t>
                      </a:r>
                      <a:endParaRPr lang="en-US" sz="1600" dirty="0">
                        <a:solidFill>
                          <a:srgbClr val="000066"/>
                        </a:solidFill>
                      </a:endParaRPr>
                    </a:p>
                  </a:txBody>
                  <a:tcPr marL="68580" marR="68580" marT="34297" marB="34297"/>
                </a:tc>
                <a:extLst>
                  <a:ext uri="{0D108BD9-81ED-4DB2-BD59-A6C34878D82A}">
                    <a16:rowId xmlns:a16="http://schemas.microsoft.com/office/drawing/2014/main" val="10006"/>
                  </a:ext>
                </a:extLst>
              </a:tr>
              <a:tr h="2791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66"/>
                          </a:solidFill>
                        </a:rPr>
                        <a:t>Informal</a:t>
                      </a:r>
                      <a:r>
                        <a:rPr lang="en-US" sz="1600" baseline="0" dirty="0" smtClean="0">
                          <a:solidFill>
                            <a:srgbClr val="000066"/>
                          </a:solidFill>
                        </a:rPr>
                        <a:t> Reading Inventory (RI)</a:t>
                      </a:r>
                      <a:endParaRPr lang="en-US" sz="1600" dirty="0">
                        <a:solidFill>
                          <a:srgbClr val="000066"/>
                        </a:solidFill>
                      </a:endParaRPr>
                    </a:p>
                  </a:txBody>
                  <a:tcPr marL="68580" marR="68580" marT="34297" marB="34297"/>
                </a:tc>
                <a:tc>
                  <a:txBody>
                    <a:bodyPr/>
                    <a:lstStyle/>
                    <a:p>
                      <a:endParaRPr lang="en-US" sz="1600">
                        <a:solidFill>
                          <a:srgbClr val="000066"/>
                        </a:solidFill>
                      </a:endParaRPr>
                    </a:p>
                  </a:txBody>
                  <a:tcPr marL="68580" marR="68580" marT="34297" marB="34297"/>
                </a:tc>
                <a:tc>
                  <a:txBody>
                    <a:bodyPr/>
                    <a:lstStyle/>
                    <a:p>
                      <a:endParaRPr lang="en-US" sz="1600" dirty="0">
                        <a:solidFill>
                          <a:srgbClr val="000066"/>
                        </a:solidFill>
                      </a:endParaRPr>
                    </a:p>
                  </a:txBody>
                  <a:tcPr marL="68580" marR="68580" marT="34297" marB="34297"/>
                </a:tc>
                <a:tc>
                  <a:txBody>
                    <a:bodyPr/>
                    <a:lstStyle/>
                    <a:p>
                      <a:pPr algn="ctr"/>
                      <a:endParaRPr lang="en-US" sz="1600" dirty="0">
                        <a:solidFill>
                          <a:srgbClr val="000066"/>
                        </a:solidFill>
                      </a:endParaRPr>
                    </a:p>
                  </a:txBody>
                  <a:tcPr marL="68580" marR="68580" marT="34297" marB="34297"/>
                </a:tc>
                <a:extLst>
                  <a:ext uri="{0D108BD9-81ED-4DB2-BD59-A6C34878D82A}">
                    <a16:rowId xmlns:a16="http://schemas.microsoft.com/office/drawing/2014/main" val="10007"/>
                  </a:ext>
                </a:extLst>
              </a:tr>
              <a:tr h="327475">
                <a:tc>
                  <a:txBody>
                    <a:bodyPr/>
                    <a:lstStyle/>
                    <a:p>
                      <a:r>
                        <a:rPr lang="en-US" sz="1600" dirty="0" smtClean="0">
                          <a:solidFill>
                            <a:srgbClr val="000066"/>
                          </a:solidFill>
                        </a:rPr>
                        <a:t>     RI</a:t>
                      </a:r>
                      <a:r>
                        <a:rPr lang="en-US" sz="1600" baseline="0" dirty="0" smtClean="0">
                          <a:solidFill>
                            <a:srgbClr val="000066"/>
                          </a:solidFill>
                        </a:rPr>
                        <a:t> &lt; Benchmark Goal</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90</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189</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279</a:t>
                      </a:r>
                      <a:endParaRPr lang="en-US" sz="1600" dirty="0">
                        <a:solidFill>
                          <a:srgbClr val="000066"/>
                        </a:solidFill>
                      </a:endParaRPr>
                    </a:p>
                  </a:txBody>
                  <a:tcPr marL="68580" marR="68580" marT="34297" marB="34297"/>
                </a:tc>
                <a:extLst>
                  <a:ext uri="{0D108BD9-81ED-4DB2-BD59-A6C34878D82A}">
                    <a16:rowId xmlns:a16="http://schemas.microsoft.com/office/drawing/2014/main" val="10008"/>
                  </a:ext>
                </a:extLst>
              </a:tr>
              <a:tr h="279141">
                <a:tc>
                  <a:txBody>
                    <a:bodyPr/>
                    <a:lstStyle/>
                    <a:p>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a</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b</a:t>
                      </a:r>
                      <a:endParaRPr lang="en-US" sz="1600" dirty="0">
                        <a:solidFill>
                          <a:srgbClr val="000066"/>
                        </a:solidFill>
                      </a:endParaRPr>
                    </a:p>
                  </a:txBody>
                  <a:tcPr marL="68580" marR="68580" marT="34297" marB="34297"/>
                </a:tc>
                <a:tc>
                  <a:txBody>
                    <a:bodyPr/>
                    <a:lstStyle/>
                    <a:p>
                      <a:pPr algn="ctr"/>
                      <a:endParaRPr lang="en-US" sz="1600" dirty="0">
                        <a:solidFill>
                          <a:srgbClr val="000066"/>
                        </a:solidFill>
                      </a:endParaRPr>
                    </a:p>
                  </a:txBody>
                  <a:tcPr marL="68580" marR="68580" marT="34297" marB="34297"/>
                </a:tc>
                <a:extLst>
                  <a:ext uri="{0D108BD9-81ED-4DB2-BD59-A6C34878D82A}">
                    <a16:rowId xmlns:a16="http://schemas.microsoft.com/office/drawing/2014/main" val="10009"/>
                  </a:ext>
                </a:extLst>
              </a:tr>
              <a:tr h="331044">
                <a:tc>
                  <a:txBody>
                    <a:bodyPr/>
                    <a:lstStyle/>
                    <a:p>
                      <a:r>
                        <a:rPr lang="en-US" sz="1600" dirty="0" smtClean="0">
                          <a:solidFill>
                            <a:srgbClr val="000066"/>
                          </a:solidFill>
                        </a:rPr>
                        <a:t>     RI </a:t>
                      </a:r>
                      <a:r>
                        <a:rPr lang="en-US" sz="1600" u="sng" dirty="0" smtClean="0">
                          <a:solidFill>
                            <a:srgbClr val="000066"/>
                          </a:solidFill>
                        </a:rPr>
                        <a:t>&gt;</a:t>
                      </a:r>
                      <a:r>
                        <a:rPr lang="en-US" sz="1600" u="none" baseline="0" dirty="0" smtClean="0">
                          <a:solidFill>
                            <a:srgbClr val="000066"/>
                          </a:solidFill>
                        </a:rPr>
                        <a:t> Benchmark Goal</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200</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367</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567</a:t>
                      </a:r>
                      <a:endParaRPr lang="en-US" sz="1600" dirty="0">
                        <a:solidFill>
                          <a:srgbClr val="000066"/>
                        </a:solidFill>
                      </a:endParaRPr>
                    </a:p>
                  </a:txBody>
                  <a:tcPr marL="68580" marR="68580" marT="34297" marB="34297"/>
                </a:tc>
                <a:extLst>
                  <a:ext uri="{0D108BD9-81ED-4DB2-BD59-A6C34878D82A}">
                    <a16:rowId xmlns:a16="http://schemas.microsoft.com/office/drawing/2014/main" val="10010"/>
                  </a:ext>
                </a:extLst>
              </a:tr>
              <a:tr h="279141">
                <a:tc>
                  <a:txBody>
                    <a:bodyPr/>
                    <a:lstStyle/>
                    <a:p>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c</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d</a:t>
                      </a:r>
                      <a:endParaRPr lang="en-US" sz="1600" dirty="0">
                        <a:solidFill>
                          <a:srgbClr val="000066"/>
                        </a:solidFill>
                      </a:endParaRPr>
                    </a:p>
                  </a:txBody>
                  <a:tcPr marL="68580" marR="68580" marT="34297" marB="34297"/>
                </a:tc>
                <a:tc>
                  <a:txBody>
                    <a:bodyPr/>
                    <a:lstStyle/>
                    <a:p>
                      <a:pPr algn="ctr"/>
                      <a:endParaRPr lang="en-US" sz="1600" dirty="0">
                        <a:solidFill>
                          <a:srgbClr val="000066"/>
                        </a:solidFill>
                      </a:endParaRPr>
                    </a:p>
                  </a:txBody>
                  <a:tcPr marL="68580" marR="68580" marT="34297" marB="34297"/>
                </a:tc>
                <a:extLst>
                  <a:ext uri="{0D108BD9-81ED-4DB2-BD59-A6C34878D82A}">
                    <a16:rowId xmlns:a16="http://schemas.microsoft.com/office/drawing/2014/main" val="10011"/>
                  </a:ext>
                </a:extLst>
              </a:tr>
              <a:tr h="279141">
                <a:tc>
                  <a:txBody>
                    <a:bodyPr/>
                    <a:lstStyle/>
                    <a:p>
                      <a:r>
                        <a:rPr lang="en-US" sz="1600" dirty="0" smtClean="0">
                          <a:solidFill>
                            <a:srgbClr val="000066"/>
                          </a:solidFill>
                        </a:rPr>
                        <a:t>Total</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290</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556</a:t>
                      </a:r>
                      <a:endParaRPr lang="en-US" sz="1600" dirty="0">
                        <a:solidFill>
                          <a:srgbClr val="000066"/>
                        </a:solidFill>
                      </a:endParaRPr>
                    </a:p>
                  </a:txBody>
                  <a:tcPr marL="68580" marR="68580" marT="34297" marB="34297"/>
                </a:tc>
                <a:tc>
                  <a:txBody>
                    <a:bodyPr/>
                    <a:lstStyle/>
                    <a:p>
                      <a:pPr algn="ctr"/>
                      <a:r>
                        <a:rPr lang="en-US" sz="1600" dirty="0" smtClean="0">
                          <a:solidFill>
                            <a:srgbClr val="000066"/>
                          </a:solidFill>
                        </a:rPr>
                        <a:t>846</a:t>
                      </a:r>
                      <a:endParaRPr lang="en-US" sz="1600" dirty="0">
                        <a:solidFill>
                          <a:srgbClr val="000066"/>
                        </a:solidFill>
                      </a:endParaRPr>
                    </a:p>
                  </a:txBody>
                  <a:tcPr marL="68580" marR="68580" marT="34297" marB="34297"/>
                </a:tc>
                <a:extLst>
                  <a:ext uri="{0D108BD9-81ED-4DB2-BD59-A6C34878D82A}">
                    <a16:rowId xmlns:a16="http://schemas.microsoft.com/office/drawing/2014/main" val="10012"/>
                  </a:ext>
                </a:extLst>
              </a:tr>
            </a:tbl>
          </a:graphicData>
        </a:graphic>
      </p:graphicFrame>
      <p:sp>
        <p:nvSpPr>
          <p:cNvPr id="43082" name="TextBox 4"/>
          <p:cNvSpPr txBox="1">
            <a:spLocks noChangeArrowheads="1"/>
          </p:cNvSpPr>
          <p:nvPr/>
        </p:nvSpPr>
        <p:spPr bwMode="auto">
          <a:xfrm>
            <a:off x="6441621" y="494959"/>
            <a:ext cx="270237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Tahoma" panose="020B0604030504040204" pitchFamily="34" charset="0"/>
              </a:defRPr>
            </a:lvl1pPr>
            <a:lvl2pPr marL="742950" indent="-285750">
              <a:spcBef>
                <a:spcPct val="20000"/>
              </a:spcBef>
              <a:buChar char="–"/>
              <a:defRPr sz="2800" b="1">
                <a:solidFill>
                  <a:schemeClr val="tx1"/>
                </a:solidFill>
                <a:latin typeface="Tahoma" panose="020B0604030504040204" pitchFamily="34" charset="0"/>
              </a:defRPr>
            </a:lvl2pPr>
            <a:lvl3pPr marL="1143000" indent="-228600">
              <a:spcBef>
                <a:spcPct val="20000"/>
              </a:spcBef>
              <a:buChar char="•"/>
              <a:defRPr sz="2400" b="1">
                <a:solidFill>
                  <a:schemeClr val="tx1"/>
                </a:solidFill>
                <a:latin typeface="Tahoma" panose="020B0604030504040204" pitchFamily="34" charset="0"/>
              </a:defRPr>
            </a:lvl3pPr>
            <a:lvl4pPr marL="1600200" indent="-228600">
              <a:spcBef>
                <a:spcPct val="20000"/>
              </a:spcBef>
              <a:buChar char="–"/>
              <a:defRPr sz="2000" b="1">
                <a:solidFill>
                  <a:schemeClr val="tx1"/>
                </a:solidFill>
                <a:latin typeface="Tahoma" panose="020B0604030504040204" pitchFamily="34" charset="0"/>
              </a:defRPr>
            </a:lvl4pPr>
            <a:lvl5pPr marL="2057400" indent="-228600">
              <a:spcBef>
                <a:spcPct val="20000"/>
              </a:spcBef>
              <a:buChar char="»"/>
              <a:defRPr sz="2000" b="1">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b="1">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b="1">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b="1">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b="1">
                <a:solidFill>
                  <a:schemeClr val="tx1"/>
                </a:solidFill>
                <a:latin typeface="Tahoma" panose="020B0604030504040204" pitchFamily="34" charset="0"/>
              </a:defRPr>
            </a:lvl9pPr>
          </a:lstStyle>
          <a:p>
            <a:pPr>
              <a:spcBef>
                <a:spcPct val="0"/>
              </a:spcBef>
              <a:buFontTx/>
              <a:buNone/>
            </a:pPr>
            <a:r>
              <a:rPr lang="en-US" altLang="en-US" sz="1500" b="0" dirty="0">
                <a:solidFill>
                  <a:srgbClr val="000066"/>
                </a:solidFill>
                <a:latin typeface="Arial" panose="020B0604020202020204" pitchFamily="34" charset="0"/>
                <a:ea typeface="ＭＳ Ｐゴシック" panose="020B0600070205080204" pitchFamily="34" charset="-128"/>
              </a:rPr>
              <a:t>Sensitivity = a / (a + c) </a:t>
            </a:r>
            <a:endParaRPr lang="en-US" altLang="en-US" sz="1500" b="0" dirty="0" smtClean="0">
              <a:solidFill>
                <a:srgbClr val="000066"/>
              </a:solidFill>
              <a:latin typeface="Arial" panose="020B0604020202020204" pitchFamily="34" charset="0"/>
              <a:ea typeface="ＭＳ Ｐゴシック" panose="020B0600070205080204" pitchFamily="34" charset="-128"/>
            </a:endParaRPr>
          </a:p>
          <a:p>
            <a:pPr>
              <a:spcBef>
                <a:spcPct val="0"/>
              </a:spcBef>
              <a:buFontTx/>
              <a:buNone/>
            </a:pPr>
            <a:r>
              <a:rPr lang="en-US" altLang="en-US" sz="1500" b="0" dirty="0" smtClean="0">
                <a:solidFill>
                  <a:srgbClr val="000066"/>
                </a:solidFill>
                <a:latin typeface="Arial" panose="020B0604020202020204" pitchFamily="34" charset="0"/>
                <a:ea typeface="ＭＳ Ｐゴシック" panose="020B0600070205080204" pitchFamily="34" charset="-128"/>
              </a:rPr>
              <a:t>   .</a:t>
            </a:r>
            <a:r>
              <a:rPr lang="en-US" altLang="en-US" sz="1500" b="0" dirty="0">
                <a:solidFill>
                  <a:srgbClr val="000066"/>
                </a:solidFill>
                <a:latin typeface="Arial" panose="020B0604020202020204" pitchFamily="34" charset="0"/>
                <a:ea typeface="ＭＳ Ｐゴシック" panose="020B0600070205080204" pitchFamily="34" charset="-128"/>
              </a:rPr>
              <a:t>86 for </a:t>
            </a:r>
            <a:r>
              <a:rPr lang="en-US" altLang="en-US" sz="1500" b="0" dirty="0" smtClean="0">
                <a:solidFill>
                  <a:srgbClr val="000066"/>
                </a:solidFill>
                <a:latin typeface="Arial" panose="020B0604020202020204" pitchFamily="34" charset="0"/>
                <a:ea typeface="ＭＳ Ｐゴシック" panose="020B0600070205080204" pitchFamily="34" charset="-128"/>
              </a:rPr>
              <a:t>CBMF</a:t>
            </a:r>
          </a:p>
          <a:p>
            <a:pPr>
              <a:spcBef>
                <a:spcPct val="0"/>
              </a:spcBef>
              <a:buFontTx/>
              <a:buNone/>
            </a:pPr>
            <a:r>
              <a:rPr lang="en-US" altLang="en-US" sz="1500" b="0" dirty="0">
                <a:solidFill>
                  <a:srgbClr val="000066"/>
                </a:solidFill>
                <a:latin typeface="Arial" panose="020B0604020202020204" pitchFamily="34" charset="0"/>
                <a:ea typeface="ＭＳ Ｐゴシック" panose="020B0600070205080204" pitchFamily="34" charset="-128"/>
              </a:rPr>
              <a:t> </a:t>
            </a:r>
            <a:r>
              <a:rPr lang="en-US" altLang="en-US" sz="1500" b="0" dirty="0" smtClean="0">
                <a:solidFill>
                  <a:srgbClr val="000066"/>
                </a:solidFill>
                <a:latin typeface="Arial" panose="020B0604020202020204" pitchFamily="34" charset="0"/>
                <a:ea typeface="ＭＳ Ｐゴシック" panose="020B0600070205080204" pitchFamily="34" charset="-128"/>
              </a:rPr>
              <a:t>  .31 </a:t>
            </a:r>
            <a:r>
              <a:rPr lang="en-US" altLang="en-US" sz="1500" b="0" dirty="0">
                <a:solidFill>
                  <a:srgbClr val="000066"/>
                </a:solidFill>
                <a:latin typeface="Arial" panose="020B0604020202020204" pitchFamily="34" charset="0"/>
                <a:ea typeface="ＭＳ Ｐゴシック" panose="020B0600070205080204" pitchFamily="34" charset="-128"/>
              </a:rPr>
              <a:t>for </a:t>
            </a:r>
            <a:r>
              <a:rPr lang="en-US" altLang="en-US" sz="1500" b="0" dirty="0" smtClean="0">
                <a:solidFill>
                  <a:srgbClr val="000066"/>
                </a:solidFill>
                <a:latin typeface="Arial" panose="020B0604020202020204" pitchFamily="34" charset="0"/>
                <a:ea typeface="ＭＳ Ｐゴシック" panose="020B0600070205080204" pitchFamily="34" charset="-128"/>
              </a:rPr>
              <a:t>F&amp;P </a:t>
            </a:r>
            <a:endParaRPr lang="en-US" altLang="en-US" sz="1500" b="0" dirty="0">
              <a:solidFill>
                <a:srgbClr val="000066"/>
              </a:solidFill>
              <a:latin typeface="Arial" panose="020B0604020202020204" pitchFamily="34" charset="0"/>
              <a:ea typeface="ＭＳ Ｐゴシック" panose="020B0600070205080204" pitchFamily="34" charset="-128"/>
            </a:endParaRPr>
          </a:p>
          <a:p>
            <a:pPr>
              <a:spcBef>
                <a:spcPct val="0"/>
              </a:spcBef>
              <a:buFontTx/>
              <a:buNone/>
            </a:pPr>
            <a:endParaRPr lang="en-US" altLang="en-US" sz="1500" b="0" dirty="0" smtClean="0">
              <a:solidFill>
                <a:srgbClr val="000066"/>
              </a:solidFill>
              <a:latin typeface="Arial" panose="020B0604020202020204" pitchFamily="34" charset="0"/>
              <a:ea typeface="ＭＳ Ｐゴシック" panose="020B0600070205080204" pitchFamily="34" charset="-128"/>
            </a:endParaRPr>
          </a:p>
          <a:p>
            <a:pPr>
              <a:spcBef>
                <a:spcPct val="0"/>
              </a:spcBef>
              <a:buFontTx/>
              <a:buNone/>
            </a:pPr>
            <a:r>
              <a:rPr lang="en-US" altLang="en-US" sz="1500" b="0" dirty="0" smtClean="0">
                <a:solidFill>
                  <a:srgbClr val="000066"/>
                </a:solidFill>
                <a:latin typeface="Arial" panose="020B0604020202020204" pitchFamily="34" charset="0"/>
                <a:ea typeface="ＭＳ Ｐゴシック" panose="020B0600070205080204" pitchFamily="34" charset="-128"/>
              </a:rPr>
              <a:t>Specificity </a:t>
            </a:r>
            <a:r>
              <a:rPr lang="en-US" altLang="en-US" sz="1500" b="0" dirty="0">
                <a:solidFill>
                  <a:srgbClr val="000066"/>
                </a:solidFill>
                <a:latin typeface="Arial" panose="020B0604020202020204" pitchFamily="34" charset="0"/>
                <a:ea typeface="ＭＳ Ｐゴシック" panose="020B0600070205080204" pitchFamily="34" charset="-128"/>
              </a:rPr>
              <a:t>= d / (b + d) </a:t>
            </a:r>
            <a:endParaRPr lang="en-US" altLang="en-US" sz="1500" b="0" dirty="0" smtClean="0">
              <a:solidFill>
                <a:srgbClr val="000066"/>
              </a:solidFill>
              <a:latin typeface="Arial" panose="020B0604020202020204" pitchFamily="34" charset="0"/>
              <a:ea typeface="ＭＳ Ｐゴシック" panose="020B0600070205080204" pitchFamily="34" charset="-128"/>
            </a:endParaRPr>
          </a:p>
          <a:p>
            <a:pPr>
              <a:spcBef>
                <a:spcPct val="0"/>
              </a:spcBef>
              <a:buFontTx/>
              <a:buNone/>
            </a:pPr>
            <a:r>
              <a:rPr lang="en-US" altLang="en-US" sz="1500" b="0" dirty="0">
                <a:solidFill>
                  <a:srgbClr val="000066"/>
                </a:solidFill>
                <a:latin typeface="Arial" panose="020B0604020202020204" pitchFamily="34" charset="0"/>
                <a:ea typeface="ＭＳ Ｐゴシック" panose="020B0600070205080204" pitchFamily="34" charset="-128"/>
              </a:rPr>
              <a:t> </a:t>
            </a:r>
            <a:r>
              <a:rPr lang="en-US" altLang="en-US" sz="1500" b="0" dirty="0" smtClean="0">
                <a:solidFill>
                  <a:srgbClr val="000066"/>
                </a:solidFill>
                <a:latin typeface="Arial" panose="020B0604020202020204" pitchFamily="34" charset="0"/>
                <a:ea typeface="ＭＳ Ｐゴシック" panose="020B0600070205080204" pitchFamily="34" charset="-128"/>
              </a:rPr>
              <a:t>  .</a:t>
            </a:r>
            <a:r>
              <a:rPr lang="en-US" altLang="en-US" sz="1500" b="0" dirty="0">
                <a:solidFill>
                  <a:srgbClr val="000066"/>
                </a:solidFill>
                <a:latin typeface="Arial" panose="020B0604020202020204" pitchFamily="34" charset="0"/>
                <a:ea typeface="ＭＳ Ｐゴシック" panose="020B0600070205080204" pitchFamily="34" charset="-128"/>
              </a:rPr>
              <a:t>78 for ORF </a:t>
            </a:r>
            <a:endParaRPr lang="en-US" altLang="en-US" sz="1500" b="0" dirty="0" smtClean="0">
              <a:solidFill>
                <a:srgbClr val="000066"/>
              </a:solidFill>
              <a:latin typeface="Arial" panose="020B0604020202020204" pitchFamily="34" charset="0"/>
              <a:ea typeface="ＭＳ Ｐゴシック" panose="020B0600070205080204" pitchFamily="34" charset="-128"/>
            </a:endParaRPr>
          </a:p>
          <a:p>
            <a:pPr>
              <a:spcBef>
                <a:spcPct val="0"/>
              </a:spcBef>
              <a:buFontTx/>
              <a:buNone/>
            </a:pPr>
            <a:r>
              <a:rPr lang="en-US" altLang="en-US" sz="1500" b="0" dirty="0">
                <a:solidFill>
                  <a:srgbClr val="000066"/>
                </a:solidFill>
                <a:latin typeface="Arial" panose="020B0604020202020204" pitchFamily="34" charset="0"/>
                <a:ea typeface="ＭＳ Ｐゴシック" panose="020B0600070205080204" pitchFamily="34" charset="-128"/>
              </a:rPr>
              <a:t> </a:t>
            </a:r>
            <a:r>
              <a:rPr lang="en-US" altLang="en-US" sz="1500" b="0" dirty="0" smtClean="0">
                <a:solidFill>
                  <a:srgbClr val="000066"/>
                </a:solidFill>
                <a:latin typeface="Arial" panose="020B0604020202020204" pitchFamily="34" charset="0"/>
                <a:ea typeface="ＭＳ Ｐゴシック" panose="020B0600070205080204" pitchFamily="34" charset="-128"/>
              </a:rPr>
              <a:t>  .</a:t>
            </a:r>
            <a:r>
              <a:rPr lang="en-US" altLang="en-US" sz="1500" b="0" dirty="0">
                <a:solidFill>
                  <a:srgbClr val="000066"/>
                </a:solidFill>
                <a:latin typeface="Arial" panose="020B0604020202020204" pitchFamily="34" charset="0"/>
                <a:ea typeface="ＭＳ Ｐゴシック" panose="020B0600070205080204" pitchFamily="34" charset="-128"/>
              </a:rPr>
              <a:t>66 for F&amp;P, </a:t>
            </a:r>
          </a:p>
          <a:p>
            <a:pPr>
              <a:spcBef>
                <a:spcPct val="0"/>
              </a:spcBef>
              <a:buFontTx/>
              <a:buNone/>
            </a:pPr>
            <a:endParaRPr lang="en-US" altLang="en-US" sz="1500" b="0" dirty="0" smtClean="0">
              <a:solidFill>
                <a:srgbClr val="000066"/>
              </a:solidFill>
              <a:latin typeface="Arial" panose="020B0604020202020204" pitchFamily="34" charset="0"/>
              <a:ea typeface="ＭＳ Ｐゴシック" panose="020B0600070205080204" pitchFamily="34" charset="-128"/>
            </a:endParaRPr>
          </a:p>
          <a:p>
            <a:pPr>
              <a:spcBef>
                <a:spcPct val="0"/>
              </a:spcBef>
              <a:buFontTx/>
              <a:buNone/>
            </a:pPr>
            <a:r>
              <a:rPr lang="en-US" altLang="en-US" sz="1500" b="0" dirty="0" smtClean="0">
                <a:solidFill>
                  <a:srgbClr val="000066"/>
                </a:solidFill>
                <a:latin typeface="Arial" panose="020B0604020202020204" pitchFamily="34" charset="0"/>
                <a:ea typeface="ＭＳ Ｐゴシック" panose="020B0600070205080204" pitchFamily="34" charset="-128"/>
              </a:rPr>
              <a:t>Correct </a:t>
            </a:r>
            <a:r>
              <a:rPr lang="en-US" altLang="en-US" sz="1500" b="0" dirty="0">
                <a:solidFill>
                  <a:srgbClr val="000066"/>
                </a:solidFill>
                <a:latin typeface="Arial" panose="020B0604020202020204" pitchFamily="34" charset="0"/>
                <a:ea typeface="ＭＳ Ｐゴシック" panose="020B0600070205080204" pitchFamily="34" charset="-128"/>
              </a:rPr>
              <a:t>Classification = (a + d) / N </a:t>
            </a:r>
            <a:endParaRPr lang="en-US" altLang="en-US" sz="1500" b="0" dirty="0" smtClean="0">
              <a:solidFill>
                <a:srgbClr val="000066"/>
              </a:solidFill>
              <a:latin typeface="Arial" panose="020B0604020202020204" pitchFamily="34" charset="0"/>
              <a:ea typeface="ＭＳ Ｐゴシック" panose="020B0600070205080204" pitchFamily="34" charset="-128"/>
            </a:endParaRPr>
          </a:p>
          <a:p>
            <a:pPr>
              <a:spcBef>
                <a:spcPct val="0"/>
              </a:spcBef>
              <a:buFontTx/>
              <a:buNone/>
            </a:pPr>
            <a:r>
              <a:rPr lang="en-US" altLang="en-US" sz="1500" b="0" dirty="0" smtClean="0">
                <a:solidFill>
                  <a:srgbClr val="000066"/>
                </a:solidFill>
                <a:latin typeface="Arial" panose="020B0604020202020204" pitchFamily="34" charset="0"/>
                <a:ea typeface="ＭＳ Ｐゴシック" panose="020B0600070205080204" pitchFamily="34" charset="-128"/>
              </a:rPr>
              <a:t>    .80 </a:t>
            </a:r>
            <a:r>
              <a:rPr lang="en-US" altLang="en-US" sz="1500" b="0" dirty="0">
                <a:solidFill>
                  <a:srgbClr val="000066"/>
                </a:solidFill>
                <a:latin typeface="Arial" panose="020B0604020202020204" pitchFamily="34" charset="0"/>
                <a:ea typeface="ＭＳ Ｐゴシック" panose="020B0600070205080204" pitchFamily="34" charset="-128"/>
              </a:rPr>
              <a:t>for ORF </a:t>
            </a:r>
            <a:endParaRPr lang="en-US" altLang="en-US" sz="1500" b="0" dirty="0" smtClean="0">
              <a:solidFill>
                <a:srgbClr val="000066"/>
              </a:solidFill>
              <a:latin typeface="Arial" panose="020B0604020202020204" pitchFamily="34" charset="0"/>
              <a:ea typeface="ＭＳ Ｐゴシック" panose="020B0600070205080204" pitchFamily="34" charset="-128"/>
            </a:endParaRPr>
          </a:p>
          <a:p>
            <a:pPr>
              <a:spcBef>
                <a:spcPct val="0"/>
              </a:spcBef>
              <a:buFontTx/>
              <a:buNone/>
            </a:pPr>
            <a:r>
              <a:rPr lang="en-US" altLang="en-US" sz="1500" b="0" dirty="0" smtClean="0">
                <a:solidFill>
                  <a:srgbClr val="000066"/>
                </a:solidFill>
                <a:latin typeface="Arial" panose="020B0604020202020204" pitchFamily="34" charset="0"/>
                <a:ea typeface="ＭＳ Ｐゴシック" panose="020B0600070205080204" pitchFamily="34" charset="-128"/>
              </a:rPr>
              <a:t>    .</a:t>
            </a:r>
            <a:r>
              <a:rPr lang="en-US" altLang="en-US" sz="1500" b="0" dirty="0">
                <a:solidFill>
                  <a:srgbClr val="000066"/>
                </a:solidFill>
                <a:latin typeface="Arial" panose="020B0604020202020204" pitchFamily="34" charset="0"/>
                <a:ea typeface="ＭＳ Ｐゴシック" panose="020B0600070205080204" pitchFamily="34" charset="-128"/>
              </a:rPr>
              <a:t>54 for F&amp;P</a:t>
            </a:r>
            <a:endParaRPr lang="en-US" altLang="en-US" sz="1800" b="0" dirty="0">
              <a:solidFill>
                <a:srgbClr val="000066"/>
              </a:solidFill>
              <a:latin typeface="Arial" panose="020B0604020202020204" pitchFamily="34" charset="0"/>
              <a:ea typeface="ＭＳ Ｐゴシック" panose="020B060007020508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3385" y="3808121"/>
            <a:ext cx="751407" cy="1127111"/>
          </a:xfrm>
          <a:prstGeom prst="rect">
            <a:avLst/>
          </a:prstGeom>
        </p:spPr>
      </p:pic>
    </p:spTree>
    <p:extLst>
      <p:ext uri="{BB962C8B-B14F-4D97-AF65-F5344CB8AC3E}">
        <p14:creationId xmlns:p14="http://schemas.microsoft.com/office/powerpoint/2010/main" val="189411979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Phonological Awareness Screener for Intervention (PASI)</a:t>
            </a:r>
          </a:p>
        </p:txBody>
      </p:sp>
      <p:sp>
        <p:nvSpPr>
          <p:cNvPr id="3" name="Content Placeholder 2"/>
          <p:cNvSpPr>
            <a:spLocks noGrp="1"/>
          </p:cNvSpPr>
          <p:nvPr>
            <p:ph idx="1"/>
          </p:nvPr>
        </p:nvSpPr>
        <p:spPr/>
        <p:txBody>
          <a:bodyPr>
            <a:normAutofit/>
          </a:bodyPr>
          <a:lstStyle/>
          <a:p>
            <a:r>
              <a:rPr lang="en-US" sz="2400" dirty="0" smtClean="0"/>
              <a:t>An </a:t>
            </a:r>
            <a:r>
              <a:rPr lang="en-US" sz="2400" dirty="0"/>
              <a:t>easy-to-administer informal diagnostic </a:t>
            </a:r>
            <a:r>
              <a:rPr lang="en-US" sz="2400" dirty="0" smtClean="0"/>
              <a:t>assessment</a:t>
            </a:r>
          </a:p>
          <a:p>
            <a:r>
              <a:rPr lang="en-US" sz="2400" dirty="0" smtClean="0"/>
              <a:t>Information </a:t>
            </a:r>
            <a:r>
              <a:rPr lang="en-US" sz="2400" dirty="0"/>
              <a:t>from the PASI eliminates guessing and leads directly to Tier 2 and 3 focused intervention instruction. </a:t>
            </a:r>
            <a:endParaRPr lang="en-US" sz="2400" dirty="0" smtClean="0"/>
          </a:p>
          <a:p>
            <a:r>
              <a:rPr lang="en-US" sz="2400" dirty="0" smtClean="0"/>
              <a:t>The </a:t>
            </a:r>
            <a:r>
              <a:rPr lang="en-US" sz="2400" dirty="0"/>
              <a:t>PASI is a valuable tool to place students in proper skill groups: </a:t>
            </a:r>
            <a:endParaRPr lang="en-US" sz="2400" dirty="0" smtClean="0"/>
          </a:p>
          <a:p>
            <a:pPr lvl="1"/>
            <a:r>
              <a:rPr lang="en-US" sz="2000" dirty="0" smtClean="0"/>
              <a:t>Identify </a:t>
            </a:r>
            <a:r>
              <a:rPr lang="en-US" sz="2000" dirty="0"/>
              <a:t>mastered and deficit skills in phonological awareness skills </a:t>
            </a:r>
            <a:endParaRPr lang="en-US" sz="2000" dirty="0" smtClean="0"/>
          </a:p>
          <a:p>
            <a:pPr lvl="1"/>
            <a:r>
              <a:rPr lang="en-US" sz="2000" dirty="0" smtClean="0"/>
              <a:t>Exit </a:t>
            </a:r>
            <a:r>
              <a:rPr lang="en-US" sz="2000" dirty="0"/>
              <a:t>student from group and regroup for next </a:t>
            </a:r>
            <a:r>
              <a:rPr lang="en-US" sz="2000" dirty="0" smtClean="0"/>
              <a:t>skills</a:t>
            </a:r>
            <a:endParaRPr lang="en-US" sz="2000" dirty="0"/>
          </a:p>
        </p:txBody>
      </p:sp>
    </p:spTree>
    <p:extLst>
      <p:ext uri="{BB962C8B-B14F-4D97-AF65-F5344CB8AC3E}">
        <p14:creationId xmlns:p14="http://schemas.microsoft.com/office/powerpoint/2010/main" val="173082064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521"/>
            <a:ext cx="8229600" cy="857250"/>
          </a:xfrm>
        </p:spPr>
        <p:txBody>
          <a:bodyPr/>
          <a:lstStyle/>
          <a:p>
            <a:r>
              <a:rPr lang="en-US" dirty="0" smtClean="0"/>
              <a:t>Screening </a:t>
            </a:r>
            <a:r>
              <a:rPr lang="en-US" dirty="0" smtClean="0"/>
              <a:t>Process</a:t>
            </a:r>
            <a:endParaRPr lang="en-US" dirty="0"/>
          </a:p>
        </p:txBody>
      </p:sp>
      <p:sp>
        <p:nvSpPr>
          <p:cNvPr id="3" name="Content Placeholder 2"/>
          <p:cNvSpPr>
            <a:spLocks noGrp="1"/>
          </p:cNvSpPr>
          <p:nvPr>
            <p:ph idx="1"/>
          </p:nvPr>
        </p:nvSpPr>
        <p:spPr>
          <a:xfrm>
            <a:off x="127000" y="758429"/>
            <a:ext cx="8801100" cy="3959622"/>
          </a:xfrm>
        </p:spPr>
        <p:txBody>
          <a:bodyPr>
            <a:normAutofit/>
          </a:bodyPr>
          <a:lstStyle/>
          <a:p>
            <a:r>
              <a:rPr lang="en-US" sz="2800" dirty="0" smtClean="0"/>
              <a:t>Screen with PA for kindergarten</a:t>
            </a:r>
          </a:p>
          <a:p>
            <a:r>
              <a:rPr lang="en-US" sz="2800" dirty="0" smtClean="0"/>
              <a:t>Screen with decoding for first grade</a:t>
            </a:r>
          </a:p>
          <a:p>
            <a:r>
              <a:rPr lang="en-US" sz="2800" dirty="0" smtClean="0"/>
              <a:t>Screen with </a:t>
            </a:r>
            <a:r>
              <a:rPr lang="en-US" sz="2800" dirty="0" smtClean="0"/>
              <a:t>CBM-R </a:t>
            </a:r>
            <a:r>
              <a:rPr lang="en-US" sz="2800" dirty="0" smtClean="0"/>
              <a:t>for 2</a:t>
            </a:r>
            <a:r>
              <a:rPr lang="en-US" sz="2800" baseline="30000" dirty="0" smtClean="0"/>
              <a:t>nd</a:t>
            </a:r>
            <a:r>
              <a:rPr lang="en-US" sz="2800" dirty="0" smtClean="0"/>
              <a:t> – 5</a:t>
            </a:r>
            <a:r>
              <a:rPr lang="en-US" sz="2800" baseline="30000" dirty="0" smtClean="0"/>
              <a:t>th</a:t>
            </a:r>
            <a:endParaRPr lang="en-US" sz="2800" dirty="0" smtClean="0"/>
          </a:p>
          <a:p>
            <a:pPr lvl="1"/>
            <a:r>
              <a:rPr lang="en-US" sz="2400" dirty="0" smtClean="0"/>
              <a:t>Low accuracy (93% 1</a:t>
            </a:r>
            <a:r>
              <a:rPr lang="en-US" sz="2400" baseline="30000" dirty="0" smtClean="0"/>
              <a:t>st</a:t>
            </a:r>
            <a:r>
              <a:rPr lang="en-US" sz="2400" dirty="0" smtClean="0"/>
              <a:t> – 3</a:t>
            </a:r>
            <a:r>
              <a:rPr lang="en-US" sz="2400" baseline="30000" dirty="0" smtClean="0"/>
              <a:t>rd</a:t>
            </a:r>
            <a:r>
              <a:rPr lang="en-US" sz="2400" dirty="0" smtClean="0"/>
              <a:t>, 95% 4</a:t>
            </a:r>
            <a:r>
              <a:rPr lang="en-US" sz="2400" baseline="30000" dirty="0" smtClean="0"/>
              <a:t>th</a:t>
            </a:r>
            <a:r>
              <a:rPr lang="en-US" sz="2400" dirty="0" smtClean="0"/>
              <a:t> and 5</a:t>
            </a:r>
            <a:r>
              <a:rPr lang="en-US" sz="2400" baseline="30000" dirty="0" smtClean="0"/>
              <a:t>th</a:t>
            </a:r>
            <a:r>
              <a:rPr lang="en-US" sz="2400" dirty="0" smtClean="0"/>
              <a:t>) = low decoding</a:t>
            </a:r>
          </a:p>
          <a:p>
            <a:pPr lvl="1"/>
            <a:r>
              <a:rPr lang="en-US" sz="2400" dirty="0" smtClean="0"/>
              <a:t>Assess NWF or WA for kids who score low</a:t>
            </a:r>
          </a:p>
          <a:p>
            <a:r>
              <a:rPr lang="en-US" sz="2800" dirty="0" smtClean="0"/>
              <a:t>Screen with comprehension for MS and HS (use </a:t>
            </a:r>
            <a:r>
              <a:rPr lang="en-US" sz="2800" dirty="0" smtClean="0"/>
              <a:t>CBM-R </a:t>
            </a:r>
            <a:r>
              <a:rPr lang="en-US" sz="2800" dirty="0" smtClean="0"/>
              <a:t>or decoding if low)</a:t>
            </a:r>
            <a:endParaRPr lang="en-US" sz="2800" dirty="0"/>
          </a:p>
        </p:txBody>
      </p:sp>
    </p:spTree>
    <p:extLst>
      <p:ext uri="{BB962C8B-B14F-4D97-AF65-F5344CB8AC3E}">
        <p14:creationId xmlns:p14="http://schemas.microsoft.com/office/powerpoint/2010/main" val="168658695"/>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Spelling</a:t>
            </a:r>
            <a:endParaRPr lang="en-US" dirty="0"/>
          </a:p>
        </p:txBody>
      </p:sp>
      <p:sp>
        <p:nvSpPr>
          <p:cNvPr id="3" name="Content Placeholder 2"/>
          <p:cNvSpPr>
            <a:spLocks noGrp="1"/>
          </p:cNvSpPr>
          <p:nvPr>
            <p:ph idx="1"/>
          </p:nvPr>
        </p:nvSpPr>
        <p:spPr>
          <a:xfrm>
            <a:off x="215900" y="955279"/>
            <a:ext cx="8648700" cy="3394472"/>
          </a:xfrm>
        </p:spPr>
        <p:txBody>
          <a:bodyPr/>
          <a:lstStyle/>
          <a:p>
            <a:r>
              <a:rPr lang="en-US" dirty="0" smtClean="0"/>
              <a:t>Spelling = decoding</a:t>
            </a:r>
          </a:p>
          <a:p>
            <a:r>
              <a:rPr lang="en-US" dirty="0" smtClean="0"/>
              <a:t>Terrible screener</a:t>
            </a:r>
          </a:p>
          <a:p>
            <a:pPr lvl="1"/>
            <a:r>
              <a:rPr lang="en-US" dirty="0" smtClean="0"/>
              <a:t>Kids with low decoding are poor spellers, BUT</a:t>
            </a:r>
          </a:p>
          <a:p>
            <a:pPr lvl="1"/>
            <a:r>
              <a:rPr lang="en-US" dirty="0" smtClean="0"/>
              <a:t>Bunch of kids who are poor spellers who decode fine</a:t>
            </a:r>
          </a:p>
          <a:p>
            <a:r>
              <a:rPr lang="en-US" dirty="0" smtClean="0"/>
              <a:t>Good diagnostic</a:t>
            </a:r>
          </a:p>
          <a:p>
            <a:r>
              <a:rPr lang="en-US" dirty="0" smtClean="0"/>
              <a:t>WTW (already have it then use it)</a:t>
            </a:r>
            <a:endParaRPr lang="en-US" dirty="0"/>
          </a:p>
        </p:txBody>
      </p:sp>
    </p:spTree>
    <p:extLst>
      <p:ext uri="{BB962C8B-B14F-4D97-AF65-F5344CB8AC3E}">
        <p14:creationId xmlns:p14="http://schemas.microsoft.com/office/powerpoint/2010/main" val="235994372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 Consider Classroom</a:t>
            </a:r>
            <a:endParaRPr lang="en-US" dirty="0"/>
          </a:p>
        </p:txBody>
      </p:sp>
      <p:sp>
        <p:nvSpPr>
          <p:cNvPr id="3" name="Content Placeholder 2"/>
          <p:cNvSpPr>
            <a:spLocks noGrp="1"/>
          </p:cNvSpPr>
          <p:nvPr>
            <p:ph idx="1"/>
          </p:nvPr>
        </p:nvSpPr>
        <p:spPr>
          <a:xfrm>
            <a:off x="486345" y="1063229"/>
            <a:ext cx="8229600" cy="3394472"/>
          </a:xfrm>
        </p:spPr>
        <p:txBody>
          <a:bodyPr>
            <a:normAutofit fontScale="92500" lnSpcReduction="20000"/>
          </a:bodyPr>
          <a:lstStyle/>
          <a:p>
            <a:r>
              <a:rPr lang="en-US" dirty="0" smtClean="0"/>
              <a:t>The </a:t>
            </a:r>
            <a:r>
              <a:rPr lang="en-US" dirty="0"/>
              <a:t>hallmark of dyslexia is not poor reading </a:t>
            </a:r>
            <a:r>
              <a:rPr lang="en-US" dirty="0" smtClean="0"/>
              <a:t>performance</a:t>
            </a:r>
            <a:endParaRPr lang="en-US" dirty="0"/>
          </a:p>
          <a:p>
            <a:r>
              <a:rPr lang="en-US" dirty="0" smtClean="0"/>
              <a:t>It </a:t>
            </a:r>
            <a:r>
              <a:rPr lang="en-US" dirty="0"/>
              <a:t>is poor reading performance in the face of effective reading instruction.</a:t>
            </a:r>
          </a:p>
          <a:p>
            <a:r>
              <a:rPr lang="en-US" dirty="0"/>
              <a:t>Most children who struggle to learn to read do not have </a:t>
            </a:r>
            <a:r>
              <a:rPr lang="en-US" dirty="0" smtClean="0"/>
              <a:t>dyslexia</a:t>
            </a:r>
          </a:p>
          <a:p>
            <a:r>
              <a:rPr lang="en-US" dirty="0" smtClean="0"/>
              <a:t>Poor </a:t>
            </a:r>
            <a:r>
              <a:rPr lang="en-US" dirty="0"/>
              <a:t>reading performance </a:t>
            </a:r>
            <a:r>
              <a:rPr lang="en-US" dirty="0" smtClean="0"/>
              <a:t>should signal </a:t>
            </a:r>
            <a:r>
              <a:rPr lang="en-US" dirty="0"/>
              <a:t>the need for screening.</a:t>
            </a:r>
          </a:p>
        </p:txBody>
      </p:sp>
    </p:spTree>
    <p:extLst>
      <p:ext uri="{BB962C8B-B14F-4D97-AF65-F5344CB8AC3E}">
        <p14:creationId xmlns:p14="http://schemas.microsoft.com/office/powerpoint/2010/main" val="3703637220"/>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657350" y="228600"/>
            <a:ext cx="5829300" cy="628650"/>
          </a:xfrm>
        </p:spPr>
        <p:txBody>
          <a:bodyPr>
            <a:normAutofit fontScale="90000"/>
          </a:bodyPr>
          <a:lstStyle/>
          <a:p>
            <a:r>
              <a:rPr lang="en-US" altLang="en-US" b="1" smtClean="0"/>
              <a:t>Procedure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734152"/>
              </p:ext>
            </p:extLst>
          </p:nvPr>
        </p:nvGraphicFramePr>
        <p:xfrm>
          <a:off x="1288472" y="914400"/>
          <a:ext cx="6639792" cy="3352800"/>
        </p:xfrm>
        <a:graphic>
          <a:graphicData uri="http://schemas.openxmlformats.org/drawingml/2006/table">
            <a:tbl>
              <a:tblPr firstRow="1">
                <a:tableStyleId>{21E4AEA4-8DFA-4A89-87EB-49C32662AFE0}</a:tableStyleId>
              </a:tblPr>
              <a:tblGrid>
                <a:gridCol w="3319896">
                  <a:extLst>
                    <a:ext uri="{9D8B030D-6E8A-4147-A177-3AD203B41FA5}">
                      <a16:colId xmlns:a16="http://schemas.microsoft.com/office/drawing/2014/main" val="20000"/>
                    </a:ext>
                  </a:extLst>
                </a:gridCol>
                <a:gridCol w="3319896">
                  <a:extLst>
                    <a:ext uri="{9D8B030D-6E8A-4147-A177-3AD203B41FA5}">
                      <a16:colId xmlns:a16="http://schemas.microsoft.com/office/drawing/2014/main" val="20001"/>
                    </a:ext>
                  </a:extLst>
                </a:gridCol>
              </a:tblGrid>
              <a:tr h="986776">
                <a:tc>
                  <a:txBody>
                    <a:bodyPr/>
                    <a:lstStyle/>
                    <a:p>
                      <a:pPr marL="0" marR="0" lvl="0" indent="0" algn="ctr">
                        <a:lnSpc>
                          <a:spcPct val="115000"/>
                        </a:lnSpc>
                        <a:spcBef>
                          <a:spcPts val="0"/>
                        </a:spcBef>
                        <a:spcAft>
                          <a:spcPts val="0"/>
                        </a:spcAft>
                        <a:buFont typeface="+mj-lt"/>
                        <a:buNone/>
                      </a:pPr>
                      <a:r>
                        <a:rPr lang="en-US" sz="1800" dirty="0" smtClean="0">
                          <a:effectLst/>
                        </a:rPr>
                        <a:t>Partner</a:t>
                      </a:r>
                      <a:r>
                        <a:rPr lang="en-US" sz="1800" baseline="0" dirty="0" smtClean="0">
                          <a:effectLst/>
                        </a:rPr>
                        <a:t> Reading</a:t>
                      </a:r>
                      <a:endParaRPr lang="en-US" sz="1800" dirty="0">
                        <a:solidFill>
                          <a:srgbClr val="000000"/>
                        </a:solidFill>
                        <a:effectLst/>
                        <a:latin typeface="Calibri"/>
                        <a:ea typeface="Calibri"/>
                        <a:cs typeface="Times New Roman"/>
                      </a:endParaRPr>
                    </a:p>
                  </a:txBody>
                  <a:tcPr marL="51435" marR="51435" marT="0" marB="0" anchor="ctr"/>
                </a:tc>
                <a:tc>
                  <a:txBody>
                    <a:bodyPr/>
                    <a:lstStyle/>
                    <a:p>
                      <a:pPr marL="0" marR="0" lvl="0" indent="0" algn="ctr">
                        <a:lnSpc>
                          <a:spcPct val="115000"/>
                        </a:lnSpc>
                        <a:spcBef>
                          <a:spcPts val="0"/>
                        </a:spcBef>
                        <a:spcAft>
                          <a:spcPts val="0"/>
                        </a:spcAft>
                        <a:buFont typeface="+mj-lt"/>
                        <a:buNone/>
                      </a:pPr>
                      <a:r>
                        <a:rPr lang="en-US" sz="1800" dirty="0" smtClean="0">
                          <a:effectLst/>
                        </a:rPr>
                        <a:t>Paragraph</a:t>
                      </a:r>
                      <a:r>
                        <a:rPr lang="en-US" sz="1800" baseline="0" dirty="0" smtClean="0">
                          <a:effectLst/>
                        </a:rPr>
                        <a:t> Shrinking</a:t>
                      </a:r>
                      <a:endParaRPr lang="en-US" sz="1800" dirty="0">
                        <a:solidFill>
                          <a:srgbClr val="000000"/>
                        </a:solidFill>
                        <a:effectLst/>
                        <a:latin typeface="Calibri"/>
                        <a:ea typeface="Calibri"/>
                        <a:cs typeface="Times New Roman"/>
                      </a:endParaRPr>
                    </a:p>
                  </a:txBody>
                  <a:tcPr marL="51435" marR="51435" marT="0" marB="0" anchor="ctr"/>
                </a:tc>
                <a:extLst>
                  <a:ext uri="{0D108BD9-81ED-4DB2-BD59-A6C34878D82A}">
                    <a16:rowId xmlns:a16="http://schemas.microsoft.com/office/drawing/2014/main" val="10000"/>
                  </a:ext>
                </a:extLst>
              </a:tr>
              <a:tr h="2366024">
                <a:tc>
                  <a:txBody>
                    <a:bodyPr/>
                    <a:lstStyle/>
                    <a:p>
                      <a:pPr marL="342900" marR="0" lvl="0" indent="-342900" algn="l">
                        <a:lnSpc>
                          <a:spcPct val="115000"/>
                        </a:lnSpc>
                        <a:spcBef>
                          <a:spcPts val="0"/>
                        </a:spcBef>
                        <a:spcAft>
                          <a:spcPts val="0"/>
                        </a:spcAft>
                        <a:buFont typeface="+mj-lt"/>
                        <a:buAutoNum type="arabicPeriod"/>
                      </a:pPr>
                      <a:r>
                        <a:rPr lang="en-US" sz="1400" dirty="0">
                          <a:effectLst/>
                        </a:rPr>
                        <a:t>Stronger reader reads aloud for 5 </a:t>
                      </a:r>
                      <a:r>
                        <a:rPr lang="en-US" sz="1400" dirty="0" smtClean="0">
                          <a:effectLst/>
                        </a:rPr>
                        <a:t>minutes</a:t>
                      </a:r>
                    </a:p>
                    <a:p>
                      <a:pPr marL="342900" marR="0" lvl="0" indent="-342900" algn="l">
                        <a:lnSpc>
                          <a:spcPct val="115000"/>
                        </a:lnSpc>
                        <a:spcBef>
                          <a:spcPts val="0"/>
                        </a:spcBef>
                        <a:spcAft>
                          <a:spcPts val="0"/>
                        </a:spcAft>
                        <a:buFont typeface="+mj-lt"/>
                        <a:buAutoNum type="arabicPeriod"/>
                      </a:pPr>
                      <a:endParaRPr lang="en-US" sz="1400" dirty="0">
                        <a:effectLst/>
                      </a:endParaRPr>
                    </a:p>
                    <a:p>
                      <a:pPr marL="342900" marR="0" lvl="0" indent="-342900" algn="l">
                        <a:lnSpc>
                          <a:spcPct val="115000"/>
                        </a:lnSpc>
                        <a:spcBef>
                          <a:spcPts val="0"/>
                        </a:spcBef>
                        <a:spcAft>
                          <a:spcPts val="0"/>
                        </a:spcAft>
                        <a:buFont typeface="+mj-lt"/>
                        <a:buAutoNum type="arabicPeriod"/>
                      </a:pPr>
                      <a:r>
                        <a:rPr lang="en-US" sz="1400" dirty="0">
                          <a:effectLst/>
                        </a:rPr>
                        <a:t>The weaker reader reads aloud the SAME text for 5 </a:t>
                      </a:r>
                      <a:r>
                        <a:rPr lang="en-US" sz="1400" dirty="0" smtClean="0">
                          <a:effectLst/>
                        </a:rPr>
                        <a:t>minutes</a:t>
                      </a:r>
                      <a:endParaRPr lang="en-US" sz="1400" dirty="0">
                        <a:effectLst/>
                      </a:endParaRPr>
                    </a:p>
                  </a:txBody>
                  <a:tcPr marL="51435" marR="51435" marT="0" marB="0"/>
                </a:tc>
                <a:tc>
                  <a:txBody>
                    <a:bodyPr/>
                    <a:lstStyle/>
                    <a:p>
                      <a:pPr marL="342900" marR="0" lvl="0" indent="-342900" algn="l">
                        <a:lnSpc>
                          <a:spcPct val="115000"/>
                        </a:lnSpc>
                        <a:spcBef>
                          <a:spcPts val="0"/>
                        </a:spcBef>
                        <a:spcAft>
                          <a:spcPts val="0"/>
                        </a:spcAft>
                        <a:buFont typeface="+mj-lt"/>
                        <a:buAutoNum type="arabicPeriod"/>
                      </a:pPr>
                      <a:r>
                        <a:rPr lang="en-US" sz="1400" dirty="0">
                          <a:effectLst/>
                        </a:rPr>
                        <a:t>For 5 minutes the stronger read continues reading new </a:t>
                      </a:r>
                      <a:r>
                        <a:rPr lang="en-US" sz="1400" dirty="0" smtClean="0">
                          <a:effectLst/>
                        </a:rPr>
                        <a:t>text </a:t>
                      </a:r>
                      <a:r>
                        <a:rPr lang="en-US" sz="1400" dirty="0">
                          <a:effectLst/>
                        </a:rPr>
                        <a:t>in the story, stopping after </a:t>
                      </a:r>
                      <a:r>
                        <a:rPr lang="en-US" sz="1400" dirty="0" smtClean="0">
                          <a:effectLst/>
                        </a:rPr>
                        <a:t>each </a:t>
                      </a:r>
                      <a:r>
                        <a:rPr lang="en-US" sz="1400" dirty="0">
                          <a:effectLst/>
                        </a:rPr>
                        <a:t>paragraph to summarize</a:t>
                      </a:r>
                    </a:p>
                    <a:p>
                      <a:pPr marL="342900" marR="0" lvl="0" indent="-342900" algn="l">
                        <a:lnSpc>
                          <a:spcPct val="115000"/>
                        </a:lnSpc>
                        <a:spcBef>
                          <a:spcPts val="0"/>
                        </a:spcBef>
                        <a:spcAft>
                          <a:spcPts val="0"/>
                        </a:spcAft>
                        <a:buFont typeface="+mj-lt"/>
                        <a:buAutoNum type="arabicPeriod"/>
                      </a:pPr>
                      <a:r>
                        <a:rPr lang="en-US" sz="1400" dirty="0">
                          <a:effectLst/>
                        </a:rPr>
                        <a:t>For 5 minutes the weaker reader continues with the new text, stopping after each paragraph to summarize</a:t>
                      </a:r>
                      <a:endParaRPr lang="en-US" sz="1400" dirty="0">
                        <a:solidFill>
                          <a:srgbClr val="000000"/>
                        </a:solidFill>
                        <a:effectLst/>
                        <a:latin typeface="Calibri"/>
                        <a:ea typeface="Calibri"/>
                        <a:cs typeface="Times New Roman"/>
                      </a:endParaRPr>
                    </a:p>
                  </a:txBody>
                  <a:tcPr marL="51435" marR="51435" marT="0" marB="0"/>
                </a:tc>
                <a:extLst>
                  <a:ext uri="{0D108BD9-81ED-4DB2-BD59-A6C34878D82A}">
                    <a16:rowId xmlns:a16="http://schemas.microsoft.com/office/drawing/2014/main" val="10001"/>
                  </a:ext>
                </a:extLst>
              </a:tr>
            </a:tbl>
          </a:graphicData>
        </a:graphic>
      </p:graphicFrame>
      <p:sp>
        <p:nvSpPr>
          <p:cNvPr id="27662" name="Rectangle 1"/>
          <p:cNvSpPr>
            <a:spLocks noChangeArrowheads="1"/>
          </p:cNvSpPr>
          <p:nvPr/>
        </p:nvSpPr>
        <p:spPr bwMode="auto">
          <a:xfrm>
            <a:off x="2380060" y="215015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800">
              <a:solidFill>
                <a:srgbClr val="000000"/>
              </a:solidFill>
              <a:cs typeface="Arial" panose="020B0604020202020204" pitchFamily="34" charset="0"/>
            </a:endParaRPr>
          </a:p>
        </p:txBody>
      </p:sp>
    </p:spTree>
    <p:extLst>
      <p:ext uri="{BB962C8B-B14F-4D97-AF65-F5344CB8AC3E}">
        <p14:creationId xmlns:p14="http://schemas.microsoft.com/office/powerpoint/2010/main" val="109482385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essy.com/us/files/2018/07/legislation-ju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648" y="552289"/>
            <a:ext cx="7249353" cy="4542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0279"/>
            <a:ext cx="8229600" cy="857250"/>
          </a:xfrm>
        </p:spPr>
        <p:txBody>
          <a:bodyPr/>
          <a:lstStyle/>
          <a:p>
            <a:r>
              <a:rPr lang="en-US" dirty="0" smtClean="0"/>
              <a:t>States with a Dyslexia Law</a:t>
            </a:r>
            <a:endParaRPr lang="en-US" dirty="0"/>
          </a:p>
        </p:txBody>
      </p:sp>
    </p:spTree>
    <p:extLst>
      <p:ext uri="{BB962C8B-B14F-4D97-AF65-F5344CB8AC3E}">
        <p14:creationId xmlns:p14="http://schemas.microsoft.com/office/powerpoint/2010/main" val="270844370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1" y="171451"/>
            <a:ext cx="3488531" cy="407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675" name="Straight Arrow Connector 4"/>
          <p:cNvCxnSpPr>
            <a:cxnSpLocks noChangeShapeType="1"/>
          </p:cNvCxnSpPr>
          <p:nvPr/>
        </p:nvCxnSpPr>
        <p:spPr bwMode="auto">
          <a:xfrm>
            <a:off x="1314450" y="2286000"/>
            <a:ext cx="5943600" cy="0"/>
          </a:xfrm>
          <a:prstGeom prst="straightConnector1">
            <a:avLst/>
          </a:prstGeom>
          <a:noFill/>
          <a:ln w="9525" algn="ctr">
            <a:solidFill>
              <a:schemeClr val="tx1"/>
            </a:solidFill>
            <a:round/>
            <a:headEnd/>
            <a:tailEnd type="arrow" w="med" len="med"/>
          </a:ln>
        </p:spPr>
      </p:cxnSp>
      <p:sp>
        <p:nvSpPr>
          <p:cNvPr id="28676" name="Curved Left Arrow 7"/>
          <p:cNvSpPr>
            <a:spLocks noChangeArrowheads="1"/>
          </p:cNvSpPr>
          <p:nvPr/>
        </p:nvSpPr>
        <p:spPr bwMode="auto">
          <a:xfrm>
            <a:off x="5145882" y="2210991"/>
            <a:ext cx="397669" cy="1789509"/>
          </a:xfrm>
          <a:prstGeom prst="curvedLeftArrow">
            <a:avLst>
              <a:gd name="adj1" fmla="val 25000"/>
              <a:gd name="adj2" fmla="val 50000"/>
              <a:gd name="adj3" fmla="val 25000"/>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800">
              <a:solidFill>
                <a:srgbClr val="000000"/>
              </a:solidFill>
            </a:endParaRPr>
          </a:p>
        </p:txBody>
      </p:sp>
      <p:pic>
        <p:nvPicPr>
          <p:cNvPr id="286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882" y="742950"/>
            <a:ext cx="407194"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357" y="1348979"/>
            <a:ext cx="407194"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Rectangle 8"/>
          <p:cNvSpPr>
            <a:spLocks noChangeArrowheads="1"/>
          </p:cNvSpPr>
          <p:nvPr/>
        </p:nvSpPr>
        <p:spPr bwMode="auto">
          <a:xfrm>
            <a:off x="5553075" y="400050"/>
            <a:ext cx="2105025" cy="628650"/>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solidFill>
                  <a:srgbClr val="000000"/>
                </a:solidFill>
              </a:rPr>
              <a:t>Partner Reading</a:t>
            </a:r>
          </a:p>
          <a:p>
            <a:r>
              <a:rPr lang="en-US" altLang="en-US" sz="1800">
                <a:solidFill>
                  <a:srgbClr val="000000"/>
                </a:solidFill>
              </a:rPr>
              <a:t>Partnerships</a:t>
            </a:r>
          </a:p>
        </p:txBody>
      </p:sp>
    </p:spTree>
    <p:extLst>
      <p:ext uri="{BB962C8B-B14F-4D97-AF65-F5344CB8AC3E}">
        <p14:creationId xmlns:p14="http://schemas.microsoft.com/office/powerpoint/2010/main" val="249952007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b="1" smtClean="0"/>
              <a:t>Timeline</a:t>
            </a:r>
            <a:endParaRPr lang="en-US" altLang="en-US" smtClean="0"/>
          </a:p>
        </p:txBody>
      </p:sp>
      <p:sp>
        <p:nvSpPr>
          <p:cNvPr id="3" name="Content Placeholder 2"/>
          <p:cNvSpPr>
            <a:spLocks noGrp="1"/>
          </p:cNvSpPr>
          <p:nvPr>
            <p:ph idx="1"/>
          </p:nvPr>
        </p:nvSpPr>
        <p:spPr>
          <a:xfrm>
            <a:off x="457200" y="884663"/>
            <a:ext cx="8285356" cy="3515887"/>
          </a:xfrm>
        </p:spPr>
        <p:txBody>
          <a:bodyPr>
            <a:normAutofit fontScale="77500" lnSpcReduction="20000"/>
          </a:bodyPr>
          <a:lstStyle/>
          <a:p>
            <a:pPr marL="0" indent="0">
              <a:buNone/>
              <a:defRPr/>
            </a:pPr>
            <a:endParaRPr lang="en-US" dirty="0"/>
          </a:p>
          <a:p>
            <a:pPr marL="0" indent="0">
              <a:buNone/>
              <a:defRPr/>
            </a:pPr>
            <a:r>
              <a:rPr lang="en-US" sz="2550" b="1" dirty="0"/>
              <a:t>Collect Data:  Pre-test (fluency and comprehension)</a:t>
            </a:r>
          </a:p>
          <a:p>
            <a:pPr marL="0" indent="0">
              <a:buNone/>
              <a:defRPr/>
            </a:pPr>
            <a:endParaRPr lang="en-US" sz="2550" dirty="0"/>
          </a:p>
          <a:p>
            <a:pPr>
              <a:defRPr/>
            </a:pPr>
            <a:r>
              <a:rPr lang="en-US" sz="2550" b="1" dirty="0"/>
              <a:t>Day 1:</a:t>
            </a:r>
            <a:r>
              <a:rPr lang="en-US" sz="2550" dirty="0"/>
              <a:t> Train Students on Set Up Procedures and Partner Reading, Practice Reading for 10 minutes, Error Correction</a:t>
            </a:r>
          </a:p>
          <a:p>
            <a:pPr>
              <a:defRPr/>
            </a:pPr>
            <a:r>
              <a:rPr lang="en-US" sz="2550" b="1" dirty="0"/>
              <a:t>Day 2:</a:t>
            </a:r>
            <a:r>
              <a:rPr lang="en-US" sz="2550" dirty="0"/>
              <a:t> Train Students on Paragraph Shrinking, Practice Reading for 10 minutes</a:t>
            </a:r>
          </a:p>
          <a:p>
            <a:pPr>
              <a:defRPr/>
            </a:pPr>
            <a:r>
              <a:rPr lang="en-US" sz="2550" b="1" dirty="0"/>
              <a:t>Day 3-10:</a:t>
            </a:r>
            <a:r>
              <a:rPr lang="en-US" sz="2550" dirty="0"/>
              <a:t> Partner Reading, Paragraph Shrinking 15 minutes every day</a:t>
            </a:r>
          </a:p>
          <a:p>
            <a:pPr>
              <a:defRPr/>
            </a:pPr>
            <a:endParaRPr lang="en-US" sz="2550" dirty="0"/>
          </a:p>
          <a:p>
            <a:pPr marL="0" indent="0">
              <a:buNone/>
              <a:defRPr/>
            </a:pPr>
            <a:r>
              <a:rPr lang="en-US" sz="2550" b="1" dirty="0"/>
              <a:t>Collect Data:  Post-test (fluency and comprehension)</a:t>
            </a:r>
            <a:endParaRPr lang="en-US" sz="2550" dirty="0"/>
          </a:p>
          <a:p>
            <a:pPr marL="0" indent="0">
              <a:buNone/>
              <a:defRPr/>
            </a:pPr>
            <a:endParaRPr lang="en-US" dirty="0"/>
          </a:p>
        </p:txBody>
      </p:sp>
    </p:spTree>
    <p:extLst>
      <p:ext uri="{BB962C8B-B14F-4D97-AF65-F5344CB8AC3E}">
        <p14:creationId xmlns:p14="http://schemas.microsoft.com/office/powerpoint/2010/main" val="414965194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5475" b="1" dirty="0"/>
              <a:t/>
            </a:r>
            <a:br>
              <a:rPr lang="en-US" sz="5475" b="1" dirty="0"/>
            </a:br>
            <a:r>
              <a:rPr lang="en-US" sz="5025" b="1" dirty="0">
                <a:effectLst>
                  <a:outerShdw blurRad="38100" dist="38100" dir="2700000" algn="tl">
                    <a:srgbClr val="000000">
                      <a:alpha val="43137"/>
                    </a:srgbClr>
                  </a:outerShdw>
                </a:effectLst>
              </a:rPr>
              <a:t>Partner Reading  </a:t>
            </a:r>
            <a:r>
              <a:rPr lang="en-US" dirty="0"/>
              <a:t/>
            </a:r>
            <a:br>
              <a:rPr lang="en-US" dirty="0"/>
            </a:br>
            <a:endParaRPr lang="en-US" dirty="0"/>
          </a:p>
        </p:txBody>
      </p:sp>
      <p:sp>
        <p:nvSpPr>
          <p:cNvPr id="3" name="Content Placeholder 2"/>
          <p:cNvSpPr>
            <a:spLocks noGrp="1"/>
          </p:cNvSpPr>
          <p:nvPr>
            <p:ph idx="1"/>
          </p:nvPr>
        </p:nvSpPr>
        <p:spPr>
          <a:xfrm>
            <a:off x="1602486" y="1200150"/>
            <a:ext cx="2855214" cy="3371850"/>
          </a:xfrm>
          <a:extLst/>
        </p:spPr>
        <p:txBody>
          <a:bodyPr>
            <a:normAutofit fontScale="70000" lnSpcReduction="20000"/>
          </a:bodyPr>
          <a:lstStyle/>
          <a:p>
            <a:pPr>
              <a:defRPr/>
            </a:pPr>
            <a:r>
              <a:rPr lang="en-US" b="1" dirty="0" smtClean="0">
                <a:effectLst>
                  <a:glow rad="45504">
                    <a:schemeClr val="accent1">
                      <a:satMod val="220000"/>
                      <a:alpha val="35000"/>
                    </a:schemeClr>
                  </a:glow>
                </a:effectLst>
              </a:rPr>
              <a:t>First </a:t>
            </a:r>
            <a:r>
              <a:rPr lang="en-US" b="1" dirty="0">
                <a:effectLst>
                  <a:glow rad="45504">
                    <a:schemeClr val="accent1">
                      <a:satMod val="220000"/>
                      <a:alpha val="35000"/>
                    </a:schemeClr>
                  </a:glow>
                </a:effectLst>
              </a:rPr>
              <a:t>Reader </a:t>
            </a:r>
            <a:r>
              <a:rPr lang="en-US" dirty="0"/>
              <a:t>reads for 5 minutes</a:t>
            </a:r>
            <a:r>
              <a:rPr lang="en-US" dirty="0" smtClean="0"/>
              <a:t>.</a:t>
            </a:r>
          </a:p>
          <a:p>
            <a:pPr marL="0" indent="0">
              <a:buNone/>
              <a:defRPr/>
            </a:pPr>
            <a:endParaRPr lang="en-US" dirty="0"/>
          </a:p>
          <a:p>
            <a:pPr>
              <a:defRPr/>
            </a:pPr>
            <a:r>
              <a:rPr lang="en-US" b="1" dirty="0">
                <a:effectLst>
                  <a:glow rad="45504">
                    <a:schemeClr val="accent1">
                      <a:satMod val="220000"/>
                      <a:alpha val="35000"/>
                    </a:schemeClr>
                  </a:glow>
                </a:effectLst>
              </a:rPr>
              <a:t>Second Reader </a:t>
            </a:r>
            <a:r>
              <a:rPr lang="en-US" dirty="0"/>
              <a:t>reads the </a:t>
            </a:r>
            <a:r>
              <a:rPr lang="en-US" b="1" dirty="0">
                <a:effectLst>
                  <a:glow rad="45504">
                    <a:schemeClr val="accent1">
                      <a:satMod val="220000"/>
                      <a:alpha val="35000"/>
                    </a:schemeClr>
                  </a:glow>
                </a:effectLst>
              </a:rPr>
              <a:t>same</a:t>
            </a:r>
            <a:r>
              <a:rPr lang="en-US" dirty="0"/>
              <a:t> text for 5 minutes</a:t>
            </a:r>
            <a:r>
              <a:rPr lang="en-US" dirty="0" smtClean="0"/>
              <a:t>.</a:t>
            </a:r>
          </a:p>
          <a:p>
            <a:pPr marL="0" indent="0">
              <a:buNone/>
              <a:defRPr/>
            </a:pPr>
            <a:endParaRPr lang="en-US" dirty="0"/>
          </a:p>
          <a:p>
            <a:pPr>
              <a:defRPr/>
            </a:pPr>
            <a:r>
              <a:rPr lang="en-US" b="1" dirty="0">
                <a:effectLst>
                  <a:glow rad="45504">
                    <a:schemeClr val="accent1">
                      <a:satMod val="220000"/>
                      <a:alpha val="35000"/>
                    </a:schemeClr>
                  </a:glow>
                </a:effectLst>
              </a:rPr>
              <a:t>Second Reader retells</a:t>
            </a:r>
            <a:r>
              <a:rPr lang="en-US" dirty="0"/>
              <a:t> for 1 minute.</a:t>
            </a:r>
          </a:p>
          <a:p>
            <a:pPr marL="0" indent="0">
              <a:buNone/>
              <a:defRPr/>
            </a:pPr>
            <a:r>
              <a:rPr lang="en-US" dirty="0"/>
              <a:t> </a:t>
            </a:r>
          </a:p>
          <a:p>
            <a:pPr>
              <a:defRPr/>
            </a:pPr>
            <a:endParaRPr lang="en-US" dirty="0"/>
          </a:p>
        </p:txBody>
      </p:sp>
      <p:sp>
        <p:nvSpPr>
          <p:cNvPr id="5" name="Rectangle 4"/>
          <p:cNvSpPr/>
          <p:nvPr/>
        </p:nvSpPr>
        <p:spPr>
          <a:xfrm>
            <a:off x="4689873" y="1883569"/>
            <a:ext cx="2564606" cy="2400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00" dirty="0">
                <a:solidFill>
                  <a:srgbClr val="000000"/>
                </a:solidFill>
              </a:rPr>
              <a:t>Talk only to your partner and only talk about Partner Reading</a:t>
            </a:r>
          </a:p>
          <a:p>
            <a:pPr>
              <a:defRPr/>
            </a:pPr>
            <a:endParaRPr lang="en-US" sz="1500" dirty="0">
              <a:solidFill>
                <a:srgbClr val="000000"/>
              </a:solidFill>
            </a:endParaRPr>
          </a:p>
          <a:p>
            <a:pPr>
              <a:defRPr/>
            </a:pPr>
            <a:r>
              <a:rPr lang="en-US" sz="1500" dirty="0">
                <a:solidFill>
                  <a:srgbClr val="000000"/>
                </a:solidFill>
              </a:rPr>
              <a:t>Keep your voice low</a:t>
            </a:r>
          </a:p>
          <a:p>
            <a:pPr>
              <a:defRPr/>
            </a:pPr>
            <a:r>
              <a:rPr lang="en-US" sz="1500" dirty="0">
                <a:solidFill>
                  <a:srgbClr val="000000"/>
                </a:solidFill>
              </a:rPr>
              <a:t> </a:t>
            </a:r>
          </a:p>
          <a:p>
            <a:pPr>
              <a:defRPr/>
            </a:pPr>
            <a:r>
              <a:rPr lang="en-US" sz="1500" dirty="0">
                <a:solidFill>
                  <a:srgbClr val="000000"/>
                </a:solidFill>
              </a:rPr>
              <a:t>Help your partner</a:t>
            </a:r>
          </a:p>
          <a:p>
            <a:pPr>
              <a:defRPr/>
            </a:pPr>
            <a:endParaRPr lang="en-US" sz="1500" dirty="0">
              <a:solidFill>
                <a:srgbClr val="000000"/>
              </a:solidFill>
            </a:endParaRPr>
          </a:p>
          <a:p>
            <a:pPr>
              <a:defRPr/>
            </a:pPr>
            <a:r>
              <a:rPr lang="en-US" sz="1500" dirty="0">
                <a:solidFill>
                  <a:srgbClr val="000000"/>
                </a:solidFill>
              </a:rPr>
              <a:t>Try your best!</a:t>
            </a:r>
          </a:p>
          <a:p>
            <a:pPr algn="ctr">
              <a:defRPr/>
            </a:pPr>
            <a:endParaRPr lang="en-US" sz="1350" dirty="0">
              <a:solidFill>
                <a:srgbClr val="FFFFFF"/>
              </a:solidFill>
            </a:endParaRPr>
          </a:p>
        </p:txBody>
      </p:sp>
      <p:sp>
        <p:nvSpPr>
          <p:cNvPr id="16" name="Horizontal Scroll 15"/>
          <p:cNvSpPr/>
          <p:nvPr/>
        </p:nvSpPr>
        <p:spPr>
          <a:xfrm>
            <a:off x="4886325" y="1150144"/>
            <a:ext cx="2171700" cy="5715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3000" dirty="0">
                <a:solidFill>
                  <a:srgbClr val="FFFFFF"/>
                </a:solidFill>
                <a:latin typeface="Century Schoolbook" pitchFamily="18" charset="0"/>
              </a:rPr>
              <a:t>RULES</a:t>
            </a:r>
          </a:p>
        </p:txBody>
      </p:sp>
    </p:spTree>
    <p:extLst>
      <p:ext uri="{BB962C8B-B14F-4D97-AF65-F5344CB8AC3E}">
        <p14:creationId xmlns:p14="http://schemas.microsoft.com/office/powerpoint/2010/main" val="232307603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noAutofit/>
          </a:bodyPr>
          <a:lstStyle/>
          <a:p>
            <a:pPr>
              <a:defRPr/>
            </a:pPr>
            <a:r>
              <a:rPr lang="en-US" sz="4500" b="1" dirty="0">
                <a:effectLst>
                  <a:glow rad="45504">
                    <a:schemeClr val="accent1">
                      <a:satMod val="220000"/>
                      <a:alpha val="35000"/>
                    </a:schemeClr>
                  </a:glow>
                </a:effectLst>
              </a:rPr>
              <a:t/>
            </a:r>
            <a:br>
              <a:rPr lang="en-US" sz="4500" b="1" dirty="0">
                <a:effectLst>
                  <a:glow rad="45504">
                    <a:schemeClr val="accent1">
                      <a:satMod val="220000"/>
                      <a:alpha val="35000"/>
                    </a:schemeClr>
                  </a:glow>
                </a:effectLst>
              </a:rPr>
            </a:br>
            <a:r>
              <a:rPr lang="en-US" sz="4500" b="1" dirty="0">
                <a:effectLst>
                  <a:glow rad="45504">
                    <a:schemeClr val="accent1">
                      <a:satMod val="220000"/>
                      <a:alpha val="35000"/>
                    </a:schemeClr>
                  </a:glow>
                </a:effectLst>
              </a:rPr>
              <a:t>Paragraph Shrinking</a:t>
            </a:r>
            <a:r>
              <a:rPr lang="en-US" sz="4500" dirty="0"/>
              <a:t/>
            </a:r>
            <a:br>
              <a:rPr lang="en-US" sz="4500" dirty="0"/>
            </a:br>
            <a:endParaRPr lang="en-US" sz="4500" dirty="0"/>
          </a:p>
        </p:txBody>
      </p:sp>
      <p:sp>
        <p:nvSpPr>
          <p:cNvPr id="3" name="Content Placeholder 2"/>
          <p:cNvSpPr>
            <a:spLocks noGrp="1"/>
          </p:cNvSpPr>
          <p:nvPr>
            <p:ph idx="1"/>
          </p:nvPr>
        </p:nvSpPr>
        <p:spPr>
          <a:extLst/>
        </p:spPr>
        <p:txBody>
          <a:bodyPr>
            <a:normAutofit lnSpcReduction="10000"/>
          </a:bodyPr>
          <a:lstStyle/>
          <a:p>
            <a:pPr>
              <a:defRPr/>
            </a:pPr>
            <a:r>
              <a:rPr lang="en-US" dirty="0" smtClean="0"/>
              <a:t>Name </a:t>
            </a:r>
            <a:r>
              <a:rPr lang="en-US" dirty="0"/>
              <a:t>the most important </a:t>
            </a:r>
            <a:r>
              <a:rPr lang="en-US" b="1" dirty="0">
                <a:effectLst>
                  <a:glow rad="45504">
                    <a:schemeClr val="accent1">
                      <a:satMod val="220000"/>
                      <a:alpha val="35000"/>
                    </a:schemeClr>
                  </a:glow>
                </a:effectLst>
              </a:rPr>
              <a:t>who</a:t>
            </a:r>
            <a:r>
              <a:rPr lang="en-US" dirty="0"/>
              <a:t> or </a:t>
            </a:r>
            <a:r>
              <a:rPr lang="en-US" b="1" dirty="0">
                <a:effectLst>
                  <a:glow rad="45504">
                    <a:schemeClr val="accent1">
                      <a:satMod val="220000"/>
                      <a:alpha val="35000"/>
                    </a:schemeClr>
                  </a:glow>
                </a:effectLst>
              </a:rPr>
              <a:t>what</a:t>
            </a:r>
            <a:r>
              <a:rPr lang="en-US" b="1" dirty="0" smtClean="0">
                <a:effectLst>
                  <a:glow rad="45504">
                    <a:schemeClr val="accent1">
                      <a:satMod val="220000"/>
                      <a:alpha val="35000"/>
                    </a:schemeClr>
                  </a:glow>
                </a:effectLst>
              </a:rPr>
              <a:t>.</a:t>
            </a:r>
          </a:p>
          <a:p>
            <a:pPr marL="0" indent="0">
              <a:buNone/>
              <a:defRPr/>
            </a:pPr>
            <a:endParaRPr lang="en-US" dirty="0"/>
          </a:p>
          <a:p>
            <a:pPr>
              <a:defRPr/>
            </a:pPr>
            <a:r>
              <a:rPr lang="en-US" dirty="0"/>
              <a:t>Tell the </a:t>
            </a:r>
            <a:r>
              <a:rPr lang="en-US" b="1" dirty="0">
                <a:effectLst>
                  <a:glow rad="45504">
                    <a:schemeClr val="accent1">
                      <a:satMod val="220000"/>
                      <a:alpha val="35000"/>
                    </a:schemeClr>
                  </a:glow>
                </a:effectLst>
              </a:rPr>
              <a:t>most important thing </a:t>
            </a:r>
            <a:r>
              <a:rPr lang="en-US" dirty="0"/>
              <a:t>about the who or what</a:t>
            </a:r>
            <a:r>
              <a:rPr lang="en-US" dirty="0" smtClean="0"/>
              <a:t>.</a:t>
            </a:r>
          </a:p>
          <a:p>
            <a:pPr marL="0" indent="0">
              <a:buNone/>
              <a:defRPr/>
            </a:pPr>
            <a:endParaRPr lang="en-US" dirty="0"/>
          </a:p>
          <a:p>
            <a:pPr>
              <a:defRPr/>
            </a:pPr>
            <a:r>
              <a:rPr lang="en-US" dirty="0"/>
              <a:t>Say the main idea in </a:t>
            </a:r>
            <a:r>
              <a:rPr lang="en-US" b="1" dirty="0">
                <a:effectLst>
                  <a:glow rad="45504">
                    <a:schemeClr val="accent1">
                      <a:satMod val="220000"/>
                      <a:alpha val="35000"/>
                    </a:schemeClr>
                  </a:glow>
                </a:effectLst>
              </a:rPr>
              <a:t>10</a:t>
            </a:r>
            <a:r>
              <a:rPr lang="en-US" dirty="0"/>
              <a:t> words or less.</a:t>
            </a:r>
          </a:p>
          <a:p>
            <a:pPr>
              <a:defRPr/>
            </a:pPr>
            <a:endParaRPr lang="en-US" dirty="0"/>
          </a:p>
        </p:txBody>
      </p:sp>
    </p:spTree>
    <p:extLst>
      <p:ext uri="{BB962C8B-B14F-4D97-AF65-F5344CB8AC3E}">
        <p14:creationId xmlns:p14="http://schemas.microsoft.com/office/powerpoint/2010/main" val="419794479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97632"/>
            <a:ext cx="953691" cy="87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256110"/>
            <a:ext cx="9667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5157" y="2400300"/>
            <a:ext cx="94178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5157" y="3593306"/>
            <a:ext cx="954881"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371600" y="1600200"/>
            <a:ext cx="1543050" cy="13716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350" dirty="0">
                <a:solidFill>
                  <a:srgbClr val="000000"/>
                </a:solidFill>
              </a:rPr>
              <a:t>Correction Procedures</a:t>
            </a:r>
          </a:p>
        </p:txBody>
      </p:sp>
      <p:sp>
        <p:nvSpPr>
          <p:cNvPr id="8" name="Rounded Rectangle 7"/>
          <p:cNvSpPr/>
          <p:nvPr/>
        </p:nvSpPr>
        <p:spPr>
          <a:xfrm>
            <a:off x="4229100" y="363141"/>
            <a:ext cx="3143250" cy="5143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350" dirty="0">
                <a:solidFill>
                  <a:srgbClr val="000000"/>
                </a:solidFill>
              </a:rPr>
              <a:t>STOP. That word is______________</a:t>
            </a:r>
          </a:p>
        </p:txBody>
      </p:sp>
      <p:sp>
        <p:nvSpPr>
          <p:cNvPr id="9" name="Rounded Rectangle 8"/>
          <p:cNvSpPr/>
          <p:nvPr/>
        </p:nvSpPr>
        <p:spPr>
          <a:xfrm>
            <a:off x="4229100" y="1434704"/>
            <a:ext cx="3143250" cy="5143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350" dirty="0">
                <a:solidFill>
                  <a:srgbClr val="000000"/>
                </a:solidFill>
              </a:rPr>
              <a:t>What word?</a:t>
            </a:r>
          </a:p>
          <a:p>
            <a:pPr algn="ctr">
              <a:defRPr/>
            </a:pPr>
            <a:r>
              <a:rPr lang="en-US" sz="1350" dirty="0">
                <a:solidFill>
                  <a:srgbClr val="000000"/>
                </a:solidFill>
              </a:rPr>
              <a:t>______________________</a:t>
            </a:r>
          </a:p>
        </p:txBody>
      </p:sp>
      <p:sp>
        <p:nvSpPr>
          <p:cNvPr id="10" name="Rounded Rectangle 9"/>
          <p:cNvSpPr/>
          <p:nvPr/>
        </p:nvSpPr>
        <p:spPr>
          <a:xfrm>
            <a:off x="4233863" y="2600325"/>
            <a:ext cx="3143250" cy="5143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350" dirty="0">
                <a:solidFill>
                  <a:srgbClr val="000000"/>
                </a:solidFill>
              </a:rPr>
              <a:t>Good Job!</a:t>
            </a:r>
          </a:p>
        </p:txBody>
      </p:sp>
      <p:sp>
        <p:nvSpPr>
          <p:cNvPr id="11" name="Rounded Rectangle 10"/>
          <p:cNvSpPr/>
          <p:nvPr/>
        </p:nvSpPr>
        <p:spPr>
          <a:xfrm>
            <a:off x="4233863" y="3736181"/>
            <a:ext cx="3143250" cy="5143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1350" dirty="0">
                <a:solidFill>
                  <a:srgbClr val="000000"/>
                </a:solidFill>
              </a:rPr>
              <a:t>Go back and read that line again.</a:t>
            </a:r>
          </a:p>
        </p:txBody>
      </p:sp>
    </p:spTree>
    <p:extLst>
      <p:ext uri="{BB962C8B-B14F-4D97-AF65-F5344CB8AC3E}">
        <p14:creationId xmlns:p14="http://schemas.microsoft.com/office/powerpoint/2010/main" val="3149255375"/>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What we found: 3</a:t>
            </a:r>
            <a:r>
              <a:rPr lang="en-US" baseline="30000" dirty="0" smtClean="0"/>
              <a:t>rd</a:t>
            </a:r>
            <a:r>
              <a:rPr lang="en-US" dirty="0" smtClean="0"/>
              <a:t> grade Partner Reading data</a:t>
            </a:r>
            <a:endParaRPr lang="en-US" dirty="0"/>
          </a:p>
        </p:txBody>
      </p:sp>
      <p:graphicFrame>
        <p:nvGraphicFramePr>
          <p:cNvPr id="4" name="Content Placeholder 3"/>
          <p:cNvGraphicFramePr>
            <a:graphicFrameLocks noGrp="1"/>
          </p:cNvGraphicFramePr>
          <p:nvPr>
            <p:ph idx="1"/>
          </p:nvPr>
        </p:nvGraphicFramePr>
        <p:xfrm>
          <a:off x="1657350" y="1200151"/>
          <a:ext cx="6115051" cy="3051699"/>
        </p:xfrm>
        <a:graphic>
          <a:graphicData uri="http://schemas.openxmlformats.org/drawingml/2006/table">
            <a:tbl>
              <a:tblPr firstRow="1" bandRow="1">
                <a:tableStyleId>{5C22544A-7EE6-4342-B048-85BDC9FD1C3A}</a:tableStyleId>
              </a:tblPr>
              <a:tblGrid>
                <a:gridCol w="1543050">
                  <a:extLst>
                    <a:ext uri="{9D8B030D-6E8A-4147-A177-3AD203B41FA5}">
                      <a16:colId xmlns:a16="http://schemas.microsoft.com/office/drawing/2014/main" val="20000"/>
                    </a:ext>
                  </a:extLst>
                </a:gridCol>
                <a:gridCol w="1514475">
                  <a:extLst>
                    <a:ext uri="{9D8B030D-6E8A-4147-A177-3AD203B41FA5}">
                      <a16:colId xmlns:a16="http://schemas.microsoft.com/office/drawing/2014/main" val="20001"/>
                    </a:ext>
                  </a:extLst>
                </a:gridCol>
                <a:gridCol w="1528763">
                  <a:extLst>
                    <a:ext uri="{9D8B030D-6E8A-4147-A177-3AD203B41FA5}">
                      <a16:colId xmlns:a16="http://schemas.microsoft.com/office/drawing/2014/main" val="20002"/>
                    </a:ext>
                  </a:extLst>
                </a:gridCol>
                <a:gridCol w="1528763">
                  <a:extLst>
                    <a:ext uri="{9D8B030D-6E8A-4147-A177-3AD203B41FA5}">
                      <a16:colId xmlns:a16="http://schemas.microsoft.com/office/drawing/2014/main" val="20003"/>
                    </a:ext>
                  </a:extLst>
                </a:gridCol>
              </a:tblGrid>
              <a:tr h="468593">
                <a:tc gridSpan="4">
                  <a:txBody>
                    <a:bodyPr/>
                    <a:lstStyle/>
                    <a:p>
                      <a:pPr marL="0" marR="0" algn="ctr">
                        <a:spcBef>
                          <a:spcPts val="0"/>
                        </a:spcBef>
                        <a:spcAft>
                          <a:spcPts val="0"/>
                        </a:spcAft>
                      </a:pPr>
                      <a:r>
                        <a:rPr lang="en-US" sz="1800" b="1" dirty="0">
                          <a:effectLst/>
                          <a:latin typeface="Cambria"/>
                          <a:ea typeface="ＭＳ 明朝"/>
                          <a:cs typeface="Times New Roman"/>
                        </a:rPr>
                        <a:t>Third Grade</a:t>
                      </a:r>
                      <a:endParaRPr lang="en-US" sz="1800" dirty="0">
                        <a:effectLst/>
                        <a:latin typeface="Cambria"/>
                        <a:ea typeface="ＭＳ 明朝"/>
                        <a:cs typeface="Times New Roman"/>
                      </a:endParaRPr>
                    </a:p>
                  </a:txBody>
                  <a:tcPr marL="51435" marR="5143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8640">
                <a:tc>
                  <a:txBody>
                    <a:bodyPr/>
                    <a:lstStyle/>
                    <a:p>
                      <a:pPr marL="0" marR="0" algn="ctr">
                        <a:lnSpc>
                          <a:spcPct val="100000"/>
                        </a:lnSpc>
                        <a:spcBef>
                          <a:spcPts val="0"/>
                        </a:spcBef>
                        <a:spcAft>
                          <a:spcPts val="0"/>
                        </a:spcAft>
                      </a:pPr>
                      <a:r>
                        <a:rPr lang="en-US" sz="1800" b="1" dirty="0">
                          <a:effectLst/>
                          <a:latin typeface="Cambria"/>
                          <a:ea typeface="ＭＳ 明朝"/>
                          <a:cs typeface="Times New Roman"/>
                        </a:rPr>
                        <a:t>Third Grade Benchmark</a:t>
                      </a:r>
                      <a:endParaRPr lang="en-US" sz="1800" dirty="0">
                        <a:effectLst/>
                        <a:latin typeface="Cambria"/>
                        <a:ea typeface="ＭＳ 明朝"/>
                        <a:cs typeface="Times New Roman"/>
                      </a:endParaRPr>
                    </a:p>
                  </a:txBody>
                  <a:tcPr marL="51435" marR="51435" marT="0" marB="0"/>
                </a:tc>
                <a:tc gridSpan="2">
                  <a:txBody>
                    <a:bodyPr/>
                    <a:lstStyle/>
                    <a:p>
                      <a:pPr marL="0" marR="0" algn="ctr">
                        <a:lnSpc>
                          <a:spcPct val="100000"/>
                        </a:lnSpc>
                        <a:spcBef>
                          <a:spcPts val="0"/>
                        </a:spcBef>
                        <a:spcAft>
                          <a:spcPts val="0"/>
                        </a:spcAft>
                      </a:pPr>
                      <a:r>
                        <a:rPr lang="en-US" sz="1800" b="1" dirty="0" smtClean="0">
                          <a:effectLst/>
                          <a:latin typeface="Cambria"/>
                          <a:ea typeface="ＭＳ 明朝"/>
                          <a:cs typeface="Times New Roman"/>
                        </a:rPr>
                        <a:t>91</a:t>
                      </a:r>
                      <a:r>
                        <a:rPr lang="en-US" sz="1800" b="1" baseline="0" dirty="0">
                          <a:effectLst/>
                          <a:latin typeface="Cambria"/>
                          <a:ea typeface="ＭＳ 明朝"/>
                          <a:cs typeface="Times New Roman"/>
                        </a:rPr>
                        <a:t> </a:t>
                      </a:r>
                      <a:r>
                        <a:rPr lang="en-US" sz="1800" b="1" baseline="0" dirty="0" smtClean="0">
                          <a:effectLst/>
                          <a:latin typeface="Cambria"/>
                          <a:ea typeface="ＭＳ 明朝"/>
                          <a:cs typeface="Times New Roman"/>
                        </a:rPr>
                        <a:t>Words Read Correctly (WRC)</a:t>
                      </a:r>
                      <a:endParaRPr lang="en-US" sz="1800" dirty="0">
                        <a:effectLst/>
                        <a:latin typeface="Cambria"/>
                        <a:ea typeface="ＭＳ 明朝"/>
                        <a:cs typeface="Times New Roman"/>
                      </a:endParaRPr>
                    </a:p>
                  </a:txBody>
                  <a:tcPr marL="51435" marR="51435" marT="0" marB="0"/>
                </a:tc>
                <a:tc hMerge="1">
                  <a:txBody>
                    <a:bodyPr/>
                    <a:lstStyle/>
                    <a:p>
                      <a:endParaRPr lang="en-US"/>
                    </a:p>
                  </a:txBody>
                  <a:tcPr/>
                </a:tc>
                <a:tc>
                  <a:txBody>
                    <a:bodyPr/>
                    <a:lstStyle/>
                    <a:p>
                      <a:pPr marL="0" marR="0" algn="ctr">
                        <a:lnSpc>
                          <a:spcPct val="100000"/>
                        </a:lnSpc>
                        <a:spcBef>
                          <a:spcPts val="0"/>
                        </a:spcBef>
                        <a:spcAft>
                          <a:spcPts val="0"/>
                        </a:spcAft>
                      </a:pPr>
                      <a:r>
                        <a:rPr lang="en-US" sz="1800" b="1">
                          <a:effectLst/>
                          <a:latin typeface="Cambria"/>
                          <a:ea typeface="ＭＳ 明朝"/>
                          <a:cs typeface="Times New Roman"/>
                        </a:rPr>
                        <a:t> </a:t>
                      </a:r>
                      <a:endParaRPr lang="en-US" sz="1800">
                        <a:effectLst/>
                        <a:latin typeface="Cambria"/>
                        <a:ea typeface="ＭＳ 明朝"/>
                        <a:cs typeface="Times New Roman"/>
                      </a:endParaRPr>
                    </a:p>
                  </a:txBody>
                  <a:tcPr marL="51435" marR="51435" marT="0" marB="0"/>
                </a:tc>
                <a:extLst>
                  <a:ext uri="{0D108BD9-81ED-4DB2-BD59-A6C34878D82A}">
                    <a16:rowId xmlns:a16="http://schemas.microsoft.com/office/drawing/2014/main" val="10001"/>
                  </a:ext>
                </a:extLst>
              </a:tr>
              <a:tr h="1097280">
                <a:tc>
                  <a:txBody>
                    <a:bodyPr/>
                    <a:lstStyle/>
                    <a:p>
                      <a:pPr marL="0" marR="0" algn="ctr">
                        <a:lnSpc>
                          <a:spcPct val="100000"/>
                        </a:lnSpc>
                        <a:spcBef>
                          <a:spcPts val="0"/>
                        </a:spcBef>
                        <a:spcAft>
                          <a:spcPts val="0"/>
                        </a:spcAft>
                      </a:pPr>
                      <a:r>
                        <a:rPr lang="en-US" sz="1800" b="1" dirty="0">
                          <a:effectLst/>
                          <a:latin typeface="Cambria"/>
                          <a:ea typeface="ＭＳ 明朝"/>
                          <a:cs typeface="Times New Roman"/>
                        </a:rPr>
                        <a:t> </a:t>
                      </a:r>
                      <a:endParaRPr lang="en-US" sz="1800" dirty="0">
                        <a:effectLst/>
                        <a:latin typeface="Cambria"/>
                        <a:ea typeface="ＭＳ 明朝"/>
                        <a:cs typeface="Times New Roman"/>
                      </a:endParaRPr>
                    </a:p>
                  </a:txBody>
                  <a:tcPr marL="51435" marR="51435" marT="0" marB="0"/>
                </a:tc>
                <a:tc>
                  <a:txBody>
                    <a:bodyPr/>
                    <a:lstStyle/>
                    <a:p>
                      <a:pPr marL="0" marR="0" algn="ctr">
                        <a:lnSpc>
                          <a:spcPct val="100000"/>
                        </a:lnSpc>
                        <a:spcBef>
                          <a:spcPts val="0"/>
                        </a:spcBef>
                        <a:spcAft>
                          <a:spcPts val="0"/>
                        </a:spcAft>
                      </a:pPr>
                      <a:r>
                        <a:rPr lang="en-US" sz="1800" b="1" dirty="0">
                          <a:effectLst/>
                          <a:latin typeface="Cambria"/>
                          <a:ea typeface="ＭＳ 明朝"/>
                          <a:cs typeface="Times New Roman"/>
                        </a:rPr>
                        <a:t>Pre Intervention Class </a:t>
                      </a:r>
                      <a:r>
                        <a:rPr lang="en-US" sz="1800" b="1" dirty="0" smtClean="0">
                          <a:effectLst/>
                          <a:latin typeface="Cambria"/>
                          <a:ea typeface="ＭＳ 明朝"/>
                          <a:cs typeface="Times New Roman"/>
                        </a:rPr>
                        <a:t>Median (WRC)</a:t>
                      </a:r>
                      <a:endParaRPr lang="en-US" sz="1800" dirty="0">
                        <a:effectLst/>
                        <a:latin typeface="Cambria"/>
                        <a:ea typeface="ＭＳ 明朝"/>
                        <a:cs typeface="Times New Roman"/>
                      </a:endParaRPr>
                    </a:p>
                  </a:txBody>
                  <a:tcPr marL="51435" marR="51435" marT="0" marB="0"/>
                </a:tc>
                <a:tc>
                  <a:txBody>
                    <a:bodyPr/>
                    <a:lstStyle/>
                    <a:p>
                      <a:pPr marL="0" marR="0" algn="ctr">
                        <a:lnSpc>
                          <a:spcPct val="100000"/>
                        </a:lnSpc>
                        <a:spcBef>
                          <a:spcPts val="0"/>
                        </a:spcBef>
                        <a:spcAft>
                          <a:spcPts val="0"/>
                        </a:spcAft>
                      </a:pPr>
                      <a:r>
                        <a:rPr lang="en-US" sz="1800" b="1" dirty="0">
                          <a:effectLst/>
                          <a:latin typeface="Cambria"/>
                          <a:ea typeface="ＭＳ 明朝"/>
                          <a:cs typeface="Times New Roman"/>
                        </a:rPr>
                        <a:t>Post Intervention Class </a:t>
                      </a:r>
                      <a:r>
                        <a:rPr lang="en-US" sz="1800" b="1" dirty="0" smtClean="0">
                          <a:effectLst/>
                          <a:latin typeface="Cambria"/>
                          <a:ea typeface="ＭＳ 明朝"/>
                          <a:cs typeface="Times New Roman"/>
                        </a:rPr>
                        <a:t>Median (WRC)</a:t>
                      </a:r>
                      <a:endParaRPr lang="en-US" sz="1800" dirty="0">
                        <a:effectLst/>
                        <a:latin typeface="Cambria"/>
                        <a:ea typeface="ＭＳ 明朝"/>
                        <a:cs typeface="Times New Roman"/>
                      </a:endParaRPr>
                    </a:p>
                  </a:txBody>
                  <a:tcPr marL="51435" marR="51435" marT="0" marB="0"/>
                </a:tc>
                <a:tc>
                  <a:txBody>
                    <a:bodyPr/>
                    <a:lstStyle/>
                    <a:p>
                      <a:pPr marL="0" marR="0" algn="ctr">
                        <a:lnSpc>
                          <a:spcPct val="100000"/>
                        </a:lnSpc>
                        <a:spcBef>
                          <a:spcPts val="0"/>
                        </a:spcBef>
                        <a:spcAft>
                          <a:spcPts val="0"/>
                        </a:spcAft>
                      </a:pPr>
                      <a:r>
                        <a:rPr lang="en-US" sz="1800" b="1" dirty="0" smtClean="0">
                          <a:effectLst/>
                          <a:latin typeface="Cambria"/>
                          <a:ea typeface="ＭＳ 明朝"/>
                          <a:cs typeface="Times New Roman"/>
                        </a:rPr>
                        <a:t>Slope (WRC)</a:t>
                      </a:r>
                      <a:endParaRPr lang="en-US" sz="1800" dirty="0">
                        <a:effectLst/>
                        <a:latin typeface="Cambria"/>
                        <a:ea typeface="ＭＳ 明朝"/>
                        <a:cs typeface="Times New Roman"/>
                      </a:endParaRPr>
                    </a:p>
                  </a:txBody>
                  <a:tcPr marL="51435" marR="51435" marT="0" marB="0"/>
                </a:tc>
                <a:extLst>
                  <a:ext uri="{0D108BD9-81ED-4DB2-BD59-A6C34878D82A}">
                    <a16:rowId xmlns:a16="http://schemas.microsoft.com/office/drawing/2014/main" val="10002"/>
                  </a:ext>
                </a:extLst>
              </a:tr>
              <a:tr h="468593">
                <a:tc>
                  <a:txBody>
                    <a:bodyPr/>
                    <a:lstStyle/>
                    <a:p>
                      <a:pPr marL="0" marR="0" algn="ctr">
                        <a:lnSpc>
                          <a:spcPct val="100000"/>
                        </a:lnSpc>
                        <a:spcBef>
                          <a:spcPts val="0"/>
                        </a:spcBef>
                        <a:spcAft>
                          <a:spcPts val="0"/>
                        </a:spcAft>
                      </a:pPr>
                      <a:r>
                        <a:rPr lang="en-US" sz="1800" b="1">
                          <a:effectLst/>
                          <a:latin typeface="Cambria"/>
                          <a:ea typeface="ＭＳ 明朝"/>
                          <a:cs typeface="Times New Roman"/>
                        </a:rPr>
                        <a:t>Class 1</a:t>
                      </a:r>
                      <a:endParaRPr lang="en-US" sz="1800">
                        <a:effectLst/>
                        <a:latin typeface="Cambria"/>
                        <a:ea typeface="ＭＳ 明朝"/>
                        <a:cs typeface="Times New Roman"/>
                      </a:endParaRPr>
                    </a:p>
                  </a:txBody>
                  <a:tcPr marL="51435" marR="51435" marT="0" marB="0"/>
                </a:tc>
                <a:tc>
                  <a:txBody>
                    <a:bodyPr/>
                    <a:lstStyle/>
                    <a:p>
                      <a:pPr marL="0" marR="0" algn="ctr">
                        <a:lnSpc>
                          <a:spcPct val="100000"/>
                        </a:lnSpc>
                        <a:spcBef>
                          <a:spcPts val="0"/>
                        </a:spcBef>
                        <a:spcAft>
                          <a:spcPts val="0"/>
                        </a:spcAft>
                      </a:pPr>
                      <a:r>
                        <a:rPr lang="en-US" sz="1800" dirty="0">
                          <a:effectLst/>
                          <a:latin typeface="Cambria"/>
                          <a:ea typeface="ＭＳ 明朝"/>
                          <a:cs typeface="Times New Roman"/>
                        </a:rPr>
                        <a:t>81</a:t>
                      </a:r>
                    </a:p>
                  </a:txBody>
                  <a:tcPr marL="51435" marR="51435" marT="0" marB="0"/>
                </a:tc>
                <a:tc>
                  <a:txBody>
                    <a:bodyPr/>
                    <a:lstStyle/>
                    <a:p>
                      <a:pPr marL="0" marR="0" algn="ctr">
                        <a:lnSpc>
                          <a:spcPct val="100000"/>
                        </a:lnSpc>
                        <a:spcBef>
                          <a:spcPts val="0"/>
                        </a:spcBef>
                        <a:spcAft>
                          <a:spcPts val="0"/>
                        </a:spcAft>
                      </a:pPr>
                      <a:r>
                        <a:rPr lang="en-US" sz="1800" dirty="0">
                          <a:effectLst/>
                          <a:latin typeface="Cambria"/>
                          <a:ea typeface="ＭＳ 明朝"/>
                          <a:cs typeface="Times New Roman"/>
                        </a:rPr>
                        <a:t>104</a:t>
                      </a:r>
                    </a:p>
                  </a:txBody>
                  <a:tcPr marL="51435" marR="51435" marT="0" marB="0"/>
                </a:tc>
                <a:tc>
                  <a:txBody>
                    <a:bodyPr/>
                    <a:lstStyle/>
                    <a:p>
                      <a:pPr marL="0" marR="0" algn="ctr">
                        <a:lnSpc>
                          <a:spcPct val="100000"/>
                        </a:lnSpc>
                        <a:spcBef>
                          <a:spcPts val="0"/>
                        </a:spcBef>
                        <a:spcAft>
                          <a:spcPts val="0"/>
                        </a:spcAft>
                      </a:pPr>
                      <a:r>
                        <a:rPr lang="en-US" sz="1800" dirty="0">
                          <a:effectLst/>
                          <a:latin typeface="Cambria"/>
                          <a:ea typeface="ＭＳ 明朝"/>
                          <a:cs typeface="Times New Roman"/>
                        </a:rPr>
                        <a:t>11.5</a:t>
                      </a:r>
                    </a:p>
                  </a:txBody>
                  <a:tcPr marL="51435" marR="51435" marT="0" marB="0"/>
                </a:tc>
                <a:extLst>
                  <a:ext uri="{0D108BD9-81ED-4DB2-BD59-A6C34878D82A}">
                    <a16:rowId xmlns:a16="http://schemas.microsoft.com/office/drawing/2014/main" val="10003"/>
                  </a:ext>
                </a:extLst>
              </a:tr>
              <a:tr h="468593">
                <a:tc>
                  <a:txBody>
                    <a:bodyPr/>
                    <a:lstStyle/>
                    <a:p>
                      <a:pPr marL="0" marR="0" algn="ctr">
                        <a:lnSpc>
                          <a:spcPct val="100000"/>
                        </a:lnSpc>
                        <a:spcBef>
                          <a:spcPts val="0"/>
                        </a:spcBef>
                        <a:spcAft>
                          <a:spcPts val="0"/>
                        </a:spcAft>
                      </a:pPr>
                      <a:r>
                        <a:rPr lang="en-US" sz="1800" b="1">
                          <a:effectLst/>
                          <a:latin typeface="Cambria"/>
                          <a:ea typeface="ＭＳ 明朝"/>
                          <a:cs typeface="Times New Roman"/>
                        </a:rPr>
                        <a:t>Class 2</a:t>
                      </a:r>
                      <a:endParaRPr lang="en-US" sz="1800">
                        <a:effectLst/>
                        <a:latin typeface="Cambria"/>
                        <a:ea typeface="ＭＳ 明朝"/>
                        <a:cs typeface="Times New Roman"/>
                      </a:endParaRPr>
                    </a:p>
                  </a:txBody>
                  <a:tcPr marL="51435" marR="51435" marT="0" marB="0"/>
                </a:tc>
                <a:tc>
                  <a:txBody>
                    <a:bodyPr/>
                    <a:lstStyle/>
                    <a:p>
                      <a:pPr marL="0" marR="0" algn="ctr">
                        <a:lnSpc>
                          <a:spcPct val="100000"/>
                        </a:lnSpc>
                        <a:spcBef>
                          <a:spcPts val="0"/>
                        </a:spcBef>
                        <a:spcAft>
                          <a:spcPts val="0"/>
                        </a:spcAft>
                      </a:pPr>
                      <a:r>
                        <a:rPr lang="en-US" sz="1800">
                          <a:effectLst/>
                          <a:latin typeface="Cambria"/>
                          <a:ea typeface="ＭＳ 明朝"/>
                          <a:cs typeface="Times New Roman"/>
                        </a:rPr>
                        <a:t>87</a:t>
                      </a:r>
                    </a:p>
                  </a:txBody>
                  <a:tcPr marL="51435" marR="51435" marT="0" marB="0"/>
                </a:tc>
                <a:tc>
                  <a:txBody>
                    <a:bodyPr/>
                    <a:lstStyle/>
                    <a:p>
                      <a:pPr marL="0" marR="0" algn="ctr">
                        <a:lnSpc>
                          <a:spcPct val="100000"/>
                        </a:lnSpc>
                        <a:spcBef>
                          <a:spcPts val="0"/>
                        </a:spcBef>
                        <a:spcAft>
                          <a:spcPts val="0"/>
                        </a:spcAft>
                      </a:pPr>
                      <a:r>
                        <a:rPr lang="en-US" sz="1800" dirty="0">
                          <a:effectLst/>
                          <a:latin typeface="Cambria"/>
                          <a:ea typeface="ＭＳ 明朝"/>
                          <a:cs typeface="Times New Roman"/>
                        </a:rPr>
                        <a:t>115</a:t>
                      </a:r>
                    </a:p>
                  </a:txBody>
                  <a:tcPr marL="51435" marR="51435" marT="0" marB="0"/>
                </a:tc>
                <a:tc>
                  <a:txBody>
                    <a:bodyPr/>
                    <a:lstStyle/>
                    <a:p>
                      <a:pPr marL="0" marR="0" algn="ctr">
                        <a:lnSpc>
                          <a:spcPct val="100000"/>
                        </a:lnSpc>
                        <a:spcBef>
                          <a:spcPts val="0"/>
                        </a:spcBef>
                        <a:spcAft>
                          <a:spcPts val="0"/>
                        </a:spcAft>
                      </a:pPr>
                      <a:r>
                        <a:rPr lang="en-US" sz="1800" dirty="0">
                          <a:effectLst/>
                          <a:latin typeface="Cambria"/>
                          <a:ea typeface="ＭＳ 明朝"/>
                          <a:cs typeface="Times New Roman"/>
                        </a:rPr>
                        <a:t>14</a:t>
                      </a:r>
                    </a:p>
                  </a:txBody>
                  <a:tcPr marL="51435" marR="5143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0857076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Point Star 4"/>
          <p:cNvSpPr/>
          <p:nvPr/>
        </p:nvSpPr>
        <p:spPr bwMode="auto">
          <a:xfrm>
            <a:off x="5088731" y="2400300"/>
            <a:ext cx="457200" cy="457200"/>
          </a:xfrm>
          <a:prstGeom prst="star5">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1350">
              <a:solidFill>
                <a:srgbClr val="000000"/>
              </a:solidFill>
            </a:endParaRPr>
          </a:p>
        </p:txBody>
      </p:sp>
      <p:sp>
        <p:nvSpPr>
          <p:cNvPr id="2" name="Title 1"/>
          <p:cNvSpPr>
            <a:spLocks noGrp="1"/>
          </p:cNvSpPr>
          <p:nvPr>
            <p:ph type="title"/>
          </p:nvPr>
        </p:nvSpPr>
        <p:spPr/>
        <p:txBody>
          <a:bodyPr>
            <a:normAutofit fontScale="90000"/>
          </a:bodyPr>
          <a:lstStyle/>
          <a:p>
            <a:pPr>
              <a:defRPr/>
            </a:pPr>
            <a:r>
              <a:rPr lang="en-US" dirty="0"/>
              <a:t>What we found: 3</a:t>
            </a:r>
            <a:r>
              <a:rPr lang="en-US" baseline="30000" dirty="0"/>
              <a:t>rd</a:t>
            </a:r>
            <a:r>
              <a:rPr lang="en-US" dirty="0"/>
              <a:t> grade Partner Reading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2591831"/>
              </p:ext>
            </p:extLst>
          </p:nvPr>
        </p:nvGraphicFramePr>
        <p:xfrm>
          <a:off x="1485900" y="1828800"/>
          <a:ext cx="6172200" cy="1960961"/>
        </p:xfrm>
        <a:graphic>
          <a:graphicData uri="http://schemas.openxmlformats.org/drawingml/2006/table">
            <a:tbl>
              <a:tblPr firstRow="1" bandRow="1">
                <a:tableStyleId>{5C22544A-7EE6-4342-B048-85BDC9FD1C3A}</a:tableStyleId>
              </a:tblPr>
              <a:tblGrid>
                <a:gridCol w="1657350">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tblGrid>
              <a:tr h="680539">
                <a:tc>
                  <a:txBody>
                    <a:bodyPr/>
                    <a:lstStyle/>
                    <a:p>
                      <a:pPr marL="0" marR="0" algn="ctr">
                        <a:spcBef>
                          <a:spcPts val="0"/>
                        </a:spcBef>
                        <a:spcAft>
                          <a:spcPts val="0"/>
                        </a:spcAft>
                      </a:pPr>
                      <a:r>
                        <a:rPr lang="en-US" sz="1400" dirty="0">
                          <a:effectLst/>
                          <a:latin typeface="Cambria"/>
                          <a:ea typeface="ＭＳ 明朝"/>
                          <a:cs typeface="Times New Roman"/>
                        </a:rPr>
                        <a:t> </a:t>
                      </a:r>
                    </a:p>
                  </a:txBody>
                  <a:tcPr marL="51435" marR="51435" marT="0" marB="0"/>
                </a:tc>
                <a:tc>
                  <a:txBody>
                    <a:bodyPr/>
                    <a:lstStyle/>
                    <a:p>
                      <a:pPr marL="0" marR="0" algn="ctr">
                        <a:spcBef>
                          <a:spcPts val="0"/>
                        </a:spcBef>
                        <a:spcAft>
                          <a:spcPts val="0"/>
                        </a:spcAft>
                      </a:pPr>
                      <a:r>
                        <a:rPr lang="en-US" sz="1400" b="1" dirty="0">
                          <a:solidFill>
                            <a:schemeClr val="bg1"/>
                          </a:solidFill>
                          <a:effectLst/>
                          <a:latin typeface="Cambria"/>
                          <a:ea typeface="ＭＳ 明朝"/>
                          <a:cs typeface="Times New Roman"/>
                        </a:rPr>
                        <a:t>Students Below Benchmark Pre Intervention</a:t>
                      </a:r>
                      <a:endParaRPr lang="en-US" sz="1400" dirty="0">
                        <a:solidFill>
                          <a:schemeClr val="bg1"/>
                        </a:solidFill>
                        <a:effectLst/>
                        <a:latin typeface="Cambria"/>
                        <a:ea typeface="ＭＳ 明朝"/>
                        <a:cs typeface="Times New Roman"/>
                      </a:endParaRPr>
                    </a:p>
                  </a:txBody>
                  <a:tcPr marL="51435" marR="51435" marT="0" marB="0"/>
                </a:tc>
                <a:tc>
                  <a:txBody>
                    <a:bodyPr/>
                    <a:lstStyle/>
                    <a:p>
                      <a:pPr marL="0" marR="0" algn="ctr">
                        <a:spcBef>
                          <a:spcPts val="0"/>
                        </a:spcBef>
                        <a:spcAft>
                          <a:spcPts val="0"/>
                        </a:spcAft>
                      </a:pPr>
                      <a:r>
                        <a:rPr lang="en-US" sz="1400" b="1" dirty="0">
                          <a:solidFill>
                            <a:schemeClr val="bg1"/>
                          </a:solidFill>
                          <a:effectLst/>
                          <a:latin typeface="Cambria"/>
                          <a:ea typeface="ＭＳ 明朝"/>
                          <a:cs typeface="Times New Roman"/>
                        </a:rPr>
                        <a:t>Students Below Benchmark Post Intervention</a:t>
                      </a:r>
                      <a:endParaRPr lang="en-US" sz="1400" dirty="0">
                        <a:solidFill>
                          <a:schemeClr val="bg1"/>
                        </a:solidFill>
                        <a:effectLst/>
                        <a:latin typeface="Cambria"/>
                        <a:ea typeface="ＭＳ 明朝"/>
                        <a:cs typeface="Times New Roman"/>
                      </a:endParaRPr>
                    </a:p>
                  </a:txBody>
                  <a:tcPr marL="51435" marR="51435" marT="0" marB="0"/>
                </a:tc>
                <a:tc>
                  <a:txBody>
                    <a:bodyPr/>
                    <a:lstStyle/>
                    <a:p>
                      <a:pPr marL="0" marR="0" algn="ctr">
                        <a:spcBef>
                          <a:spcPts val="0"/>
                        </a:spcBef>
                        <a:spcAft>
                          <a:spcPts val="0"/>
                        </a:spcAft>
                      </a:pPr>
                      <a:r>
                        <a:rPr lang="en-US" sz="1400" b="1" dirty="0">
                          <a:solidFill>
                            <a:schemeClr val="bg1"/>
                          </a:solidFill>
                          <a:effectLst/>
                          <a:latin typeface="Cambria"/>
                          <a:ea typeface="ＭＳ 明朝"/>
                          <a:cs typeface="Times New Roman"/>
                        </a:rPr>
                        <a:t>Total Students in Class</a:t>
                      </a:r>
                      <a:endParaRPr lang="en-US" sz="1400" dirty="0">
                        <a:solidFill>
                          <a:schemeClr val="bg1"/>
                        </a:solidFill>
                        <a:effectLst/>
                        <a:latin typeface="Cambria"/>
                        <a:ea typeface="ＭＳ 明朝"/>
                        <a:cs typeface="Times New Roman"/>
                      </a:endParaRPr>
                    </a:p>
                  </a:txBody>
                  <a:tcPr marL="51435" marR="51435" marT="0" marB="0"/>
                </a:tc>
                <a:extLst>
                  <a:ext uri="{0D108BD9-81ED-4DB2-BD59-A6C34878D82A}">
                    <a16:rowId xmlns:a16="http://schemas.microsoft.com/office/drawing/2014/main" val="10000"/>
                  </a:ext>
                </a:extLst>
              </a:tr>
              <a:tr h="640211">
                <a:tc>
                  <a:txBody>
                    <a:bodyPr/>
                    <a:lstStyle/>
                    <a:p>
                      <a:pPr marL="0" marR="0" algn="ctr">
                        <a:spcBef>
                          <a:spcPts val="0"/>
                        </a:spcBef>
                        <a:spcAft>
                          <a:spcPts val="0"/>
                        </a:spcAft>
                      </a:pPr>
                      <a:r>
                        <a:rPr lang="en-US" sz="2100" b="1">
                          <a:effectLst/>
                          <a:latin typeface="Cambria"/>
                          <a:ea typeface="ＭＳ 明朝"/>
                          <a:cs typeface="Times New Roman"/>
                        </a:rPr>
                        <a:t>Third Grade Class 1</a:t>
                      </a:r>
                      <a:endParaRPr lang="en-US" sz="2100">
                        <a:effectLst/>
                        <a:latin typeface="Cambria"/>
                        <a:ea typeface="ＭＳ 明朝"/>
                        <a:cs typeface="Times New Roman"/>
                      </a:endParaRPr>
                    </a:p>
                  </a:txBody>
                  <a:tcPr marL="51435" marR="51435" marT="0" marB="0" anchor="ctr"/>
                </a:tc>
                <a:tc>
                  <a:txBody>
                    <a:bodyPr/>
                    <a:lstStyle/>
                    <a:p>
                      <a:pPr marL="0" marR="0" algn="ctr">
                        <a:spcBef>
                          <a:spcPts val="0"/>
                        </a:spcBef>
                        <a:spcAft>
                          <a:spcPts val="0"/>
                        </a:spcAft>
                      </a:pPr>
                      <a:r>
                        <a:rPr lang="en-US" sz="2100" dirty="0">
                          <a:effectLst/>
                          <a:latin typeface="Cambria"/>
                          <a:ea typeface="ＭＳ 明朝"/>
                          <a:cs typeface="Times New Roman"/>
                        </a:rPr>
                        <a:t>10</a:t>
                      </a:r>
                    </a:p>
                  </a:txBody>
                  <a:tcPr marL="51435" marR="51435" marT="0" marB="0" anchor="ctr"/>
                </a:tc>
                <a:tc>
                  <a:txBody>
                    <a:bodyPr/>
                    <a:lstStyle/>
                    <a:p>
                      <a:pPr marL="0" marR="0" algn="ctr">
                        <a:spcBef>
                          <a:spcPts val="0"/>
                        </a:spcBef>
                        <a:spcAft>
                          <a:spcPts val="0"/>
                        </a:spcAft>
                      </a:pPr>
                      <a:r>
                        <a:rPr lang="en-US" sz="2100" b="1" dirty="0">
                          <a:solidFill>
                            <a:srgbClr val="FF0000"/>
                          </a:solidFill>
                          <a:effectLst/>
                          <a:latin typeface="Cambria"/>
                          <a:ea typeface="ＭＳ 明朝"/>
                          <a:cs typeface="Times New Roman"/>
                        </a:rPr>
                        <a:t>5</a:t>
                      </a:r>
                    </a:p>
                  </a:txBody>
                  <a:tcPr marL="51435" marR="51435" marT="0" marB="0" anchor="ctr"/>
                </a:tc>
                <a:tc>
                  <a:txBody>
                    <a:bodyPr/>
                    <a:lstStyle/>
                    <a:p>
                      <a:pPr marL="0" marR="0" algn="ctr">
                        <a:spcBef>
                          <a:spcPts val="0"/>
                        </a:spcBef>
                        <a:spcAft>
                          <a:spcPts val="0"/>
                        </a:spcAft>
                      </a:pPr>
                      <a:r>
                        <a:rPr lang="en-US" sz="2100" dirty="0">
                          <a:effectLst/>
                          <a:latin typeface="Cambria"/>
                          <a:ea typeface="ＭＳ 明朝"/>
                          <a:cs typeface="Times New Roman"/>
                        </a:rPr>
                        <a:t>20</a:t>
                      </a:r>
                    </a:p>
                  </a:txBody>
                  <a:tcPr marL="51435" marR="51435" marT="0" marB="0" anchor="ctr"/>
                </a:tc>
                <a:extLst>
                  <a:ext uri="{0D108BD9-81ED-4DB2-BD59-A6C34878D82A}">
                    <a16:rowId xmlns:a16="http://schemas.microsoft.com/office/drawing/2014/main" val="10001"/>
                  </a:ext>
                </a:extLst>
              </a:tr>
              <a:tr h="640211">
                <a:tc>
                  <a:txBody>
                    <a:bodyPr/>
                    <a:lstStyle/>
                    <a:p>
                      <a:pPr marL="0" marR="0" algn="ctr">
                        <a:spcBef>
                          <a:spcPts val="0"/>
                        </a:spcBef>
                        <a:spcAft>
                          <a:spcPts val="0"/>
                        </a:spcAft>
                      </a:pPr>
                      <a:r>
                        <a:rPr lang="en-US" sz="2100" b="1">
                          <a:effectLst/>
                          <a:latin typeface="Cambria"/>
                          <a:ea typeface="ＭＳ 明朝"/>
                          <a:cs typeface="Times New Roman"/>
                        </a:rPr>
                        <a:t>Third Grade Class 2</a:t>
                      </a:r>
                      <a:endParaRPr lang="en-US" sz="2100">
                        <a:effectLst/>
                        <a:latin typeface="Cambria"/>
                        <a:ea typeface="ＭＳ 明朝"/>
                        <a:cs typeface="Times New Roman"/>
                      </a:endParaRPr>
                    </a:p>
                  </a:txBody>
                  <a:tcPr marL="51435" marR="51435" marT="0" marB="0" anchor="ctr"/>
                </a:tc>
                <a:tc>
                  <a:txBody>
                    <a:bodyPr/>
                    <a:lstStyle/>
                    <a:p>
                      <a:pPr marL="0" marR="0" algn="ctr">
                        <a:spcBef>
                          <a:spcPts val="0"/>
                        </a:spcBef>
                        <a:spcAft>
                          <a:spcPts val="0"/>
                        </a:spcAft>
                      </a:pPr>
                      <a:r>
                        <a:rPr lang="en-US" sz="2100" dirty="0">
                          <a:effectLst/>
                          <a:latin typeface="Cambria"/>
                          <a:ea typeface="ＭＳ 明朝"/>
                          <a:cs typeface="Times New Roman"/>
                        </a:rPr>
                        <a:t>13</a:t>
                      </a:r>
                    </a:p>
                  </a:txBody>
                  <a:tcPr marL="51435" marR="51435" marT="0" marB="0" anchor="ctr"/>
                </a:tc>
                <a:tc>
                  <a:txBody>
                    <a:bodyPr/>
                    <a:lstStyle/>
                    <a:p>
                      <a:pPr marL="0" marR="0" algn="ctr">
                        <a:spcBef>
                          <a:spcPts val="0"/>
                        </a:spcBef>
                        <a:spcAft>
                          <a:spcPts val="0"/>
                        </a:spcAft>
                      </a:pPr>
                      <a:r>
                        <a:rPr lang="en-US" sz="2100" b="1" dirty="0">
                          <a:solidFill>
                            <a:srgbClr val="FF0000"/>
                          </a:solidFill>
                          <a:effectLst/>
                          <a:latin typeface="Cambria"/>
                          <a:ea typeface="ＭＳ 明朝"/>
                          <a:cs typeface="Times New Roman"/>
                        </a:rPr>
                        <a:t>5</a:t>
                      </a:r>
                    </a:p>
                  </a:txBody>
                  <a:tcPr marL="51435" marR="51435" marT="0" marB="0" anchor="ctr"/>
                </a:tc>
                <a:tc>
                  <a:txBody>
                    <a:bodyPr/>
                    <a:lstStyle/>
                    <a:p>
                      <a:pPr marL="0" marR="0" algn="ctr">
                        <a:spcBef>
                          <a:spcPts val="0"/>
                        </a:spcBef>
                        <a:spcAft>
                          <a:spcPts val="0"/>
                        </a:spcAft>
                      </a:pPr>
                      <a:r>
                        <a:rPr lang="en-US" sz="2100" dirty="0">
                          <a:effectLst/>
                          <a:latin typeface="Cambria"/>
                          <a:ea typeface="ＭＳ 明朝"/>
                          <a:cs typeface="Times New Roman"/>
                        </a:rPr>
                        <a:t>23</a:t>
                      </a:r>
                    </a:p>
                  </a:txBody>
                  <a:tcPr marL="51435" marR="51435"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5881978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67" y="-501650"/>
            <a:ext cx="8724900" cy="1543050"/>
          </a:xfrm>
        </p:spPr>
        <p:txBody>
          <a:bodyPr>
            <a:noAutofit/>
          </a:bodyPr>
          <a:lstStyle/>
          <a:p>
            <a:r>
              <a:rPr lang="en-US" sz="2700" dirty="0"/>
              <a:t/>
            </a:r>
            <a:br>
              <a:rPr lang="en-US" sz="2700" dirty="0"/>
            </a:br>
            <a:r>
              <a:rPr lang="en-US" sz="2700" b="1" dirty="0"/>
              <a:t>Growth from Winter to </a:t>
            </a:r>
            <a:r>
              <a:rPr lang="en-US" sz="2700" b="1" dirty="0" smtClean="0"/>
              <a:t>Spring Class-Wide </a:t>
            </a:r>
            <a:r>
              <a:rPr lang="en-US" sz="2700" b="1" dirty="0"/>
              <a:t>Interventions</a:t>
            </a:r>
            <a:br>
              <a:rPr lang="en-US" sz="2700" b="1" dirty="0"/>
            </a:br>
            <a:r>
              <a:rPr lang="en-US" sz="2700" b="1" dirty="0"/>
              <a:t>10 Classrooms K-3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052898"/>
              </p:ext>
            </p:extLst>
          </p:nvPr>
        </p:nvGraphicFramePr>
        <p:xfrm>
          <a:off x="948267" y="1005417"/>
          <a:ext cx="7310965" cy="31658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447438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254000"/>
            <a:ext cx="8830734" cy="1257300"/>
          </a:xfrm>
        </p:spPr>
        <p:txBody>
          <a:bodyPr>
            <a:normAutofit/>
          </a:bodyPr>
          <a:lstStyle/>
          <a:p>
            <a:r>
              <a:rPr lang="en-US" sz="2800" b="1" dirty="0" smtClean="0"/>
              <a:t>Growth from Winter To Spring NO Class-Wide Interventions 11 Classrooms K-3</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7153342"/>
              </p:ext>
            </p:extLst>
          </p:nvPr>
        </p:nvGraphicFramePr>
        <p:xfrm>
          <a:off x="-706966" y="730251"/>
          <a:ext cx="9547612" cy="3528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674009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88" y="0"/>
            <a:ext cx="8229600" cy="857250"/>
          </a:xfrm>
        </p:spPr>
        <p:txBody>
          <a:bodyPr>
            <a:noAutofit/>
          </a:bodyPr>
          <a:lstStyle/>
          <a:p>
            <a:r>
              <a:rPr lang="en-US" sz="2100" b="1" dirty="0"/>
              <a:t>Class-wide Interventions Implemented </a:t>
            </a:r>
            <a:br>
              <a:rPr lang="en-US" sz="2100" b="1" dirty="0"/>
            </a:br>
            <a:r>
              <a:rPr lang="en-US" sz="2100" b="1" dirty="0"/>
              <a:t>in 10 of the 21 Classes Below Winter Benchmark:</a:t>
            </a:r>
            <a:br>
              <a:rPr lang="en-US" sz="2100" b="1" dirty="0"/>
            </a:br>
            <a:r>
              <a:rPr lang="en-US" sz="2100" b="1" dirty="0">
                <a:solidFill>
                  <a:srgbClr val="0066CC"/>
                </a:solidFill>
              </a:rPr>
              <a:t>9 of the 10 Above Spring Benchmark</a:t>
            </a:r>
            <a:endParaRPr lang="en-US" sz="21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419092"/>
              </p:ext>
            </p:extLst>
          </p:nvPr>
        </p:nvGraphicFramePr>
        <p:xfrm>
          <a:off x="1485900" y="857250"/>
          <a:ext cx="6172200" cy="3394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652729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School Psychologists as Researchers</a:t>
            </a:r>
            <a:endParaRPr lang="en-US" dirty="0"/>
          </a:p>
        </p:txBody>
      </p:sp>
      <p:sp>
        <p:nvSpPr>
          <p:cNvPr id="3" name="Content Placeholder 2"/>
          <p:cNvSpPr>
            <a:spLocks noGrp="1"/>
          </p:cNvSpPr>
          <p:nvPr>
            <p:ph idx="1"/>
          </p:nvPr>
        </p:nvSpPr>
        <p:spPr/>
        <p:txBody>
          <a:bodyPr/>
          <a:lstStyle/>
          <a:p>
            <a:r>
              <a:rPr lang="en-US" dirty="0" smtClean="0"/>
              <a:t>Consumers</a:t>
            </a:r>
          </a:p>
          <a:p>
            <a:endParaRPr lang="en-US" dirty="0"/>
          </a:p>
          <a:p>
            <a:r>
              <a:rPr lang="en-US" dirty="0" smtClean="0"/>
              <a:t>Synthesizers</a:t>
            </a:r>
          </a:p>
          <a:p>
            <a:endParaRPr lang="en-US" dirty="0"/>
          </a:p>
          <a:p>
            <a:r>
              <a:rPr lang="en-US" dirty="0" smtClean="0"/>
              <a:t>Conductors </a:t>
            </a:r>
            <a:endParaRPr lang="en-US" dirty="0"/>
          </a:p>
        </p:txBody>
      </p:sp>
      <p:sp>
        <p:nvSpPr>
          <p:cNvPr id="4" name="TextBox 3"/>
          <p:cNvSpPr txBox="1"/>
          <p:nvPr/>
        </p:nvSpPr>
        <p:spPr>
          <a:xfrm>
            <a:off x="6136105" y="3356811"/>
            <a:ext cx="2129589" cy="369332"/>
          </a:xfrm>
          <a:prstGeom prst="rect">
            <a:avLst/>
          </a:prstGeom>
          <a:noFill/>
        </p:spPr>
        <p:txBody>
          <a:bodyPr wrap="square" rtlCol="0">
            <a:spAutoFit/>
          </a:bodyPr>
          <a:lstStyle/>
          <a:p>
            <a:r>
              <a:rPr lang="en-US" dirty="0" smtClean="0"/>
              <a:t>(Keith, 2008)</a:t>
            </a:r>
            <a:endParaRPr lang="en-US" dirty="0"/>
          </a:p>
        </p:txBody>
      </p:sp>
    </p:spTree>
    <p:extLst>
      <p:ext uri="{BB962C8B-B14F-4D97-AF65-F5344CB8AC3E}">
        <p14:creationId xmlns:p14="http://schemas.microsoft.com/office/powerpoint/2010/main" val="310706154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63"/>
            <a:ext cx="8229600" cy="857250"/>
          </a:xfrm>
        </p:spPr>
        <p:txBody>
          <a:bodyPr>
            <a:normAutofit fontScale="90000"/>
          </a:bodyPr>
          <a:lstStyle/>
          <a:p>
            <a:r>
              <a:rPr lang="en-US" sz="2400" b="1" dirty="0"/>
              <a:t>NO Class-wide Intervention Implemented </a:t>
            </a:r>
            <a:br>
              <a:rPr lang="en-US" sz="2400" b="1" dirty="0"/>
            </a:br>
            <a:r>
              <a:rPr lang="en-US" sz="2400" b="1" dirty="0"/>
              <a:t>in 11 Classes Below Winter Benchmark</a:t>
            </a:r>
            <a:br>
              <a:rPr lang="en-US" sz="2400" b="1" dirty="0"/>
            </a:br>
            <a:r>
              <a:rPr lang="en-US" sz="2400" b="1" dirty="0">
                <a:solidFill>
                  <a:srgbClr val="0066CC"/>
                </a:solidFill>
              </a:rPr>
              <a:t>2 of the 11 Above Spring Benchmark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5677099"/>
              </p:ext>
            </p:extLst>
          </p:nvPr>
        </p:nvGraphicFramePr>
        <p:xfrm>
          <a:off x="1485900" y="935456"/>
          <a:ext cx="61722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878316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Project</a:t>
            </a:r>
            <a:endParaRPr lang="en-US" dirty="0"/>
          </a:p>
        </p:txBody>
      </p:sp>
      <p:sp>
        <p:nvSpPr>
          <p:cNvPr id="3" name="Content Placeholder 2"/>
          <p:cNvSpPr>
            <a:spLocks noGrp="1"/>
          </p:cNvSpPr>
          <p:nvPr>
            <p:ph idx="1"/>
          </p:nvPr>
        </p:nvSpPr>
        <p:spPr/>
        <p:txBody>
          <a:bodyPr/>
          <a:lstStyle/>
          <a:p>
            <a:r>
              <a:rPr lang="en-US" dirty="0" smtClean="0"/>
              <a:t>Approximately 140 4</a:t>
            </a:r>
            <a:r>
              <a:rPr lang="en-US" baseline="30000" dirty="0" smtClean="0"/>
              <a:t>th</a:t>
            </a:r>
            <a:r>
              <a:rPr lang="en-US" dirty="0" smtClean="0"/>
              <a:t> and 5</a:t>
            </a:r>
            <a:r>
              <a:rPr lang="en-US" baseline="30000" dirty="0" smtClean="0"/>
              <a:t>th</a:t>
            </a:r>
            <a:r>
              <a:rPr lang="en-US" dirty="0" smtClean="0"/>
              <a:t> graders</a:t>
            </a:r>
          </a:p>
          <a:p>
            <a:r>
              <a:rPr lang="en-US" dirty="0" smtClean="0"/>
              <a:t>Science content</a:t>
            </a:r>
          </a:p>
          <a:p>
            <a:r>
              <a:rPr lang="en-US" dirty="0" smtClean="0"/>
              <a:t>Readworks.org</a:t>
            </a:r>
          </a:p>
          <a:p>
            <a:r>
              <a:rPr lang="en-US" dirty="0" smtClean="0"/>
              <a:t>Grade level ORF and science MAZE</a:t>
            </a:r>
          </a:p>
          <a:p>
            <a:r>
              <a:rPr lang="en-US" dirty="0" smtClean="0"/>
              <a:t>2 weeks</a:t>
            </a:r>
            <a:endParaRPr lang="en-US" dirty="0"/>
          </a:p>
        </p:txBody>
      </p:sp>
    </p:spTree>
    <p:extLst>
      <p:ext uri="{BB962C8B-B14F-4D97-AF65-F5344CB8AC3E}">
        <p14:creationId xmlns:p14="http://schemas.microsoft.com/office/powerpoint/2010/main" val="263301678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MAZE Growth 4</a:t>
            </a:r>
            <a:r>
              <a:rPr lang="en-US" baseline="30000" dirty="0" smtClean="0"/>
              <a:t>th</a:t>
            </a:r>
            <a:r>
              <a:rPr lang="en-US" dirty="0" smtClean="0"/>
              <a:t> Grade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1859536082"/>
              </p:ext>
            </p:extLst>
          </p:nvPr>
        </p:nvGraphicFramePr>
        <p:xfrm>
          <a:off x="1388533" y="914399"/>
          <a:ext cx="6021494" cy="32376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61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MAZE Growth 5</a:t>
            </a:r>
            <a:r>
              <a:rPr lang="en-US" baseline="30000" dirty="0" smtClean="0"/>
              <a:t>th</a:t>
            </a:r>
            <a:r>
              <a:rPr lang="en-US" dirty="0" smtClean="0"/>
              <a:t> Grade</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544183326"/>
              </p:ext>
            </p:extLst>
          </p:nvPr>
        </p:nvGraphicFramePr>
        <p:xfrm>
          <a:off x="1930400" y="961813"/>
          <a:ext cx="5872480" cy="32579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72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95694969"/>
              </p:ext>
            </p:extLst>
          </p:nvPr>
        </p:nvGraphicFramePr>
        <p:xfrm>
          <a:off x="583475" y="302538"/>
          <a:ext cx="4076609" cy="33638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461278977"/>
              </p:ext>
            </p:extLst>
          </p:nvPr>
        </p:nvGraphicFramePr>
        <p:xfrm>
          <a:off x="4335347" y="302538"/>
          <a:ext cx="4590938" cy="3353915"/>
        </p:xfrm>
        <a:graphic>
          <a:graphicData uri="http://schemas.openxmlformats.org/drawingml/2006/chart">
            <c:chart xmlns:c="http://schemas.openxmlformats.org/drawingml/2006/chart" xmlns:r="http://schemas.openxmlformats.org/officeDocument/2006/relationships" r:id="rId3"/>
          </a:graphicData>
        </a:graphic>
      </p:graphicFrame>
      <p:sp>
        <p:nvSpPr>
          <p:cNvPr id="75780" name="TextBox 5"/>
          <p:cNvSpPr txBox="1">
            <a:spLocks noChangeArrowheads="1"/>
          </p:cNvSpPr>
          <p:nvPr/>
        </p:nvSpPr>
        <p:spPr bwMode="auto">
          <a:xfrm>
            <a:off x="1937147" y="3663598"/>
            <a:ext cx="2057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50" dirty="0"/>
              <a:t>Control Group</a:t>
            </a:r>
          </a:p>
        </p:txBody>
      </p:sp>
      <p:sp>
        <p:nvSpPr>
          <p:cNvPr id="75781" name="TextBox 6"/>
          <p:cNvSpPr txBox="1">
            <a:spLocks noChangeArrowheads="1"/>
          </p:cNvSpPr>
          <p:nvPr/>
        </p:nvSpPr>
        <p:spPr bwMode="auto">
          <a:xfrm>
            <a:off x="5451872" y="3593351"/>
            <a:ext cx="2057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50" dirty="0"/>
              <a:t>Partner Reading</a:t>
            </a:r>
          </a:p>
        </p:txBody>
      </p:sp>
    </p:spTree>
    <p:extLst>
      <p:ext uri="{BB962C8B-B14F-4D97-AF65-F5344CB8AC3E}">
        <p14:creationId xmlns:p14="http://schemas.microsoft.com/office/powerpoint/2010/main" val="11407873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751466819"/>
              </p:ext>
            </p:extLst>
          </p:nvPr>
        </p:nvGraphicFramePr>
        <p:xfrm>
          <a:off x="261256" y="383326"/>
          <a:ext cx="4189133" cy="3566892"/>
        </p:xfrm>
        <a:graphic>
          <a:graphicData uri="http://schemas.openxmlformats.org/drawingml/2006/chart">
            <c:chart xmlns:c="http://schemas.openxmlformats.org/drawingml/2006/chart" xmlns:r="http://schemas.openxmlformats.org/officeDocument/2006/relationships" r:id="rId2"/>
          </a:graphicData>
        </a:graphic>
      </p:graphicFrame>
      <p:sp>
        <p:nvSpPr>
          <p:cNvPr id="76803" name="TextBox 5"/>
          <p:cNvSpPr txBox="1">
            <a:spLocks noChangeArrowheads="1"/>
          </p:cNvSpPr>
          <p:nvPr/>
        </p:nvSpPr>
        <p:spPr bwMode="auto">
          <a:xfrm>
            <a:off x="1556700" y="3861129"/>
            <a:ext cx="26168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Control Group</a:t>
            </a:r>
          </a:p>
        </p:txBody>
      </p:sp>
      <p:sp>
        <p:nvSpPr>
          <p:cNvPr id="76804" name="TextBox 6"/>
          <p:cNvSpPr txBox="1">
            <a:spLocks noChangeArrowheads="1"/>
          </p:cNvSpPr>
          <p:nvPr/>
        </p:nvSpPr>
        <p:spPr bwMode="auto">
          <a:xfrm>
            <a:off x="5467776" y="3915458"/>
            <a:ext cx="26168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t>Partner Reading ELL</a:t>
            </a:r>
          </a:p>
        </p:txBody>
      </p:sp>
      <p:graphicFrame>
        <p:nvGraphicFramePr>
          <p:cNvPr id="9" name="Chart 8"/>
          <p:cNvGraphicFramePr>
            <a:graphicFrameLocks/>
          </p:cNvGraphicFramePr>
          <p:nvPr>
            <p:extLst>
              <p:ext uri="{D42A27DB-BD31-4B8C-83A1-F6EECF244321}">
                <p14:modId xmlns:p14="http://schemas.microsoft.com/office/powerpoint/2010/main" val="2529257764"/>
              </p:ext>
            </p:extLst>
          </p:nvPr>
        </p:nvGraphicFramePr>
        <p:xfrm>
          <a:off x="4173583" y="413459"/>
          <a:ext cx="4928463" cy="3556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275388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892032"/>
              </p:ext>
            </p:extLst>
          </p:nvPr>
        </p:nvGraphicFramePr>
        <p:xfrm>
          <a:off x="3340678" y="0"/>
          <a:ext cx="5398077" cy="5090990"/>
        </p:xfrm>
        <a:graphic>
          <a:graphicData uri="http://schemas.openxmlformats.org/drawingml/2006/table">
            <a:tbl>
              <a:tblPr>
                <a:tableStyleId>{5C22544A-7EE6-4342-B048-85BDC9FD1C3A}</a:tableStyleId>
              </a:tblPr>
              <a:tblGrid>
                <a:gridCol w="846859">
                  <a:extLst>
                    <a:ext uri="{9D8B030D-6E8A-4147-A177-3AD203B41FA5}">
                      <a16:colId xmlns:a16="http://schemas.microsoft.com/office/drawing/2014/main" val="20000"/>
                    </a:ext>
                  </a:extLst>
                </a:gridCol>
                <a:gridCol w="1631373">
                  <a:extLst>
                    <a:ext uri="{9D8B030D-6E8A-4147-A177-3AD203B41FA5}">
                      <a16:colId xmlns:a16="http://schemas.microsoft.com/office/drawing/2014/main" val="20001"/>
                    </a:ext>
                  </a:extLst>
                </a:gridCol>
                <a:gridCol w="1122218">
                  <a:extLst>
                    <a:ext uri="{9D8B030D-6E8A-4147-A177-3AD203B41FA5}">
                      <a16:colId xmlns:a16="http://schemas.microsoft.com/office/drawing/2014/main" val="20002"/>
                    </a:ext>
                  </a:extLst>
                </a:gridCol>
                <a:gridCol w="1797627">
                  <a:extLst>
                    <a:ext uri="{9D8B030D-6E8A-4147-A177-3AD203B41FA5}">
                      <a16:colId xmlns:a16="http://schemas.microsoft.com/office/drawing/2014/main" val="1512759363"/>
                    </a:ext>
                  </a:extLst>
                </a:gridCol>
              </a:tblGrid>
              <a:tr h="187594">
                <a:tc>
                  <a:txBody>
                    <a:bodyPr/>
                    <a:lstStyle/>
                    <a:p>
                      <a:pPr algn="l" fontAlgn="ctr"/>
                      <a:endParaRPr lang="en-US" sz="1200" b="0" i="0" u="none" strike="noStrike" dirty="0">
                        <a:solidFill>
                          <a:srgbClr val="000000"/>
                        </a:solidFill>
                        <a:effectLst/>
                        <a:latin typeface="Calibri"/>
                      </a:endParaRPr>
                    </a:p>
                  </a:txBody>
                  <a:tcPr marL="4714" marR="4714" marT="4714" marB="0" anchor="ctr">
                    <a:noFill/>
                  </a:tcPr>
                </a:tc>
                <a:tc>
                  <a:txBody>
                    <a:bodyPr/>
                    <a:lstStyle/>
                    <a:p>
                      <a:pPr algn="ctr" fontAlgn="b"/>
                      <a:r>
                        <a:rPr lang="en-US" sz="1200" b="1" u="none" strike="noStrike" dirty="0" smtClean="0">
                          <a:effectLst/>
                        </a:rPr>
                        <a:t>CBM-R Pre</a:t>
                      </a:r>
                      <a:endParaRPr lang="en-US" sz="1200" b="1" i="0" u="none" strike="noStrike" dirty="0">
                        <a:solidFill>
                          <a:srgbClr val="000000"/>
                        </a:solidFill>
                        <a:effectLst/>
                        <a:latin typeface="Calibri"/>
                      </a:endParaRPr>
                    </a:p>
                  </a:txBody>
                  <a:tcPr marL="4714" marR="4714" marT="4714" marB="0" anchor="b">
                    <a:noFill/>
                  </a:tcPr>
                </a:tc>
                <a:tc>
                  <a:txBody>
                    <a:bodyPr/>
                    <a:lstStyle/>
                    <a:p>
                      <a:pPr algn="ctr" fontAlgn="b"/>
                      <a:r>
                        <a:rPr lang="en-US" sz="1200" b="1" u="none" strike="noStrike" dirty="0" smtClean="0">
                          <a:effectLst/>
                        </a:rPr>
                        <a:t>CBM</a:t>
                      </a:r>
                      <a:r>
                        <a:rPr lang="en-US" sz="1200" b="1" u="none" strike="noStrike" baseline="0" dirty="0" smtClean="0">
                          <a:effectLst/>
                        </a:rPr>
                        <a:t>-R Post</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MAP-Reading Score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0"/>
                  </a:ext>
                </a:extLst>
              </a:tr>
              <a:tr h="187594">
                <a:tc>
                  <a:txBody>
                    <a:bodyPr/>
                    <a:lstStyle/>
                    <a:p>
                      <a:pPr algn="l" fontAlgn="ctr"/>
                      <a:r>
                        <a:rPr lang="en-US" sz="1200" u="none" strike="noStrike">
                          <a:effectLst/>
                        </a:rPr>
                        <a:t>Student 1</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solidFill>
                            <a:srgbClr val="C00000"/>
                          </a:solidFill>
                          <a:effectLst/>
                        </a:rPr>
                        <a:t>48</a:t>
                      </a:r>
                      <a:endParaRPr lang="en-US" sz="1200" b="1" i="0" u="none" strike="noStrike" dirty="0">
                        <a:solidFill>
                          <a:srgbClr val="C00000"/>
                        </a:solidFill>
                        <a:effectLst/>
                        <a:latin typeface="Calibri"/>
                      </a:endParaRPr>
                    </a:p>
                  </a:txBody>
                  <a:tcPr marL="4714" marR="4714" marT="4714" marB="0" anchor="b">
                    <a:noFill/>
                  </a:tcPr>
                </a:tc>
                <a:tc>
                  <a:txBody>
                    <a:bodyPr/>
                    <a:lstStyle/>
                    <a:p>
                      <a:pPr algn="ctr" fontAlgn="b"/>
                      <a:r>
                        <a:rPr lang="en-US" sz="1200" b="1" u="none" strike="noStrike" dirty="0">
                          <a:effectLst/>
                        </a:rPr>
                        <a:t>92</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189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1"/>
                  </a:ext>
                </a:extLst>
              </a:tr>
              <a:tr h="187594">
                <a:tc>
                  <a:txBody>
                    <a:bodyPr/>
                    <a:lstStyle/>
                    <a:p>
                      <a:pPr algn="l" fontAlgn="ctr"/>
                      <a:r>
                        <a:rPr lang="en-US" sz="1200" u="none" strike="noStrike">
                          <a:effectLst/>
                        </a:rPr>
                        <a:t>Student 2</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effectLst/>
                        </a:rPr>
                        <a:t>122</a:t>
                      </a:r>
                      <a:endParaRPr lang="en-US" sz="1200" b="1" i="0" u="none" strike="noStrike" dirty="0">
                        <a:solidFill>
                          <a:srgbClr val="000000"/>
                        </a:solidFill>
                        <a:effectLst/>
                        <a:latin typeface="Calibri"/>
                      </a:endParaRPr>
                    </a:p>
                  </a:txBody>
                  <a:tcPr marL="4714" marR="4714" marT="4714" marB="0" anchor="b">
                    <a:noFill/>
                  </a:tcPr>
                </a:tc>
                <a:tc>
                  <a:txBody>
                    <a:bodyPr/>
                    <a:lstStyle/>
                    <a:p>
                      <a:pPr algn="ctr" fontAlgn="b"/>
                      <a:r>
                        <a:rPr lang="en-US" sz="1200" b="1" u="none" strike="noStrike">
                          <a:effectLst/>
                        </a:rPr>
                        <a:t>142</a:t>
                      </a:r>
                      <a:endParaRPr lang="en-US" sz="1200" b="1" i="0" u="none" strike="noStrike">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194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2"/>
                  </a:ext>
                </a:extLst>
              </a:tr>
              <a:tr h="187594">
                <a:tc>
                  <a:txBody>
                    <a:bodyPr/>
                    <a:lstStyle/>
                    <a:p>
                      <a:pPr algn="l" fontAlgn="ctr"/>
                      <a:r>
                        <a:rPr lang="en-US" sz="1200" u="none" strike="noStrike">
                          <a:effectLst/>
                        </a:rPr>
                        <a:t>Student 3</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effectLst/>
                        </a:rPr>
                        <a:t>126</a:t>
                      </a:r>
                      <a:endParaRPr lang="en-US" sz="1200" b="1" i="0" u="none" strike="noStrike" dirty="0">
                        <a:solidFill>
                          <a:srgbClr val="000000"/>
                        </a:solidFill>
                        <a:effectLst/>
                        <a:latin typeface="Calibri"/>
                      </a:endParaRPr>
                    </a:p>
                  </a:txBody>
                  <a:tcPr marL="4714" marR="4714" marT="4714" marB="0" anchor="b">
                    <a:noFill/>
                  </a:tcPr>
                </a:tc>
                <a:tc>
                  <a:txBody>
                    <a:bodyPr/>
                    <a:lstStyle/>
                    <a:p>
                      <a:pPr algn="ctr" fontAlgn="b"/>
                      <a:r>
                        <a:rPr lang="en-US" sz="1200" b="1" u="none" strike="noStrike" dirty="0">
                          <a:effectLst/>
                        </a:rPr>
                        <a:t>147</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196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3"/>
                  </a:ext>
                </a:extLst>
              </a:tr>
              <a:tr h="187594">
                <a:tc>
                  <a:txBody>
                    <a:bodyPr/>
                    <a:lstStyle/>
                    <a:p>
                      <a:pPr algn="l" fontAlgn="ctr"/>
                      <a:r>
                        <a:rPr lang="en-US" sz="1200" u="none" strike="noStrike">
                          <a:effectLst/>
                        </a:rPr>
                        <a:t>Student 4</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solidFill>
                            <a:srgbClr val="C00000"/>
                          </a:solidFill>
                          <a:effectLst/>
                        </a:rPr>
                        <a:t>82</a:t>
                      </a:r>
                      <a:endParaRPr lang="en-US" sz="1200" b="1" i="0" u="none" strike="noStrike" dirty="0">
                        <a:solidFill>
                          <a:srgbClr val="C00000"/>
                        </a:solidFill>
                        <a:effectLst/>
                        <a:latin typeface="Calibri"/>
                      </a:endParaRPr>
                    </a:p>
                  </a:txBody>
                  <a:tcPr marL="4714" marR="4714" marT="4714" marB="0" anchor="b">
                    <a:noFill/>
                  </a:tcPr>
                </a:tc>
                <a:tc>
                  <a:txBody>
                    <a:bodyPr/>
                    <a:lstStyle/>
                    <a:p>
                      <a:pPr algn="ctr" fontAlgn="b"/>
                      <a:r>
                        <a:rPr lang="en-US" sz="1200" b="1" u="none" strike="noStrike" dirty="0">
                          <a:effectLst/>
                        </a:rPr>
                        <a:t>113</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190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4"/>
                  </a:ext>
                </a:extLst>
              </a:tr>
              <a:tr h="187594">
                <a:tc>
                  <a:txBody>
                    <a:bodyPr/>
                    <a:lstStyle/>
                    <a:p>
                      <a:pPr algn="l" fontAlgn="ctr"/>
                      <a:r>
                        <a:rPr lang="en-US" sz="1200" u="none" strike="noStrike">
                          <a:effectLst/>
                        </a:rPr>
                        <a:t>Student 5</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a:effectLst/>
                        </a:rPr>
                        <a:t>102</a:t>
                      </a:r>
                      <a:endParaRPr lang="en-US" sz="1200" b="1" i="0" u="none" strike="noStrike">
                        <a:solidFill>
                          <a:srgbClr val="000000"/>
                        </a:solidFill>
                        <a:effectLst/>
                        <a:latin typeface="Calibri"/>
                      </a:endParaRPr>
                    </a:p>
                  </a:txBody>
                  <a:tcPr marL="4714" marR="4714" marT="4714" marB="0" anchor="b">
                    <a:noFill/>
                  </a:tcPr>
                </a:tc>
                <a:tc>
                  <a:txBody>
                    <a:bodyPr/>
                    <a:lstStyle/>
                    <a:p>
                      <a:pPr algn="ctr" fontAlgn="b"/>
                      <a:r>
                        <a:rPr lang="en-US" sz="1200" b="1" u="none" strike="noStrike" dirty="0">
                          <a:effectLst/>
                        </a:rPr>
                        <a:t>117</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188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5"/>
                  </a:ext>
                </a:extLst>
              </a:tr>
              <a:tr h="187594">
                <a:tc>
                  <a:txBody>
                    <a:bodyPr/>
                    <a:lstStyle/>
                    <a:p>
                      <a:pPr algn="l" fontAlgn="ctr"/>
                      <a:r>
                        <a:rPr lang="en-US" sz="1200" u="none" strike="noStrike">
                          <a:effectLst/>
                        </a:rPr>
                        <a:t>Student 6</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solidFill>
                            <a:srgbClr val="C00000"/>
                          </a:solidFill>
                          <a:effectLst/>
                        </a:rPr>
                        <a:t>77</a:t>
                      </a:r>
                      <a:endParaRPr lang="en-US" sz="1200" b="1" i="0" u="none" strike="noStrike" dirty="0">
                        <a:solidFill>
                          <a:srgbClr val="C00000"/>
                        </a:solidFill>
                        <a:effectLst/>
                        <a:latin typeface="Calibri"/>
                      </a:endParaRPr>
                    </a:p>
                  </a:txBody>
                  <a:tcPr marL="4714" marR="4714" marT="4714" marB="0" anchor="b">
                    <a:noFill/>
                  </a:tcPr>
                </a:tc>
                <a:tc>
                  <a:txBody>
                    <a:bodyPr/>
                    <a:lstStyle/>
                    <a:p>
                      <a:pPr algn="ctr" fontAlgn="b"/>
                      <a:r>
                        <a:rPr lang="en-US" sz="1200" b="1" u="none" strike="noStrike" dirty="0">
                          <a:effectLst/>
                        </a:rPr>
                        <a:t>97</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190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6"/>
                  </a:ext>
                </a:extLst>
              </a:tr>
              <a:tr h="187594">
                <a:tc>
                  <a:txBody>
                    <a:bodyPr/>
                    <a:lstStyle/>
                    <a:p>
                      <a:pPr algn="l" fontAlgn="ctr"/>
                      <a:r>
                        <a:rPr lang="en-US" sz="1200" u="none" strike="noStrike">
                          <a:effectLst/>
                        </a:rPr>
                        <a:t>Student 7</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solidFill>
                            <a:srgbClr val="C00000"/>
                          </a:solidFill>
                          <a:effectLst/>
                        </a:rPr>
                        <a:t>51</a:t>
                      </a:r>
                      <a:endParaRPr lang="en-US" sz="1200" b="1" i="0" u="none" strike="noStrike" dirty="0">
                        <a:solidFill>
                          <a:srgbClr val="C00000"/>
                        </a:solidFill>
                        <a:effectLst/>
                        <a:latin typeface="Calibri"/>
                      </a:endParaRPr>
                    </a:p>
                  </a:txBody>
                  <a:tcPr marL="4714" marR="4714" marT="4714" marB="0" anchor="b">
                    <a:noFill/>
                  </a:tcPr>
                </a:tc>
                <a:tc>
                  <a:txBody>
                    <a:bodyPr/>
                    <a:lstStyle/>
                    <a:p>
                      <a:pPr algn="ctr" fontAlgn="b"/>
                      <a:r>
                        <a:rPr lang="en-US" sz="1200" b="1" u="none" strike="noStrike" dirty="0">
                          <a:solidFill>
                            <a:srgbClr val="760000"/>
                          </a:solidFill>
                          <a:effectLst/>
                        </a:rPr>
                        <a:t>70</a:t>
                      </a:r>
                      <a:endParaRPr lang="en-US" sz="1200" b="1" i="0" u="none" strike="noStrike" dirty="0">
                        <a:solidFill>
                          <a:srgbClr val="76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solidFill>
                            <a:srgbClr val="C00000"/>
                          </a:solidFill>
                          <a:effectLst/>
                        </a:rPr>
                        <a:t>161</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7"/>
                  </a:ext>
                </a:extLst>
              </a:tr>
              <a:tr h="187594">
                <a:tc>
                  <a:txBody>
                    <a:bodyPr/>
                    <a:lstStyle/>
                    <a:p>
                      <a:pPr algn="l" fontAlgn="ctr"/>
                      <a:r>
                        <a:rPr lang="en-US" sz="1200" u="none" strike="noStrike">
                          <a:effectLst/>
                        </a:rPr>
                        <a:t>Student 8</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solidFill>
                            <a:srgbClr val="C00000"/>
                          </a:solidFill>
                          <a:effectLst/>
                        </a:rPr>
                        <a:t>84</a:t>
                      </a:r>
                      <a:endParaRPr lang="en-US" sz="1200" b="1" i="0" u="none" strike="noStrike" dirty="0">
                        <a:solidFill>
                          <a:srgbClr val="C00000"/>
                        </a:solidFill>
                        <a:effectLst/>
                        <a:latin typeface="Calibri"/>
                      </a:endParaRPr>
                    </a:p>
                  </a:txBody>
                  <a:tcPr marL="4714" marR="4714" marT="4714" marB="0" anchor="b">
                    <a:noFill/>
                  </a:tcPr>
                </a:tc>
                <a:tc>
                  <a:txBody>
                    <a:bodyPr/>
                    <a:lstStyle/>
                    <a:p>
                      <a:pPr algn="ctr" fontAlgn="b"/>
                      <a:r>
                        <a:rPr lang="en-US" sz="1200" b="1" u="none" strike="noStrike" dirty="0">
                          <a:effectLst/>
                        </a:rPr>
                        <a:t>95</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a:effectLst/>
                        </a:rPr>
                        <a:t>192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8"/>
                  </a:ext>
                </a:extLst>
              </a:tr>
              <a:tr h="187594">
                <a:tc>
                  <a:txBody>
                    <a:bodyPr/>
                    <a:lstStyle/>
                    <a:p>
                      <a:pPr algn="l" fontAlgn="ctr"/>
                      <a:r>
                        <a:rPr lang="en-US" sz="1200" u="none" strike="noStrike">
                          <a:effectLst/>
                        </a:rPr>
                        <a:t>Student 9</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solidFill>
                            <a:srgbClr val="C00000"/>
                          </a:solidFill>
                          <a:effectLst/>
                        </a:rPr>
                        <a:t>80</a:t>
                      </a:r>
                      <a:endParaRPr lang="en-US" sz="1200" b="1" i="0" u="none" strike="noStrike" dirty="0">
                        <a:solidFill>
                          <a:srgbClr val="C00000"/>
                        </a:solidFill>
                        <a:effectLst/>
                        <a:latin typeface="Calibri"/>
                      </a:endParaRPr>
                    </a:p>
                  </a:txBody>
                  <a:tcPr marL="4714" marR="4714" marT="4714" marB="0" anchor="b">
                    <a:noFill/>
                  </a:tcPr>
                </a:tc>
                <a:tc>
                  <a:txBody>
                    <a:bodyPr/>
                    <a:lstStyle/>
                    <a:p>
                      <a:pPr algn="ctr" fontAlgn="b"/>
                      <a:r>
                        <a:rPr lang="en-US" sz="1200" b="1" u="none" strike="noStrike" dirty="0">
                          <a:solidFill>
                            <a:srgbClr val="760000"/>
                          </a:solidFill>
                          <a:effectLst/>
                        </a:rPr>
                        <a:t>82</a:t>
                      </a:r>
                      <a:endParaRPr lang="en-US" sz="1200" b="1" i="0" u="none" strike="noStrike" dirty="0">
                        <a:solidFill>
                          <a:srgbClr val="76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solidFill>
                            <a:srgbClr val="C00000"/>
                          </a:solidFill>
                          <a:effectLst/>
                        </a:rPr>
                        <a:t>174</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09"/>
                  </a:ext>
                </a:extLst>
              </a:tr>
              <a:tr h="187594">
                <a:tc>
                  <a:txBody>
                    <a:bodyPr/>
                    <a:lstStyle/>
                    <a:p>
                      <a:pPr algn="l" fontAlgn="ctr"/>
                      <a:r>
                        <a:rPr lang="en-US" sz="1200" u="none" strike="noStrike">
                          <a:effectLst/>
                        </a:rPr>
                        <a:t>Student 10</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a:effectLst/>
                        </a:rPr>
                        <a:t>102</a:t>
                      </a:r>
                      <a:endParaRPr lang="en-US" sz="1200" b="1" i="0" u="none" strike="noStrike">
                        <a:solidFill>
                          <a:srgbClr val="000000"/>
                        </a:solidFill>
                        <a:effectLst/>
                        <a:latin typeface="Calibri"/>
                      </a:endParaRPr>
                    </a:p>
                  </a:txBody>
                  <a:tcPr marL="4714" marR="4714" marT="4714" marB="0" anchor="b">
                    <a:noFill/>
                  </a:tcPr>
                </a:tc>
                <a:tc>
                  <a:txBody>
                    <a:bodyPr/>
                    <a:lstStyle/>
                    <a:p>
                      <a:pPr algn="ctr" fontAlgn="b"/>
                      <a:r>
                        <a:rPr lang="en-US" sz="1200" b="1" u="none" strike="noStrike" dirty="0">
                          <a:effectLst/>
                        </a:rPr>
                        <a:t>127</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188</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10"/>
                  </a:ext>
                </a:extLst>
              </a:tr>
              <a:tr h="187594">
                <a:tc>
                  <a:txBody>
                    <a:bodyPr/>
                    <a:lstStyle/>
                    <a:p>
                      <a:pPr algn="l" fontAlgn="ctr"/>
                      <a:r>
                        <a:rPr lang="en-US" sz="1200" u="none" strike="noStrike">
                          <a:effectLst/>
                        </a:rPr>
                        <a:t>Student 11</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solidFill>
                            <a:srgbClr val="C00000"/>
                          </a:solidFill>
                          <a:effectLst/>
                        </a:rPr>
                        <a:t>83</a:t>
                      </a:r>
                      <a:endParaRPr lang="en-US" sz="1200" b="1" i="0" u="none" strike="noStrike" dirty="0">
                        <a:solidFill>
                          <a:srgbClr val="C00000"/>
                        </a:solidFill>
                        <a:effectLst/>
                        <a:latin typeface="Calibri"/>
                      </a:endParaRPr>
                    </a:p>
                  </a:txBody>
                  <a:tcPr marL="4714" marR="4714" marT="4714" marB="0" anchor="b">
                    <a:noFill/>
                  </a:tcPr>
                </a:tc>
                <a:tc>
                  <a:txBody>
                    <a:bodyPr/>
                    <a:lstStyle/>
                    <a:p>
                      <a:pPr algn="ctr" fontAlgn="b"/>
                      <a:r>
                        <a:rPr lang="en-US" sz="1200" b="1" u="none" strike="noStrike" dirty="0">
                          <a:effectLst/>
                        </a:rPr>
                        <a:t>106</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189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11"/>
                  </a:ext>
                </a:extLst>
              </a:tr>
              <a:tr h="187594">
                <a:tc>
                  <a:txBody>
                    <a:bodyPr/>
                    <a:lstStyle/>
                    <a:p>
                      <a:pPr algn="l" fontAlgn="ctr"/>
                      <a:r>
                        <a:rPr lang="en-US" sz="1200" u="none" strike="noStrike">
                          <a:effectLst/>
                        </a:rPr>
                        <a:t>Student 12</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solidFill>
                            <a:srgbClr val="C00000"/>
                          </a:solidFill>
                          <a:effectLst/>
                        </a:rPr>
                        <a:t>38</a:t>
                      </a:r>
                      <a:endParaRPr lang="en-US" sz="1200" b="1" i="0" u="none" strike="noStrike" dirty="0">
                        <a:solidFill>
                          <a:srgbClr val="C00000"/>
                        </a:solidFill>
                        <a:effectLst/>
                        <a:latin typeface="Calibri"/>
                      </a:endParaRPr>
                    </a:p>
                  </a:txBody>
                  <a:tcPr marL="4714" marR="4714" marT="4714" marB="0" anchor="b">
                    <a:noFill/>
                  </a:tcPr>
                </a:tc>
                <a:tc>
                  <a:txBody>
                    <a:bodyPr/>
                    <a:lstStyle/>
                    <a:p>
                      <a:pPr algn="ctr" fontAlgn="b"/>
                      <a:r>
                        <a:rPr lang="en-US" sz="1200" b="1" u="none" strike="noStrike" dirty="0">
                          <a:solidFill>
                            <a:srgbClr val="760000"/>
                          </a:solidFill>
                          <a:effectLst/>
                        </a:rPr>
                        <a:t>47</a:t>
                      </a:r>
                      <a:endParaRPr lang="en-US" sz="1200" b="1" i="0" u="none" strike="noStrike" dirty="0">
                        <a:solidFill>
                          <a:srgbClr val="76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solidFill>
                            <a:srgbClr val="C00000"/>
                          </a:solidFill>
                          <a:effectLst/>
                        </a:rPr>
                        <a:t>149</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12"/>
                  </a:ext>
                </a:extLst>
              </a:tr>
              <a:tr h="187594">
                <a:tc>
                  <a:txBody>
                    <a:bodyPr/>
                    <a:lstStyle/>
                    <a:p>
                      <a:pPr algn="l" fontAlgn="ctr"/>
                      <a:r>
                        <a:rPr lang="en-US" sz="1200" u="none" strike="noStrike">
                          <a:effectLst/>
                        </a:rPr>
                        <a:t>Student 13</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a:effectLst/>
                        </a:rPr>
                        <a:t>104</a:t>
                      </a:r>
                      <a:endParaRPr lang="en-US" sz="1200" b="1" i="0" u="none" strike="noStrike">
                        <a:solidFill>
                          <a:srgbClr val="000000"/>
                        </a:solidFill>
                        <a:effectLst/>
                        <a:latin typeface="Calibri"/>
                      </a:endParaRPr>
                    </a:p>
                  </a:txBody>
                  <a:tcPr marL="4714" marR="4714" marT="4714" marB="0" anchor="b">
                    <a:noFill/>
                  </a:tcPr>
                </a:tc>
                <a:tc>
                  <a:txBody>
                    <a:bodyPr/>
                    <a:lstStyle/>
                    <a:p>
                      <a:pPr algn="ctr" fontAlgn="b"/>
                      <a:r>
                        <a:rPr lang="en-US" sz="1200" b="1" u="none" strike="noStrike" dirty="0">
                          <a:effectLst/>
                        </a:rPr>
                        <a:t>115</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196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13"/>
                  </a:ext>
                </a:extLst>
              </a:tr>
              <a:tr h="187594">
                <a:tc>
                  <a:txBody>
                    <a:bodyPr/>
                    <a:lstStyle/>
                    <a:p>
                      <a:pPr algn="l" fontAlgn="ctr"/>
                      <a:r>
                        <a:rPr lang="en-US" sz="1200" u="none" strike="noStrike" dirty="0">
                          <a:effectLst/>
                        </a:rPr>
                        <a:t>Student 14</a:t>
                      </a:r>
                      <a:endParaRPr lang="en-US" sz="1200" b="0" i="0" u="none" strike="noStrike" dirty="0">
                        <a:solidFill>
                          <a:srgbClr val="000000"/>
                        </a:solidFill>
                        <a:effectLst/>
                        <a:latin typeface="Calibri"/>
                      </a:endParaRPr>
                    </a:p>
                  </a:txBody>
                  <a:tcPr marL="4714" marR="4714" marT="4714" marB="0" anchor="ctr">
                    <a:noFill/>
                  </a:tcPr>
                </a:tc>
                <a:tc>
                  <a:txBody>
                    <a:bodyPr/>
                    <a:lstStyle/>
                    <a:p>
                      <a:pPr algn="ctr" fontAlgn="b"/>
                      <a:r>
                        <a:rPr lang="en-US" sz="1200" b="1" u="none" strike="noStrike">
                          <a:effectLst/>
                        </a:rPr>
                        <a:t>152</a:t>
                      </a:r>
                      <a:endParaRPr lang="en-US" sz="1200" b="1" i="0" u="none" strike="noStrike">
                        <a:solidFill>
                          <a:srgbClr val="000000"/>
                        </a:solidFill>
                        <a:effectLst/>
                        <a:latin typeface="Calibri"/>
                      </a:endParaRPr>
                    </a:p>
                  </a:txBody>
                  <a:tcPr marL="4714" marR="4714" marT="4714" marB="0" anchor="b">
                    <a:noFill/>
                  </a:tcPr>
                </a:tc>
                <a:tc>
                  <a:txBody>
                    <a:bodyPr/>
                    <a:lstStyle/>
                    <a:p>
                      <a:pPr algn="ctr" fontAlgn="b"/>
                      <a:r>
                        <a:rPr lang="en-US" sz="1200" b="1" u="none" strike="noStrike" dirty="0">
                          <a:effectLst/>
                        </a:rPr>
                        <a:t>161</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211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14"/>
                  </a:ext>
                </a:extLst>
              </a:tr>
              <a:tr h="187594">
                <a:tc>
                  <a:txBody>
                    <a:bodyPr/>
                    <a:lstStyle/>
                    <a:p>
                      <a:pPr algn="l" fontAlgn="ctr"/>
                      <a:r>
                        <a:rPr lang="en-US" sz="1200" u="none" strike="noStrike">
                          <a:effectLst/>
                        </a:rPr>
                        <a:t>Student 15</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a:effectLst/>
                        </a:rPr>
                        <a:t>143</a:t>
                      </a:r>
                      <a:endParaRPr lang="en-US" sz="1200" b="1" i="0" u="none" strike="noStrike">
                        <a:solidFill>
                          <a:srgbClr val="000000"/>
                        </a:solidFill>
                        <a:effectLst/>
                        <a:latin typeface="Calibri"/>
                      </a:endParaRPr>
                    </a:p>
                  </a:txBody>
                  <a:tcPr marL="4714" marR="4714" marT="4714" marB="0" anchor="b">
                    <a:noFill/>
                  </a:tcPr>
                </a:tc>
                <a:tc>
                  <a:txBody>
                    <a:bodyPr/>
                    <a:lstStyle/>
                    <a:p>
                      <a:pPr algn="ctr" fontAlgn="b"/>
                      <a:r>
                        <a:rPr lang="en-US" sz="1200" b="1" u="none" strike="noStrike" dirty="0" smtClean="0">
                          <a:effectLst/>
                        </a:rPr>
                        <a:t>158</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205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15"/>
                  </a:ext>
                </a:extLst>
              </a:tr>
              <a:tr h="187594">
                <a:tc>
                  <a:txBody>
                    <a:bodyPr/>
                    <a:lstStyle/>
                    <a:p>
                      <a:pPr algn="l" fontAlgn="ctr"/>
                      <a:r>
                        <a:rPr lang="en-US" sz="1200" u="none" strike="noStrike">
                          <a:effectLst/>
                        </a:rPr>
                        <a:t>Student 16</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a:effectLst/>
                        </a:rPr>
                        <a:t>115</a:t>
                      </a:r>
                      <a:endParaRPr lang="en-US" sz="1200" b="1" i="0" u="none" strike="noStrike">
                        <a:solidFill>
                          <a:srgbClr val="000000"/>
                        </a:solidFill>
                        <a:effectLst/>
                        <a:latin typeface="Calibri"/>
                      </a:endParaRPr>
                    </a:p>
                  </a:txBody>
                  <a:tcPr marL="4714" marR="4714" marT="4714" marB="0" anchor="b">
                    <a:noFill/>
                  </a:tcPr>
                </a:tc>
                <a:tc>
                  <a:txBody>
                    <a:bodyPr/>
                    <a:lstStyle/>
                    <a:p>
                      <a:pPr algn="ctr" fontAlgn="b"/>
                      <a:r>
                        <a:rPr lang="en-US" sz="1200" b="1" u="none" strike="noStrike" dirty="0">
                          <a:effectLst/>
                        </a:rPr>
                        <a:t>125</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195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16"/>
                  </a:ext>
                </a:extLst>
              </a:tr>
              <a:tr h="187594">
                <a:tc>
                  <a:txBody>
                    <a:bodyPr/>
                    <a:lstStyle/>
                    <a:p>
                      <a:pPr algn="l" fontAlgn="ctr"/>
                      <a:r>
                        <a:rPr lang="en-US" sz="1200" u="none" strike="noStrike">
                          <a:effectLst/>
                        </a:rPr>
                        <a:t>Student 17</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a:effectLst/>
                        </a:rPr>
                        <a:t>142</a:t>
                      </a:r>
                      <a:endParaRPr lang="en-US" sz="1200" b="1" i="0" u="none" strike="noStrike">
                        <a:solidFill>
                          <a:srgbClr val="000000"/>
                        </a:solidFill>
                        <a:effectLst/>
                        <a:latin typeface="Calibri"/>
                      </a:endParaRPr>
                    </a:p>
                  </a:txBody>
                  <a:tcPr marL="4714" marR="4714" marT="4714" marB="0" anchor="b">
                    <a:noFill/>
                  </a:tcPr>
                </a:tc>
                <a:tc>
                  <a:txBody>
                    <a:bodyPr/>
                    <a:lstStyle/>
                    <a:p>
                      <a:pPr algn="ctr" fontAlgn="b"/>
                      <a:r>
                        <a:rPr lang="en-US" sz="1200" b="1" u="none" strike="noStrike" dirty="0">
                          <a:effectLst/>
                        </a:rPr>
                        <a:t>160</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224</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17"/>
                  </a:ext>
                </a:extLst>
              </a:tr>
              <a:tr h="187594">
                <a:tc>
                  <a:txBody>
                    <a:bodyPr/>
                    <a:lstStyle/>
                    <a:p>
                      <a:pPr algn="l" fontAlgn="ctr"/>
                      <a:r>
                        <a:rPr lang="en-US" sz="1200" u="none" strike="noStrike">
                          <a:effectLst/>
                        </a:rPr>
                        <a:t>Student 18</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a:effectLst/>
                        </a:rPr>
                        <a:t>114</a:t>
                      </a:r>
                      <a:endParaRPr lang="en-US" sz="1200" b="1" i="0" u="none" strike="noStrike">
                        <a:solidFill>
                          <a:srgbClr val="000000"/>
                        </a:solidFill>
                        <a:effectLst/>
                        <a:latin typeface="Calibri"/>
                      </a:endParaRPr>
                    </a:p>
                  </a:txBody>
                  <a:tcPr marL="4714" marR="4714" marT="4714" marB="0" anchor="b">
                    <a:noFill/>
                  </a:tcPr>
                </a:tc>
                <a:tc>
                  <a:txBody>
                    <a:bodyPr/>
                    <a:lstStyle/>
                    <a:p>
                      <a:pPr algn="ctr" fontAlgn="b"/>
                      <a:r>
                        <a:rPr lang="en-US" sz="1200" b="1" u="none" strike="noStrike" dirty="0" smtClean="0">
                          <a:effectLst/>
                        </a:rPr>
                        <a:t>127</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196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18"/>
                  </a:ext>
                </a:extLst>
              </a:tr>
              <a:tr h="187594">
                <a:tc>
                  <a:txBody>
                    <a:bodyPr/>
                    <a:lstStyle/>
                    <a:p>
                      <a:pPr algn="l" fontAlgn="ctr"/>
                      <a:r>
                        <a:rPr lang="en-US" sz="1200" u="none" strike="noStrike">
                          <a:effectLst/>
                        </a:rPr>
                        <a:t>Student 19</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solidFill>
                            <a:srgbClr val="C00000"/>
                          </a:solidFill>
                          <a:effectLst/>
                        </a:rPr>
                        <a:t>13</a:t>
                      </a:r>
                      <a:endParaRPr lang="en-US" sz="1200" b="1" i="0" u="none" strike="noStrike" dirty="0">
                        <a:solidFill>
                          <a:srgbClr val="C00000"/>
                        </a:solidFill>
                        <a:effectLst/>
                        <a:latin typeface="Calibri"/>
                      </a:endParaRPr>
                    </a:p>
                  </a:txBody>
                  <a:tcPr marL="4714" marR="4714" marT="4714" marB="0" anchor="b">
                    <a:noFill/>
                  </a:tcPr>
                </a:tc>
                <a:tc>
                  <a:txBody>
                    <a:bodyPr/>
                    <a:lstStyle/>
                    <a:p>
                      <a:pPr algn="ctr" fontAlgn="b"/>
                      <a:r>
                        <a:rPr lang="en-US" sz="1200" b="1" i="0" u="none" strike="noStrike" dirty="0" smtClean="0">
                          <a:solidFill>
                            <a:srgbClr val="760000"/>
                          </a:solidFill>
                          <a:effectLst/>
                          <a:latin typeface="+mn-lt"/>
                        </a:rPr>
                        <a:t>40</a:t>
                      </a:r>
                      <a:endParaRPr lang="en-US" sz="1200" b="1" i="0" u="none" strike="noStrike" dirty="0">
                        <a:solidFill>
                          <a:srgbClr val="76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solidFill>
                            <a:srgbClr val="C00000"/>
                          </a:solidFill>
                          <a:effectLst/>
                        </a:rPr>
                        <a:t>138</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19"/>
                  </a:ext>
                </a:extLst>
              </a:tr>
              <a:tr h="187594">
                <a:tc>
                  <a:txBody>
                    <a:bodyPr/>
                    <a:lstStyle/>
                    <a:p>
                      <a:pPr algn="l" fontAlgn="ctr"/>
                      <a:r>
                        <a:rPr lang="en-US" sz="1200" u="none" strike="noStrike">
                          <a:effectLst/>
                        </a:rPr>
                        <a:t>Student 20</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solidFill>
                            <a:srgbClr val="C00000"/>
                          </a:solidFill>
                          <a:effectLst/>
                        </a:rPr>
                        <a:t>75</a:t>
                      </a:r>
                      <a:endParaRPr lang="en-US" sz="1200" b="1" i="0" u="none" strike="noStrike" dirty="0">
                        <a:solidFill>
                          <a:srgbClr val="C00000"/>
                        </a:solidFill>
                        <a:effectLst/>
                        <a:latin typeface="Calibri"/>
                      </a:endParaRPr>
                    </a:p>
                  </a:txBody>
                  <a:tcPr marL="4714" marR="4714" marT="4714" marB="0" anchor="b">
                    <a:noFill/>
                  </a:tcPr>
                </a:tc>
                <a:tc>
                  <a:txBody>
                    <a:bodyPr/>
                    <a:lstStyle/>
                    <a:p>
                      <a:pPr algn="ctr" fontAlgn="b"/>
                      <a:r>
                        <a:rPr lang="en-US" sz="1200" b="1" u="none" strike="noStrike" dirty="0">
                          <a:effectLst/>
                        </a:rPr>
                        <a:t>92</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solidFill>
                            <a:srgbClr val="C00000"/>
                          </a:solidFill>
                          <a:effectLst/>
                        </a:rPr>
                        <a:t>185</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20"/>
                  </a:ext>
                </a:extLst>
              </a:tr>
              <a:tr h="187594">
                <a:tc>
                  <a:txBody>
                    <a:bodyPr/>
                    <a:lstStyle/>
                    <a:p>
                      <a:pPr algn="l" fontAlgn="ctr"/>
                      <a:r>
                        <a:rPr lang="en-US" sz="1200" u="none" strike="noStrike">
                          <a:effectLst/>
                        </a:rPr>
                        <a:t>Student 21</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a:effectLst/>
                        </a:rPr>
                        <a:t>141</a:t>
                      </a:r>
                      <a:endParaRPr lang="en-US" sz="1200" b="1" i="0" u="none" strike="noStrike">
                        <a:solidFill>
                          <a:srgbClr val="000000"/>
                        </a:solidFill>
                        <a:effectLst/>
                        <a:latin typeface="Calibri"/>
                      </a:endParaRPr>
                    </a:p>
                  </a:txBody>
                  <a:tcPr marL="4714" marR="4714" marT="4714" marB="0" anchor="b">
                    <a:noFill/>
                  </a:tcPr>
                </a:tc>
                <a:tc>
                  <a:txBody>
                    <a:bodyPr/>
                    <a:lstStyle/>
                    <a:p>
                      <a:pPr algn="ctr" fontAlgn="b"/>
                      <a:r>
                        <a:rPr lang="en-US" sz="1200" b="1" u="none" strike="noStrike" dirty="0">
                          <a:effectLst/>
                        </a:rPr>
                        <a:t>136</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effectLst/>
                        </a:rPr>
                        <a:t>205</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21"/>
                  </a:ext>
                </a:extLst>
              </a:tr>
              <a:tr h="187594">
                <a:tc>
                  <a:txBody>
                    <a:bodyPr/>
                    <a:lstStyle/>
                    <a:p>
                      <a:pPr algn="l" fontAlgn="ctr"/>
                      <a:r>
                        <a:rPr lang="en-US" sz="1200" u="none" strike="noStrike">
                          <a:effectLst/>
                        </a:rPr>
                        <a:t>Student 22</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solidFill>
                            <a:srgbClr val="C00000"/>
                          </a:solidFill>
                          <a:effectLst/>
                        </a:rPr>
                        <a:t>87</a:t>
                      </a:r>
                      <a:endParaRPr lang="en-US" sz="1200" b="1" i="0" u="none" strike="noStrike" dirty="0">
                        <a:solidFill>
                          <a:srgbClr val="C00000"/>
                        </a:solidFill>
                        <a:effectLst/>
                        <a:latin typeface="Calibri"/>
                      </a:endParaRPr>
                    </a:p>
                  </a:txBody>
                  <a:tcPr marL="4714" marR="4714" marT="4714" marB="0" anchor="b">
                    <a:noFill/>
                  </a:tcPr>
                </a:tc>
                <a:tc>
                  <a:txBody>
                    <a:bodyPr/>
                    <a:lstStyle/>
                    <a:p>
                      <a:pPr algn="ctr" fontAlgn="b"/>
                      <a:r>
                        <a:rPr lang="en-US" sz="1200" b="1" u="none" strike="noStrike" dirty="0">
                          <a:effectLst/>
                        </a:rPr>
                        <a:t>105</a:t>
                      </a:r>
                      <a:endParaRPr lang="en-US" sz="1200" b="1" i="0" u="none" strike="noStrike" dirty="0">
                        <a:solidFill>
                          <a:srgbClr val="00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smtClean="0">
                          <a:effectLst/>
                        </a:rPr>
                        <a:t>189</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22"/>
                  </a:ext>
                </a:extLst>
              </a:tr>
              <a:tr h="198315">
                <a:tc>
                  <a:txBody>
                    <a:bodyPr/>
                    <a:lstStyle/>
                    <a:p>
                      <a:pPr algn="l" fontAlgn="ctr"/>
                      <a:r>
                        <a:rPr lang="en-US" sz="1200" u="none" strike="noStrike">
                          <a:effectLst/>
                        </a:rPr>
                        <a:t>Student 23</a:t>
                      </a:r>
                      <a:endParaRPr lang="en-US" sz="1200" b="0" i="0" u="none" strike="noStrike">
                        <a:solidFill>
                          <a:srgbClr val="000000"/>
                        </a:solidFill>
                        <a:effectLst/>
                        <a:latin typeface="Calibri"/>
                      </a:endParaRPr>
                    </a:p>
                  </a:txBody>
                  <a:tcPr marL="4714" marR="4714" marT="4714" marB="0" anchor="ctr">
                    <a:noFill/>
                  </a:tcPr>
                </a:tc>
                <a:tc>
                  <a:txBody>
                    <a:bodyPr/>
                    <a:lstStyle/>
                    <a:p>
                      <a:pPr algn="ctr" fontAlgn="b"/>
                      <a:r>
                        <a:rPr lang="en-US" sz="1200" b="1" u="none" strike="noStrike" dirty="0">
                          <a:solidFill>
                            <a:srgbClr val="C00000"/>
                          </a:solidFill>
                          <a:effectLst/>
                        </a:rPr>
                        <a:t>49</a:t>
                      </a:r>
                      <a:endParaRPr lang="en-US" sz="1200" b="1" i="0" u="none" strike="noStrike" dirty="0">
                        <a:solidFill>
                          <a:srgbClr val="C00000"/>
                        </a:solidFill>
                        <a:effectLst/>
                        <a:latin typeface="Calibri"/>
                      </a:endParaRPr>
                    </a:p>
                  </a:txBody>
                  <a:tcPr marL="4714" marR="4714" marT="4714" marB="0" anchor="b">
                    <a:noFill/>
                  </a:tcPr>
                </a:tc>
                <a:tc>
                  <a:txBody>
                    <a:bodyPr/>
                    <a:lstStyle/>
                    <a:p>
                      <a:pPr algn="ctr" fontAlgn="b"/>
                      <a:r>
                        <a:rPr lang="en-US" sz="1200" b="1" u="none" strike="noStrike" dirty="0">
                          <a:solidFill>
                            <a:srgbClr val="760000"/>
                          </a:solidFill>
                          <a:effectLst/>
                        </a:rPr>
                        <a:t>47</a:t>
                      </a:r>
                      <a:endParaRPr lang="en-US" sz="1200" b="1" i="0" u="none" strike="noStrike" dirty="0">
                        <a:solidFill>
                          <a:srgbClr val="760000"/>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r>
                        <a:rPr lang="en-US" sz="1200" b="1" dirty="0">
                          <a:solidFill>
                            <a:srgbClr val="C00000"/>
                          </a:solidFill>
                          <a:effectLst/>
                        </a:rPr>
                        <a:t>145</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23"/>
                  </a:ext>
                </a:extLst>
              </a:tr>
              <a:tr h="342900">
                <a:tc>
                  <a:txBody>
                    <a:bodyPr/>
                    <a:lstStyle/>
                    <a:p>
                      <a:pPr algn="l" fontAlgn="b"/>
                      <a:r>
                        <a:rPr lang="en-US" sz="1200" u="none" strike="noStrike">
                          <a:solidFill>
                            <a:schemeClr val="bg1"/>
                          </a:solidFill>
                          <a:effectLst/>
                        </a:rPr>
                        <a:t>Median</a:t>
                      </a:r>
                      <a:endParaRPr lang="en-US" sz="1200" b="0" i="0" u="none" strike="noStrike">
                        <a:solidFill>
                          <a:schemeClr val="bg1"/>
                        </a:solidFill>
                        <a:effectLst/>
                        <a:latin typeface="Calibri"/>
                      </a:endParaRPr>
                    </a:p>
                  </a:txBody>
                  <a:tcPr marL="4714" marR="4714" marT="4714" marB="0" anchor="b">
                    <a:noFill/>
                  </a:tcPr>
                </a:tc>
                <a:tc>
                  <a:txBody>
                    <a:bodyPr/>
                    <a:lstStyle/>
                    <a:p>
                      <a:pPr algn="ctr" fontAlgn="b"/>
                      <a:r>
                        <a:rPr lang="en-US" sz="1200" b="1" u="none" strike="noStrike" dirty="0">
                          <a:solidFill>
                            <a:schemeClr val="bg1"/>
                          </a:solidFill>
                          <a:effectLst/>
                        </a:rPr>
                        <a:t>87</a:t>
                      </a:r>
                      <a:endParaRPr lang="en-US" sz="1200" b="1" i="0" u="none" strike="noStrike" dirty="0">
                        <a:solidFill>
                          <a:schemeClr val="bg1"/>
                        </a:solidFill>
                        <a:effectLst/>
                        <a:latin typeface="Calibri"/>
                      </a:endParaRPr>
                    </a:p>
                  </a:txBody>
                  <a:tcPr marL="4714" marR="4714" marT="4714" marB="0" anchor="b">
                    <a:noFill/>
                  </a:tcPr>
                </a:tc>
                <a:tc>
                  <a:txBody>
                    <a:bodyPr/>
                    <a:lstStyle/>
                    <a:p>
                      <a:pPr algn="ctr" fontAlgn="b"/>
                      <a:r>
                        <a:rPr lang="en-US" sz="1200" b="1" u="none" strike="noStrike" dirty="0">
                          <a:solidFill>
                            <a:schemeClr val="bg1"/>
                          </a:solidFill>
                          <a:effectLst/>
                        </a:rPr>
                        <a:t>113</a:t>
                      </a:r>
                      <a:endParaRPr lang="en-US" sz="1200" b="1" i="0" u="none" strike="noStrike" dirty="0">
                        <a:solidFill>
                          <a:schemeClr val="bg1"/>
                        </a:solidFill>
                        <a:effectLst/>
                        <a:latin typeface="Calibri"/>
                      </a:endParaRPr>
                    </a:p>
                  </a:txBody>
                  <a:tcPr marL="4714" marR="4714" marT="4714" marB="0" anchor="b">
                    <a:noFill/>
                  </a:tcPr>
                </a:tc>
                <a:tc>
                  <a:txBody>
                    <a:bodyPr/>
                    <a:lstStyle/>
                    <a:p>
                      <a:pPr marL="0" marR="0" algn="ctr">
                        <a:lnSpc>
                          <a:spcPct val="107000"/>
                        </a:lnSpc>
                        <a:spcBef>
                          <a:spcPts val="0"/>
                        </a:spcBef>
                        <a:spcAft>
                          <a:spcPts val="0"/>
                        </a:spcAft>
                      </a:pPr>
                      <a:endParaRPr lang="en-US" sz="1200" b="1" dirty="0" smtClean="0">
                        <a:effectLst/>
                      </a:endParaRPr>
                    </a:p>
                    <a:p>
                      <a:pPr marL="0" marR="0" algn="ctr">
                        <a:lnSpc>
                          <a:spcPct val="107000"/>
                        </a:lnSpc>
                        <a:spcBef>
                          <a:spcPts val="0"/>
                        </a:spcBef>
                        <a:spcAft>
                          <a:spcPts val="0"/>
                        </a:spcAft>
                      </a:pPr>
                      <a:r>
                        <a:rPr lang="en-US" sz="1200" b="1" dirty="0" smtClean="0">
                          <a:solidFill>
                            <a:schemeClr val="bg1"/>
                          </a:solidFill>
                          <a:effectLst/>
                        </a:rPr>
                        <a:t>190</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0024"/>
                  </a:ext>
                </a:extLst>
              </a:tr>
            </a:tbl>
          </a:graphicData>
        </a:graphic>
      </p:graphicFrame>
      <p:sp>
        <p:nvSpPr>
          <p:cNvPr id="3" name="TextBox 2"/>
          <p:cNvSpPr txBox="1"/>
          <p:nvPr/>
        </p:nvSpPr>
        <p:spPr>
          <a:xfrm>
            <a:off x="197427" y="779318"/>
            <a:ext cx="2743200" cy="1815882"/>
          </a:xfrm>
          <a:prstGeom prst="rect">
            <a:avLst/>
          </a:prstGeom>
          <a:noFill/>
        </p:spPr>
        <p:txBody>
          <a:bodyPr wrap="square" rtlCol="0">
            <a:spAutoFit/>
          </a:bodyPr>
          <a:lstStyle/>
          <a:p>
            <a:r>
              <a:rPr lang="en-US" sz="1600" b="1" dirty="0" smtClean="0"/>
              <a:t>Agreement</a:t>
            </a:r>
          </a:p>
          <a:p>
            <a:r>
              <a:rPr lang="en-US" sz="1600" b="1" dirty="0" smtClean="0"/>
              <a:t> </a:t>
            </a:r>
          </a:p>
          <a:p>
            <a:r>
              <a:rPr lang="en-US" sz="1600" b="1" dirty="0" smtClean="0"/>
              <a:t>Pre CBM-R </a:t>
            </a:r>
            <a:r>
              <a:rPr lang="en-US" sz="1600" b="1" dirty="0"/>
              <a:t>score and </a:t>
            </a:r>
            <a:r>
              <a:rPr lang="en-US" sz="1600" b="1" dirty="0" smtClean="0"/>
              <a:t>MAP-R </a:t>
            </a:r>
            <a:r>
              <a:rPr lang="en-US" sz="1600" b="1" dirty="0"/>
              <a:t>score </a:t>
            </a:r>
            <a:r>
              <a:rPr lang="en-US" sz="1600" b="1" dirty="0" smtClean="0"/>
              <a:t>= 69.6% </a:t>
            </a:r>
          </a:p>
          <a:p>
            <a:endParaRPr lang="en-US" sz="1600" b="1" dirty="0"/>
          </a:p>
          <a:p>
            <a:r>
              <a:rPr lang="en-US" sz="1600" b="1" dirty="0" smtClean="0"/>
              <a:t>Post CBM-R score and MAP-R score = 91.3%</a:t>
            </a:r>
            <a:endParaRPr lang="en-US" sz="1600" dirty="0"/>
          </a:p>
        </p:txBody>
      </p:sp>
    </p:spTree>
    <p:extLst>
      <p:ext uri="{BB962C8B-B14F-4D97-AF65-F5344CB8AC3E}">
        <p14:creationId xmlns:p14="http://schemas.microsoft.com/office/powerpoint/2010/main" val="53142039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Personalized Learning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162016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296140"/>
            <a:ext cx="8229600" cy="4109605"/>
          </a:xfrm>
        </p:spPr>
        <p:txBody>
          <a:bodyPr>
            <a:noAutofit/>
          </a:bodyPr>
          <a:lstStyle/>
          <a:p>
            <a:r>
              <a:rPr lang="en-US" sz="2000" dirty="0"/>
              <a:t>(b) For any pupil in grades K to 3 who exhibits a reading deficiency at any time, based upon the reading assessment system selected and used under subdivision (a), provide an individual reading improvement plan for the pupil within 30 days after the identification of the reading deficiency. </a:t>
            </a:r>
            <a:endParaRPr lang="en-US" sz="2000" dirty="0" smtClean="0"/>
          </a:p>
          <a:p>
            <a:r>
              <a:rPr lang="en-US" sz="2000" dirty="0" smtClean="0"/>
              <a:t>The </a:t>
            </a:r>
            <a:r>
              <a:rPr lang="en-US" sz="2000" dirty="0"/>
              <a:t>individual reading improvement plan shall </a:t>
            </a:r>
            <a:r>
              <a:rPr lang="en-US" sz="2000" dirty="0" smtClean="0"/>
              <a:t>describe </a:t>
            </a:r>
            <a:r>
              <a:rPr lang="en-US" sz="2000" dirty="0"/>
              <a:t>the reading intervention services the pupil will receive to remedy the reading deficiency. </a:t>
            </a:r>
            <a:endParaRPr lang="en-US" sz="2000" dirty="0" smtClean="0"/>
          </a:p>
          <a:p>
            <a:r>
              <a:rPr lang="en-US" sz="2000" dirty="0" smtClean="0"/>
              <a:t>A </a:t>
            </a:r>
            <a:r>
              <a:rPr lang="en-US" sz="2000" dirty="0"/>
              <a:t>school district or public school academy shall provide intensive reading intervention for the pupil in accordance with the individual reading improvement plan until the pupil no longer has a reading deficiency.</a:t>
            </a:r>
          </a:p>
        </p:txBody>
      </p:sp>
    </p:spTree>
    <p:extLst>
      <p:ext uri="{BB962C8B-B14F-4D97-AF65-F5344CB8AC3E}">
        <p14:creationId xmlns:p14="http://schemas.microsoft.com/office/powerpoint/2010/main" val="266362981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24138"/>
            <a:ext cx="9060873" cy="857250"/>
          </a:xfrm>
        </p:spPr>
        <p:txBody>
          <a:bodyPr>
            <a:normAutofit/>
          </a:bodyPr>
          <a:lstStyle/>
          <a:p>
            <a:r>
              <a:rPr lang="en-US" sz="3600" dirty="0" smtClean="0"/>
              <a:t>DESE Website Personalized Learning Models</a:t>
            </a:r>
            <a:endParaRPr lang="en-US" sz="3600" dirty="0"/>
          </a:p>
        </p:txBody>
      </p:sp>
      <p:sp>
        <p:nvSpPr>
          <p:cNvPr id="3" name="Content Placeholder 2"/>
          <p:cNvSpPr>
            <a:spLocks noGrp="1"/>
          </p:cNvSpPr>
          <p:nvPr>
            <p:ph idx="1"/>
          </p:nvPr>
        </p:nvSpPr>
        <p:spPr>
          <a:xfrm>
            <a:off x="457200" y="881387"/>
            <a:ext cx="8229600" cy="3638657"/>
          </a:xfrm>
        </p:spPr>
        <p:txBody>
          <a:bodyPr>
            <a:normAutofit fontScale="47500" lnSpcReduction="20000"/>
          </a:bodyPr>
          <a:lstStyle/>
          <a:p>
            <a:r>
              <a:rPr lang="en-US" dirty="0">
                <a:hlinkClick r:id="rId2"/>
              </a:rPr>
              <a:t>https://www.michigan.gov/mde/0,4615,7-140-28753_65799-351442--,</a:t>
            </a:r>
            <a:r>
              <a:rPr lang="en-US" dirty="0" smtClean="0">
                <a:hlinkClick r:id="rId2"/>
              </a:rPr>
              <a:t>00.html</a:t>
            </a:r>
          </a:p>
          <a:p>
            <a:endParaRPr lang="en-US" dirty="0">
              <a:hlinkClick r:id="rId2"/>
            </a:endParaRPr>
          </a:p>
          <a:p>
            <a:r>
              <a:rPr lang="en-US" dirty="0" smtClean="0">
                <a:hlinkClick r:id="rId2"/>
              </a:rPr>
              <a:t>Teaching </a:t>
            </a:r>
            <a:r>
              <a:rPr lang="en-US" dirty="0">
                <a:hlinkClick r:id="rId2"/>
              </a:rPr>
              <a:t>in a Flipped Classroom</a:t>
            </a:r>
            <a:r>
              <a:rPr lang="en-US" dirty="0"/>
              <a:t> - </a:t>
            </a:r>
            <a:r>
              <a:rPr lang="en-US" dirty="0" smtClean="0"/>
              <a:t>This </a:t>
            </a:r>
            <a:r>
              <a:rPr lang="en-US" dirty="0"/>
              <a:t>vignette shows different ways  to develop lessons outside of class as well as a variety of activities and ways to use the in-class face-to-face time so that each student has his/her needs met.  </a:t>
            </a:r>
            <a:r>
              <a:rPr lang="en-US" dirty="0"/>
              <a:t/>
            </a:r>
            <a:br>
              <a:rPr lang="en-US" dirty="0"/>
            </a:br>
            <a:r>
              <a:rPr lang="en-US" dirty="0"/>
              <a:t/>
            </a:r>
            <a:br>
              <a:rPr lang="en-US" dirty="0"/>
            </a:br>
            <a:r>
              <a:rPr lang="en-US" dirty="0">
                <a:hlinkClick r:id="rId3"/>
              </a:rPr>
              <a:t>Engaging Students in Meaningful Learning</a:t>
            </a:r>
            <a:r>
              <a:rPr lang="en-US" dirty="0"/>
              <a:t> </a:t>
            </a:r>
            <a:r>
              <a:rPr lang="en-US" dirty="0" smtClean="0"/>
              <a:t>-</a:t>
            </a:r>
            <a:r>
              <a:rPr lang="en-US" dirty="0"/>
              <a:t/>
            </a:r>
            <a:br>
              <a:rPr lang="en-US" dirty="0"/>
            </a:br>
            <a:r>
              <a:rPr lang="en-US" dirty="0"/>
              <a:t/>
            </a:r>
            <a:br>
              <a:rPr lang="en-US" dirty="0"/>
            </a:br>
            <a:r>
              <a:rPr lang="en-US" dirty="0">
                <a:hlinkClick r:id="rId4"/>
              </a:rPr>
              <a:t>Project Based Learning</a:t>
            </a:r>
            <a:r>
              <a:rPr lang="en-US" dirty="0"/>
              <a:t> - </a:t>
            </a:r>
            <a:r>
              <a:rPr lang="en-US" dirty="0" smtClean="0"/>
              <a:t>An </a:t>
            </a:r>
            <a:r>
              <a:rPr lang="en-US" dirty="0"/>
              <a:t>inside look at the daily doings and big picture of Kent Innovation High School, a project-based learning school in Grand Rapids, MI.</a:t>
            </a:r>
            <a:br>
              <a:rPr lang="en-US" dirty="0"/>
            </a:br>
            <a:r>
              <a:rPr lang="en-US" dirty="0"/>
              <a:t/>
            </a:r>
            <a:br>
              <a:rPr lang="en-US" dirty="0"/>
            </a:br>
            <a:r>
              <a:rPr lang="en-US" dirty="0">
                <a:hlinkClick r:id="rId5"/>
              </a:rPr>
              <a:t>Friday Night Lights - In the Classroom</a:t>
            </a:r>
            <a:r>
              <a:rPr lang="en-US" dirty="0"/>
              <a:t> - </a:t>
            </a:r>
            <a:r>
              <a:rPr lang="en-US" dirty="0" smtClean="0"/>
              <a:t>In </a:t>
            </a:r>
            <a:r>
              <a:rPr lang="en-US" dirty="0"/>
              <a:t>this webinar, you'll get specific examples of how he creates meaning for his students by giving them real audiences. It works for students in football and theatre and band. Why can't it work in the classroom?</a:t>
            </a:r>
            <a:r>
              <a:rPr lang="en-US" dirty="0"/>
              <a:t/>
            </a:r>
            <a:br>
              <a:rPr lang="en-US" dirty="0"/>
            </a:br>
            <a:r>
              <a:rPr lang="en-US" dirty="0"/>
              <a:t/>
            </a:r>
            <a:br>
              <a:rPr lang="en-US" dirty="0"/>
            </a:br>
            <a:r>
              <a:rPr lang="en-US" dirty="0">
                <a:hlinkClick r:id="rId6"/>
              </a:rPr>
              <a:t>Creating a Genius in Every Hour</a:t>
            </a:r>
            <a:r>
              <a:rPr lang="en-US" dirty="0"/>
              <a:t> -</a:t>
            </a:r>
            <a:endParaRPr lang="en-US" dirty="0"/>
          </a:p>
        </p:txBody>
      </p:sp>
    </p:spTree>
    <p:extLst>
      <p:ext uri="{BB962C8B-B14F-4D97-AF65-F5344CB8AC3E}">
        <p14:creationId xmlns:p14="http://schemas.microsoft.com/office/powerpoint/2010/main" val="339754856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88"/>
            <a:ext cx="8229600" cy="857250"/>
          </a:xfrm>
        </p:spPr>
        <p:txBody>
          <a:bodyPr/>
          <a:lstStyle/>
          <a:p>
            <a:r>
              <a:rPr lang="en-US" dirty="0" smtClean="0"/>
              <a:t>Early Warning Signs - Myths</a:t>
            </a:r>
            <a:endParaRPr lang="en-US" dirty="0"/>
          </a:p>
        </p:txBody>
      </p:sp>
      <p:sp>
        <p:nvSpPr>
          <p:cNvPr id="3" name="Content Placeholder 2"/>
          <p:cNvSpPr>
            <a:spLocks noGrp="1"/>
          </p:cNvSpPr>
          <p:nvPr>
            <p:ph idx="1"/>
          </p:nvPr>
        </p:nvSpPr>
        <p:spPr>
          <a:xfrm>
            <a:off x="290670" y="793287"/>
            <a:ext cx="8396130" cy="3686278"/>
          </a:xfrm>
        </p:spPr>
        <p:txBody>
          <a:bodyPr>
            <a:normAutofit fontScale="85000" lnSpcReduction="10000"/>
          </a:bodyPr>
          <a:lstStyle/>
          <a:p>
            <a:r>
              <a:rPr lang="en-US" dirty="0" smtClean="0"/>
              <a:t>Preschool</a:t>
            </a:r>
          </a:p>
          <a:p>
            <a:pPr lvl="1"/>
            <a:r>
              <a:rPr lang="en-US" dirty="0" smtClean="0"/>
              <a:t>May </a:t>
            </a:r>
            <a:r>
              <a:rPr lang="en-US" dirty="0"/>
              <a:t>talk later than most children</a:t>
            </a:r>
          </a:p>
          <a:p>
            <a:pPr lvl="1"/>
            <a:r>
              <a:rPr lang="en-US" dirty="0"/>
              <a:t>May have difficulty pronouncing words, i.e., </a:t>
            </a:r>
            <a:r>
              <a:rPr lang="en-US" i="1" dirty="0" err="1"/>
              <a:t>busgetti</a:t>
            </a:r>
            <a:r>
              <a:rPr lang="en-US" dirty="0"/>
              <a:t> for </a:t>
            </a:r>
            <a:r>
              <a:rPr lang="en-US" i="1" dirty="0"/>
              <a:t>spaghetti</a:t>
            </a:r>
            <a:r>
              <a:rPr lang="en-US" dirty="0"/>
              <a:t>, </a:t>
            </a:r>
            <a:r>
              <a:rPr lang="en-US" i="1" dirty="0" err="1"/>
              <a:t>mawn</a:t>
            </a:r>
            <a:r>
              <a:rPr lang="en-US" i="1" dirty="0"/>
              <a:t> lower</a:t>
            </a:r>
            <a:r>
              <a:rPr lang="en-US" dirty="0"/>
              <a:t> for </a:t>
            </a:r>
            <a:r>
              <a:rPr lang="en-US" i="1" dirty="0"/>
              <a:t>lawn mower</a:t>
            </a:r>
            <a:endParaRPr lang="en-US" dirty="0"/>
          </a:p>
          <a:p>
            <a:pPr lvl="1"/>
            <a:r>
              <a:rPr lang="en-US" dirty="0" smtClean="0"/>
              <a:t>May </a:t>
            </a:r>
            <a:r>
              <a:rPr lang="en-US" dirty="0"/>
              <a:t>be unable to recall the right word</a:t>
            </a:r>
          </a:p>
          <a:p>
            <a:pPr lvl="1"/>
            <a:r>
              <a:rPr lang="en-US" dirty="0" smtClean="0"/>
              <a:t>May </a:t>
            </a:r>
            <a:r>
              <a:rPr lang="en-US" dirty="0"/>
              <a:t>have trouble interacting with peers</a:t>
            </a:r>
          </a:p>
          <a:p>
            <a:pPr lvl="1"/>
            <a:r>
              <a:rPr lang="en-US" dirty="0"/>
              <a:t>May be unable to follow multi-step directions or routines</a:t>
            </a:r>
          </a:p>
          <a:p>
            <a:pPr lvl="1"/>
            <a:r>
              <a:rPr lang="en-US" dirty="0"/>
              <a:t>Fine motor skills may develop more slowly than in other children</a:t>
            </a:r>
          </a:p>
          <a:p>
            <a:endParaRPr lang="en-US" dirty="0"/>
          </a:p>
        </p:txBody>
      </p:sp>
    </p:spTree>
    <p:extLst>
      <p:ext uri="{BB962C8B-B14F-4D97-AF65-F5344CB8AC3E}">
        <p14:creationId xmlns:p14="http://schemas.microsoft.com/office/powerpoint/2010/main" val="415099200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20794" y="285751"/>
            <a:ext cx="6559563" cy="531353"/>
          </a:xfrm>
        </p:spPr>
        <p:txBody>
          <a:bodyPr>
            <a:noAutofit/>
          </a:bodyPr>
          <a:lstStyle/>
          <a:p>
            <a:pPr algn="ctr"/>
            <a:r>
              <a:rPr lang="en-US" sz="4000" dirty="0"/>
              <a:t>Special Education</a:t>
            </a:r>
          </a:p>
        </p:txBody>
      </p:sp>
      <p:sp>
        <p:nvSpPr>
          <p:cNvPr id="3" name="Content Placeholder 2"/>
          <p:cNvSpPr>
            <a:spLocks noGrp="1"/>
          </p:cNvSpPr>
          <p:nvPr>
            <p:ph idx="1"/>
          </p:nvPr>
        </p:nvSpPr>
        <p:spPr>
          <a:xfrm>
            <a:off x="245327" y="971550"/>
            <a:ext cx="8815039" cy="3543300"/>
          </a:xfrm>
        </p:spPr>
        <p:txBody>
          <a:bodyPr>
            <a:noAutofit/>
          </a:bodyPr>
          <a:lstStyle/>
          <a:p>
            <a:r>
              <a:rPr lang="en-US" sz="2400" dirty="0"/>
              <a:t>President’s Commission on Excellence in Special Education</a:t>
            </a:r>
          </a:p>
          <a:p>
            <a:r>
              <a:rPr lang="en-US" sz="2400" dirty="0"/>
              <a:t>Reduce paperwork and increase flexibility</a:t>
            </a:r>
          </a:p>
          <a:p>
            <a:r>
              <a:rPr lang="en-US" sz="2400" dirty="0"/>
              <a:t>Identify and intervene early</a:t>
            </a:r>
          </a:p>
          <a:p>
            <a:pPr lvl="1"/>
            <a:r>
              <a:rPr lang="en-US" sz="2400" dirty="0"/>
              <a:t>Service first and assessment later</a:t>
            </a:r>
          </a:p>
          <a:p>
            <a:r>
              <a:rPr lang="en-US" sz="2400" dirty="0"/>
              <a:t>“Those that get counted, count.”</a:t>
            </a:r>
          </a:p>
          <a:p>
            <a:r>
              <a:rPr lang="en-US" sz="2400" dirty="0"/>
              <a:t>Use special education staff more effectively</a:t>
            </a:r>
          </a:p>
        </p:txBody>
      </p:sp>
    </p:spTree>
    <p:extLst>
      <p:ext uri="{BB962C8B-B14F-4D97-AF65-F5344CB8AC3E}">
        <p14:creationId xmlns:p14="http://schemas.microsoft.com/office/powerpoint/2010/main" val="3850247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par>
                                <p:cTn id="36" presetID="51" presetClass="entr" presetSubtype="0"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770" decel="100000"/>
                                        <p:tgtEl>
                                          <p:spTgt spid="3">
                                            <p:txEl>
                                              <p:pRg st="3" end="3"/>
                                            </p:txEl>
                                          </p:spTgt>
                                        </p:tgtEl>
                                      </p:cBhvr>
                                    </p:animEffect>
                                    <p:animScale>
                                      <p:cBhvr>
                                        <p:cTn id="39" dur="770" decel="100000"/>
                                        <p:tgtEl>
                                          <p:spTgt spid="3">
                                            <p:txEl>
                                              <p:pRg st="3" end="3"/>
                                            </p:txEl>
                                          </p:spTgt>
                                        </p:tgtEl>
                                      </p:cBhvr>
                                      <p:from x="10000" y="10000"/>
                                      <p:to x="200000" y="450000"/>
                                    </p:animScale>
                                    <p:animScale>
                                      <p:cBhvr>
                                        <p:cTn id="40" dur="1230" accel="100000" fill="hold">
                                          <p:stCondLst>
                                            <p:cond delay="770"/>
                                          </p:stCondLst>
                                        </p:cTn>
                                        <p:tgtEl>
                                          <p:spTgt spid="3">
                                            <p:txEl>
                                              <p:pRg st="3" end="3"/>
                                            </p:txEl>
                                          </p:spTgt>
                                        </p:tgtEl>
                                      </p:cBhvr>
                                      <p:from x="200000" y="450000"/>
                                      <p:to x="100000" y="100000"/>
                                    </p:animScale>
                                    <p:set>
                                      <p:cBhvr>
                                        <p:cTn id="41" dur="770" fill="hold"/>
                                        <p:tgtEl>
                                          <p:spTgt spid="3">
                                            <p:txEl>
                                              <p:pRg st="3" end="3"/>
                                            </p:txEl>
                                          </p:spTgt>
                                        </p:tgtEl>
                                        <p:attrNameLst>
                                          <p:attrName>ppt_x</p:attrName>
                                        </p:attrNameLst>
                                      </p:cBhvr>
                                      <p:to>
                                        <p:strVal val="(0.5)"/>
                                      </p:to>
                                    </p:set>
                                    <p:anim from="(0.5)" to="(#ppt_x)" calcmode="lin" valueType="num">
                                      <p:cBhvr>
                                        <p:cTn id="42" dur="1230" accel="100000" fill="hold">
                                          <p:stCondLst>
                                            <p:cond delay="770"/>
                                          </p:stCondLst>
                                        </p:cTn>
                                        <p:tgtEl>
                                          <p:spTgt spid="3">
                                            <p:txEl>
                                              <p:pRg st="3" end="3"/>
                                            </p:txEl>
                                          </p:spTgt>
                                        </p:tgtEl>
                                        <p:attrNameLst>
                                          <p:attrName>ppt_x</p:attrName>
                                        </p:attrNameLst>
                                      </p:cBhvr>
                                    </p:anim>
                                    <p:set>
                                      <p:cBhvr>
                                        <p:cTn id="43" dur="770" fill="hold"/>
                                        <p:tgtEl>
                                          <p:spTgt spid="3">
                                            <p:txEl>
                                              <p:pRg st="3" end="3"/>
                                            </p:txEl>
                                          </p:spTgt>
                                        </p:tgtEl>
                                        <p:attrNameLst>
                                          <p:attrName>ppt_y</p:attrName>
                                        </p:attrNameLst>
                                      </p:cBhvr>
                                      <p:to>
                                        <p:strVal val="(#ppt_y+0.4)"/>
                                      </p:to>
                                    </p:set>
                                    <p:anim from="(#ppt_y+0.4)" to="(#ppt_y)" calcmode="lin" valueType="num">
                                      <p:cBhvr>
                                        <p:cTn id="44" dur="1230" accel="100000" fill="hold">
                                          <p:stCondLst>
                                            <p:cond delay="770"/>
                                          </p:stCondLst>
                                        </p:cTn>
                                        <p:tgtEl>
                                          <p:spTgt spid="3">
                                            <p:txEl>
                                              <p:pRg st="3" end="3"/>
                                            </p:txEl>
                                          </p:spTgt>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770" decel="100000"/>
                                        <p:tgtEl>
                                          <p:spTgt spid="3">
                                            <p:txEl>
                                              <p:pRg st="4" end="4"/>
                                            </p:txEl>
                                          </p:spTgt>
                                        </p:tgtEl>
                                      </p:cBhvr>
                                    </p:animEffect>
                                    <p:animScale>
                                      <p:cBhvr>
                                        <p:cTn id="50" dur="770" decel="100000"/>
                                        <p:tgtEl>
                                          <p:spTgt spid="3">
                                            <p:txEl>
                                              <p:pRg st="4" end="4"/>
                                            </p:txEl>
                                          </p:spTgt>
                                        </p:tgtEl>
                                      </p:cBhvr>
                                      <p:from x="10000" y="10000"/>
                                      <p:to x="200000" y="450000"/>
                                    </p:animScale>
                                    <p:animScale>
                                      <p:cBhvr>
                                        <p:cTn id="51" dur="1230" accel="100000" fill="hold">
                                          <p:stCondLst>
                                            <p:cond delay="770"/>
                                          </p:stCondLst>
                                        </p:cTn>
                                        <p:tgtEl>
                                          <p:spTgt spid="3">
                                            <p:txEl>
                                              <p:pRg st="4" end="4"/>
                                            </p:txEl>
                                          </p:spTgt>
                                        </p:tgtEl>
                                      </p:cBhvr>
                                      <p:from x="200000" y="450000"/>
                                      <p:to x="100000" y="100000"/>
                                    </p:animScale>
                                    <p:set>
                                      <p:cBhvr>
                                        <p:cTn id="52" dur="770" fill="hold"/>
                                        <p:tgtEl>
                                          <p:spTgt spid="3">
                                            <p:txEl>
                                              <p:pRg st="4" end="4"/>
                                            </p:txEl>
                                          </p:spTgt>
                                        </p:tgtEl>
                                        <p:attrNameLst>
                                          <p:attrName>ppt_x</p:attrName>
                                        </p:attrNameLst>
                                      </p:cBhvr>
                                      <p:to>
                                        <p:strVal val="(0.5)"/>
                                      </p:to>
                                    </p:set>
                                    <p:anim from="(0.5)" to="(#ppt_x)" calcmode="lin" valueType="num">
                                      <p:cBhvr>
                                        <p:cTn id="53" dur="1230" accel="100000" fill="hold">
                                          <p:stCondLst>
                                            <p:cond delay="770"/>
                                          </p:stCondLst>
                                        </p:cTn>
                                        <p:tgtEl>
                                          <p:spTgt spid="3">
                                            <p:txEl>
                                              <p:pRg st="4" end="4"/>
                                            </p:txEl>
                                          </p:spTgt>
                                        </p:tgtEl>
                                        <p:attrNameLst>
                                          <p:attrName>ppt_x</p:attrName>
                                        </p:attrNameLst>
                                      </p:cBhvr>
                                    </p:anim>
                                    <p:set>
                                      <p:cBhvr>
                                        <p:cTn id="54" dur="770" fill="hold"/>
                                        <p:tgtEl>
                                          <p:spTgt spid="3">
                                            <p:txEl>
                                              <p:pRg st="4" end="4"/>
                                            </p:txEl>
                                          </p:spTgt>
                                        </p:tgtEl>
                                        <p:attrNameLst>
                                          <p:attrName>ppt_y</p:attrName>
                                        </p:attrNameLst>
                                      </p:cBhvr>
                                      <p:to>
                                        <p:strVal val="(#ppt_y+0.4)"/>
                                      </p:to>
                                    </p:set>
                                    <p:anim from="(#ppt_y+0.4)" to="(#ppt_y)" calcmode="lin" valueType="num">
                                      <p:cBhvr>
                                        <p:cTn id="55" dur="1230" accel="100000" fill="hold">
                                          <p:stCondLst>
                                            <p:cond delay="770"/>
                                          </p:stCondLst>
                                        </p:cTn>
                                        <p:tgtEl>
                                          <p:spTgt spid="3">
                                            <p:txEl>
                                              <p:pRg st="4" end="4"/>
                                            </p:txEl>
                                          </p:spTgt>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51"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770" decel="100000"/>
                                        <p:tgtEl>
                                          <p:spTgt spid="3">
                                            <p:txEl>
                                              <p:pRg st="5" end="5"/>
                                            </p:txEl>
                                          </p:spTgt>
                                        </p:tgtEl>
                                      </p:cBhvr>
                                    </p:animEffect>
                                    <p:animScale>
                                      <p:cBhvr>
                                        <p:cTn id="61" dur="770" decel="100000"/>
                                        <p:tgtEl>
                                          <p:spTgt spid="3">
                                            <p:txEl>
                                              <p:pRg st="5" end="5"/>
                                            </p:txEl>
                                          </p:spTgt>
                                        </p:tgtEl>
                                      </p:cBhvr>
                                      <p:from x="10000" y="10000"/>
                                      <p:to x="200000" y="450000"/>
                                    </p:animScale>
                                    <p:animScale>
                                      <p:cBhvr>
                                        <p:cTn id="62" dur="1230" accel="100000" fill="hold">
                                          <p:stCondLst>
                                            <p:cond delay="770"/>
                                          </p:stCondLst>
                                        </p:cTn>
                                        <p:tgtEl>
                                          <p:spTgt spid="3">
                                            <p:txEl>
                                              <p:pRg st="5" end="5"/>
                                            </p:txEl>
                                          </p:spTgt>
                                        </p:tgtEl>
                                      </p:cBhvr>
                                      <p:from x="200000" y="450000"/>
                                      <p:to x="100000" y="100000"/>
                                    </p:animScale>
                                    <p:set>
                                      <p:cBhvr>
                                        <p:cTn id="63" dur="770" fill="hold"/>
                                        <p:tgtEl>
                                          <p:spTgt spid="3">
                                            <p:txEl>
                                              <p:pRg st="5" end="5"/>
                                            </p:txEl>
                                          </p:spTgt>
                                        </p:tgtEl>
                                        <p:attrNameLst>
                                          <p:attrName>ppt_x</p:attrName>
                                        </p:attrNameLst>
                                      </p:cBhvr>
                                      <p:to>
                                        <p:strVal val="(0.5)"/>
                                      </p:to>
                                    </p:set>
                                    <p:anim from="(0.5)" to="(#ppt_x)" calcmode="lin" valueType="num">
                                      <p:cBhvr>
                                        <p:cTn id="64" dur="1230" accel="100000" fill="hold">
                                          <p:stCondLst>
                                            <p:cond delay="770"/>
                                          </p:stCondLst>
                                        </p:cTn>
                                        <p:tgtEl>
                                          <p:spTgt spid="3">
                                            <p:txEl>
                                              <p:pRg st="5" end="5"/>
                                            </p:txEl>
                                          </p:spTgt>
                                        </p:tgtEl>
                                        <p:attrNameLst>
                                          <p:attrName>ppt_x</p:attrName>
                                        </p:attrNameLst>
                                      </p:cBhvr>
                                    </p:anim>
                                    <p:set>
                                      <p:cBhvr>
                                        <p:cTn id="65" dur="770" fill="hold"/>
                                        <p:tgtEl>
                                          <p:spTgt spid="3">
                                            <p:txEl>
                                              <p:pRg st="5" end="5"/>
                                            </p:txEl>
                                          </p:spTgt>
                                        </p:tgtEl>
                                        <p:attrNameLst>
                                          <p:attrName>ppt_y</p:attrName>
                                        </p:attrNameLst>
                                      </p:cBhvr>
                                      <p:to>
                                        <p:strVal val="(#ppt_y+0.4)"/>
                                      </p:to>
                                    </p:set>
                                    <p:anim from="(#ppt_y+0.4)" to="(#ppt_y)" calcmode="lin" valueType="num">
                                      <p:cBhvr>
                                        <p:cTn id="66" dur="1230" accel="100000" fill="hold">
                                          <p:stCondLst>
                                            <p:cond delay="770"/>
                                          </p:stCondLst>
                                        </p:cTn>
                                        <p:tgtEl>
                                          <p:spTgt spid="3">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1676400" y="0"/>
            <a:ext cx="5981700" cy="857250"/>
          </a:xfrm>
        </p:spPr>
        <p:txBody>
          <a:bodyPr/>
          <a:lstStyle/>
          <a:p>
            <a:pPr eaLnBrk="1" hangingPunct="1"/>
            <a:r>
              <a:rPr lang="en-US" sz="3000"/>
              <a:t>Interventions for Children with LD</a:t>
            </a:r>
          </a:p>
        </p:txBody>
      </p:sp>
      <p:sp>
        <p:nvSpPr>
          <p:cNvPr id="262147" name="Rectangle 3"/>
          <p:cNvSpPr>
            <a:spLocks noGrp="1" noChangeArrowheads="1"/>
          </p:cNvSpPr>
          <p:nvPr>
            <p:ph idx="1"/>
          </p:nvPr>
        </p:nvSpPr>
        <p:spPr>
          <a:xfrm>
            <a:off x="1335444" y="684634"/>
            <a:ext cx="6800850" cy="4057650"/>
          </a:xfrm>
        </p:spPr>
        <p:txBody>
          <a:bodyPr/>
          <a:lstStyle/>
          <a:p>
            <a:pPr eaLnBrk="1" hangingPunct="1">
              <a:buClr>
                <a:schemeClr val="tx1"/>
              </a:buClr>
              <a:buFontTx/>
              <a:buChar char=" "/>
            </a:pPr>
            <a:r>
              <a:rPr lang="en-US" dirty="0" smtClean="0"/>
              <a:t>Reading comprehension		1.13</a:t>
            </a:r>
          </a:p>
          <a:p>
            <a:pPr eaLnBrk="1" hangingPunct="1">
              <a:buClr>
                <a:schemeClr val="tx1"/>
              </a:buClr>
              <a:buFontTx/>
              <a:buChar char=" "/>
            </a:pPr>
            <a:r>
              <a:rPr lang="en-US" dirty="0" smtClean="0"/>
              <a:t>Direct instruction				  .84</a:t>
            </a:r>
          </a:p>
          <a:p>
            <a:pPr eaLnBrk="1" hangingPunct="1">
              <a:buClr>
                <a:schemeClr val="tx1"/>
              </a:buClr>
              <a:buFontTx/>
              <a:buChar char=" "/>
            </a:pPr>
            <a:r>
              <a:rPr lang="en-US" dirty="0" smtClean="0"/>
              <a:t>Psycholinguistic training		  .39</a:t>
            </a:r>
          </a:p>
          <a:p>
            <a:pPr eaLnBrk="1" hangingPunct="1">
              <a:buClr>
                <a:schemeClr val="tx1"/>
              </a:buClr>
              <a:buFontTx/>
              <a:buChar char=" "/>
            </a:pPr>
            <a:r>
              <a:rPr lang="en-US" dirty="0" smtClean="0"/>
              <a:t>Modality instruction			  .15</a:t>
            </a:r>
          </a:p>
          <a:p>
            <a:pPr eaLnBrk="1" hangingPunct="1">
              <a:buClr>
                <a:schemeClr val="tx1"/>
              </a:buClr>
              <a:buFontTx/>
              <a:buChar char=" "/>
            </a:pPr>
            <a:r>
              <a:rPr lang="en-US" dirty="0" smtClean="0"/>
              <a:t>Diet									  .12</a:t>
            </a:r>
          </a:p>
          <a:p>
            <a:pPr eaLnBrk="1" hangingPunct="1">
              <a:buClr>
                <a:schemeClr val="tx1"/>
              </a:buClr>
              <a:buFontTx/>
              <a:buChar char=" "/>
            </a:pPr>
            <a:r>
              <a:rPr lang="en-US" dirty="0" smtClean="0"/>
              <a:t>Perceptual training				  .08</a:t>
            </a:r>
          </a:p>
          <a:p>
            <a:pPr lvl="4" eaLnBrk="1" hangingPunct="1">
              <a:buClr>
                <a:schemeClr val="tx1"/>
              </a:buClr>
              <a:buFontTx/>
              <a:buChar char=" "/>
            </a:pPr>
            <a:r>
              <a:rPr lang="en-US" sz="1350" dirty="0" err="1"/>
              <a:t>Kavale</a:t>
            </a:r>
            <a:r>
              <a:rPr lang="en-US" sz="1350" dirty="0"/>
              <a:t> &amp; </a:t>
            </a:r>
            <a:r>
              <a:rPr lang="en-US" sz="1350" dirty="0" err="1"/>
              <a:t>Forness</a:t>
            </a:r>
            <a:r>
              <a:rPr lang="en-US" sz="1350" dirty="0"/>
              <a:t>, 2000</a:t>
            </a:r>
          </a:p>
          <a:p>
            <a:pPr eaLnBrk="1" hangingPunct="1">
              <a:buClr>
                <a:schemeClr val="tx1"/>
              </a:buClr>
              <a:buFontTx/>
              <a:buChar char=" "/>
            </a:pPr>
            <a:endParaRPr lang="en-US" sz="2100" dirty="0"/>
          </a:p>
        </p:txBody>
      </p:sp>
    </p:spTree>
    <p:extLst>
      <p:ext uri="{BB962C8B-B14F-4D97-AF65-F5344CB8AC3E}">
        <p14:creationId xmlns:p14="http://schemas.microsoft.com/office/powerpoint/2010/main" val="13192681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62146"/>
                                        </p:tgtEl>
                                        <p:attrNameLst>
                                          <p:attrName>style.visibility</p:attrName>
                                        </p:attrNameLst>
                                      </p:cBhvr>
                                      <p:to>
                                        <p:strVal val="visible"/>
                                      </p:to>
                                    </p:set>
                                    <p:anim calcmode="lin" valueType="num">
                                      <p:cBhvr>
                                        <p:cTn id="7" dur="500" fill="hold"/>
                                        <p:tgtEl>
                                          <p:spTgt spid="26214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214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214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214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62147">
                                            <p:txEl>
                                              <p:pRg st="0" end="0"/>
                                            </p:txEl>
                                          </p:spTgt>
                                        </p:tgtEl>
                                        <p:attrNameLst>
                                          <p:attrName>style.visibility</p:attrName>
                                        </p:attrNameLst>
                                      </p:cBhvr>
                                      <p:to>
                                        <p:strVal val="visible"/>
                                      </p:to>
                                    </p:set>
                                    <p:anim calcmode="lin" valueType="num">
                                      <p:cBhvr>
                                        <p:cTn id="15" dur="500" fill="hold"/>
                                        <p:tgtEl>
                                          <p:spTgt spid="26214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6214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6214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62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262147">
                                            <p:txEl>
                                              <p:pRg st="1" end="1"/>
                                            </p:txEl>
                                          </p:spTgt>
                                        </p:tgtEl>
                                        <p:attrNameLst>
                                          <p:attrName>style.visibility</p:attrName>
                                        </p:attrNameLst>
                                      </p:cBhvr>
                                      <p:to>
                                        <p:strVal val="visible"/>
                                      </p:to>
                                    </p:set>
                                    <p:anim calcmode="lin" valueType="num">
                                      <p:cBhvr>
                                        <p:cTn id="23" dur="500" fill="hold"/>
                                        <p:tgtEl>
                                          <p:spTgt spid="26214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26214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26214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262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262147">
                                            <p:txEl>
                                              <p:pRg st="2" end="2"/>
                                            </p:txEl>
                                          </p:spTgt>
                                        </p:tgtEl>
                                        <p:attrNameLst>
                                          <p:attrName>style.visibility</p:attrName>
                                        </p:attrNameLst>
                                      </p:cBhvr>
                                      <p:to>
                                        <p:strVal val="visible"/>
                                      </p:to>
                                    </p:set>
                                    <p:anim calcmode="lin" valueType="num">
                                      <p:cBhvr>
                                        <p:cTn id="31" dur="500" fill="hold"/>
                                        <p:tgtEl>
                                          <p:spTgt spid="26214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26214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26214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262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262147">
                                            <p:txEl>
                                              <p:pRg st="3" end="3"/>
                                            </p:txEl>
                                          </p:spTgt>
                                        </p:tgtEl>
                                        <p:attrNameLst>
                                          <p:attrName>style.visibility</p:attrName>
                                        </p:attrNameLst>
                                      </p:cBhvr>
                                      <p:to>
                                        <p:strVal val="visible"/>
                                      </p:to>
                                    </p:set>
                                    <p:anim calcmode="lin" valueType="num">
                                      <p:cBhvr>
                                        <p:cTn id="39" dur="500" fill="hold"/>
                                        <p:tgtEl>
                                          <p:spTgt spid="26214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26214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26214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262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262147">
                                            <p:txEl>
                                              <p:pRg st="4" end="4"/>
                                            </p:txEl>
                                          </p:spTgt>
                                        </p:tgtEl>
                                        <p:attrNameLst>
                                          <p:attrName>style.visibility</p:attrName>
                                        </p:attrNameLst>
                                      </p:cBhvr>
                                      <p:to>
                                        <p:strVal val="visible"/>
                                      </p:to>
                                    </p:set>
                                    <p:anim calcmode="lin" valueType="num">
                                      <p:cBhvr>
                                        <p:cTn id="47" dur="500" fill="hold"/>
                                        <p:tgtEl>
                                          <p:spTgt spid="26214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26214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26214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262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262147">
                                            <p:txEl>
                                              <p:pRg st="5" end="5"/>
                                            </p:txEl>
                                          </p:spTgt>
                                        </p:tgtEl>
                                        <p:attrNameLst>
                                          <p:attrName>style.visibility</p:attrName>
                                        </p:attrNameLst>
                                      </p:cBhvr>
                                      <p:to>
                                        <p:strVal val="visible"/>
                                      </p:to>
                                    </p:set>
                                    <p:anim calcmode="lin" valueType="num">
                                      <p:cBhvr>
                                        <p:cTn id="55" dur="500" fill="hold"/>
                                        <p:tgtEl>
                                          <p:spTgt spid="26214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26214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26214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262147">
                                            <p:txEl>
                                              <p:pRg st="5" end="5"/>
                                            </p:txEl>
                                          </p:spTgt>
                                        </p:tgtEl>
                                        <p:attrNameLst>
                                          <p:attrName>ppt_y</p:attrName>
                                        </p:attrNameLst>
                                      </p:cBhvr>
                                      <p:tavLst>
                                        <p:tav tm="0">
                                          <p:val>
                                            <p:strVal val="#ppt_y"/>
                                          </p:val>
                                        </p:tav>
                                        <p:tav tm="100000">
                                          <p:val>
                                            <p:strVal val="#ppt_y"/>
                                          </p:val>
                                        </p:tav>
                                      </p:tavLst>
                                    </p:anim>
                                  </p:childTnLst>
                                </p:cTn>
                              </p:par>
                              <p:par>
                                <p:cTn id="59" presetID="39" presetClass="entr" presetSubtype="0" accel="100000" fill="hold" grpId="0" nodeType="withEffect">
                                  <p:stCondLst>
                                    <p:cond delay="0"/>
                                  </p:stCondLst>
                                  <p:childTnLst>
                                    <p:set>
                                      <p:cBhvr>
                                        <p:cTn id="60" dur="1" fill="hold">
                                          <p:stCondLst>
                                            <p:cond delay="0"/>
                                          </p:stCondLst>
                                        </p:cTn>
                                        <p:tgtEl>
                                          <p:spTgt spid="262147">
                                            <p:txEl>
                                              <p:pRg st="6" end="6"/>
                                            </p:txEl>
                                          </p:spTgt>
                                        </p:tgtEl>
                                        <p:attrNameLst>
                                          <p:attrName>style.visibility</p:attrName>
                                        </p:attrNameLst>
                                      </p:cBhvr>
                                      <p:to>
                                        <p:strVal val="visible"/>
                                      </p:to>
                                    </p:set>
                                    <p:anim calcmode="lin" valueType="num">
                                      <p:cBhvr>
                                        <p:cTn id="61" dur="500" fill="hold"/>
                                        <p:tgtEl>
                                          <p:spTgt spid="26214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26214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26214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2621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9" presetClass="exit" presetSubtype="0" decel="100000" fill="hold" grpId="1" nodeType="clickEffect">
                                  <p:stCondLst>
                                    <p:cond delay="0"/>
                                  </p:stCondLst>
                                  <p:childTnLst>
                                    <p:anim calcmode="lin" valueType="num">
                                      <p:cBhvr>
                                        <p:cTn id="68" dur="500" fill="hold"/>
                                        <p:tgtEl>
                                          <p:spTgt spid="262146"/>
                                        </p:tgtEl>
                                        <p:attrNameLst>
                                          <p:attrName>ppt_h</p:attrName>
                                        </p:attrNameLst>
                                      </p:cBhvr>
                                      <p:tavLst>
                                        <p:tav tm="0">
                                          <p:val>
                                            <p:strVal val="ppt_h"/>
                                          </p:val>
                                        </p:tav>
                                        <p:tav tm="50000">
                                          <p:val>
                                            <p:strVal val="ppt_h/20"/>
                                          </p:val>
                                        </p:tav>
                                        <p:tav tm="100000">
                                          <p:val>
                                            <p:strVal val="ppt_h/20"/>
                                          </p:val>
                                        </p:tav>
                                      </p:tavLst>
                                    </p:anim>
                                    <p:anim calcmode="lin" valueType="num">
                                      <p:cBhvr>
                                        <p:cTn id="69" dur="500" fill="hold"/>
                                        <p:tgtEl>
                                          <p:spTgt spid="262146"/>
                                        </p:tgtEl>
                                        <p:attrNameLst>
                                          <p:attrName>ppt_w</p:attrName>
                                        </p:attrNameLst>
                                      </p:cBhvr>
                                      <p:tavLst>
                                        <p:tav tm="0">
                                          <p:val>
                                            <p:strVal val="ppt_w"/>
                                          </p:val>
                                        </p:tav>
                                        <p:tav tm="50000">
                                          <p:val>
                                            <p:strVal val="ppt_w+.3"/>
                                          </p:val>
                                        </p:tav>
                                        <p:tav tm="100000">
                                          <p:val>
                                            <p:strVal val="ppt_w+.3"/>
                                          </p:val>
                                        </p:tav>
                                      </p:tavLst>
                                    </p:anim>
                                    <p:anim calcmode="lin" valueType="num">
                                      <p:cBhvr>
                                        <p:cTn id="70" dur="500" fill="hold"/>
                                        <p:tgtEl>
                                          <p:spTgt spid="262146"/>
                                        </p:tgtEl>
                                        <p:attrNameLst>
                                          <p:attrName>ppt_x</p:attrName>
                                        </p:attrNameLst>
                                      </p:cBhvr>
                                      <p:tavLst>
                                        <p:tav tm="0">
                                          <p:val>
                                            <p:strVal val="ppt_x"/>
                                          </p:val>
                                        </p:tav>
                                        <p:tav tm="50000">
                                          <p:val>
                                            <p:strVal val="ppt_x"/>
                                          </p:val>
                                        </p:tav>
                                        <p:tav tm="100000">
                                          <p:val>
                                            <p:strVal val="ppt_x-.3"/>
                                          </p:val>
                                        </p:tav>
                                      </p:tavLst>
                                    </p:anim>
                                    <p:anim calcmode="lin" valueType="num">
                                      <p:cBhvr>
                                        <p:cTn id="71" dur="500" fill="hold"/>
                                        <p:tgtEl>
                                          <p:spTgt spid="262146"/>
                                        </p:tgtEl>
                                        <p:attrNameLst>
                                          <p:attrName>ppt_y</p:attrName>
                                        </p:attrNameLst>
                                      </p:cBhvr>
                                      <p:tavLst>
                                        <p:tav tm="0">
                                          <p:val>
                                            <p:strVal val="ppt_y"/>
                                          </p:val>
                                        </p:tav>
                                        <p:tav tm="100000">
                                          <p:val>
                                            <p:strVal val="ppt_y"/>
                                          </p:val>
                                        </p:tav>
                                      </p:tavLst>
                                    </p:anim>
                                    <p:set>
                                      <p:cBhvr>
                                        <p:cTn id="72" dur="1" fill="hold">
                                          <p:stCondLst>
                                            <p:cond delay="499"/>
                                          </p:stCondLst>
                                        </p:cTn>
                                        <p:tgtEl>
                                          <p:spTgt spid="262146"/>
                                        </p:tgtEl>
                                        <p:attrNameLst>
                                          <p:attrName>style.visibility</p:attrName>
                                        </p:attrNameLst>
                                      </p:cBhvr>
                                      <p:to>
                                        <p:strVal val="hidden"/>
                                      </p:to>
                                    </p:set>
                                  </p:childTnLst>
                                </p:cTn>
                              </p:par>
                              <p:par>
                                <p:cTn id="73" presetID="39" presetClass="exit" presetSubtype="0" decel="100000" fill="hold" grpId="1" nodeType="withEffect">
                                  <p:stCondLst>
                                    <p:cond delay="0"/>
                                  </p:stCondLst>
                                  <p:childTnLst>
                                    <p:anim calcmode="lin" valueType="num">
                                      <p:cBhvr>
                                        <p:cTn id="74" dur="500" fill="hold"/>
                                        <p:tgtEl>
                                          <p:spTgt spid="262147">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5" dur="500" fill="hold"/>
                                        <p:tgtEl>
                                          <p:spTgt spid="262147">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6" dur="500" fill="hold"/>
                                        <p:tgtEl>
                                          <p:spTgt spid="262147">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77" dur="500" fill="hold"/>
                                        <p:tgtEl>
                                          <p:spTgt spid="262147">
                                            <p:txEl>
                                              <p:pRg st="0" end="0"/>
                                            </p:txEl>
                                          </p:spTgt>
                                        </p:tgtEl>
                                        <p:attrNameLst>
                                          <p:attrName>ppt_y</p:attrName>
                                        </p:attrNameLst>
                                      </p:cBhvr>
                                      <p:tavLst>
                                        <p:tav tm="0">
                                          <p:val>
                                            <p:strVal val="ppt_y"/>
                                          </p:val>
                                        </p:tav>
                                        <p:tav tm="100000">
                                          <p:val>
                                            <p:strVal val="ppt_y"/>
                                          </p:val>
                                        </p:tav>
                                      </p:tavLst>
                                    </p:anim>
                                    <p:set>
                                      <p:cBhvr>
                                        <p:cTn id="78" dur="1" fill="hold">
                                          <p:stCondLst>
                                            <p:cond delay="499"/>
                                          </p:stCondLst>
                                        </p:cTn>
                                        <p:tgtEl>
                                          <p:spTgt spid="262147">
                                            <p:txEl>
                                              <p:pRg st="0" end="0"/>
                                            </p:txEl>
                                          </p:spTgt>
                                        </p:tgtEl>
                                        <p:attrNameLst>
                                          <p:attrName>style.visibility</p:attrName>
                                        </p:attrNameLst>
                                      </p:cBhvr>
                                      <p:to>
                                        <p:strVal val="hidden"/>
                                      </p:to>
                                    </p:set>
                                  </p:childTnLst>
                                </p:cTn>
                              </p:par>
                              <p:par>
                                <p:cTn id="79" presetID="39" presetClass="exit" presetSubtype="0" decel="100000" fill="hold" grpId="1" nodeType="withEffect">
                                  <p:stCondLst>
                                    <p:cond delay="0"/>
                                  </p:stCondLst>
                                  <p:childTnLst>
                                    <p:anim calcmode="lin" valueType="num">
                                      <p:cBhvr>
                                        <p:cTn id="80" dur="500" fill="hold"/>
                                        <p:tgtEl>
                                          <p:spTgt spid="262147">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1" dur="500" fill="hold"/>
                                        <p:tgtEl>
                                          <p:spTgt spid="262147">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2" dur="500" fill="hold"/>
                                        <p:tgtEl>
                                          <p:spTgt spid="262147">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83" dur="500" fill="hold"/>
                                        <p:tgtEl>
                                          <p:spTgt spid="262147">
                                            <p:txEl>
                                              <p:pRg st="1" end="1"/>
                                            </p:txEl>
                                          </p:spTgt>
                                        </p:tgtEl>
                                        <p:attrNameLst>
                                          <p:attrName>ppt_y</p:attrName>
                                        </p:attrNameLst>
                                      </p:cBhvr>
                                      <p:tavLst>
                                        <p:tav tm="0">
                                          <p:val>
                                            <p:strVal val="ppt_y"/>
                                          </p:val>
                                        </p:tav>
                                        <p:tav tm="100000">
                                          <p:val>
                                            <p:strVal val="ppt_y"/>
                                          </p:val>
                                        </p:tav>
                                      </p:tavLst>
                                    </p:anim>
                                    <p:set>
                                      <p:cBhvr>
                                        <p:cTn id="84" dur="1" fill="hold">
                                          <p:stCondLst>
                                            <p:cond delay="499"/>
                                          </p:stCondLst>
                                        </p:cTn>
                                        <p:tgtEl>
                                          <p:spTgt spid="262147">
                                            <p:txEl>
                                              <p:pRg st="1" end="1"/>
                                            </p:txEl>
                                          </p:spTgt>
                                        </p:tgtEl>
                                        <p:attrNameLst>
                                          <p:attrName>style.visibility</p:attrName>
                                        </p:attrNameLst>
                                      </p:cBhvr>
                                      <p:to>
                                        <p:strVal val="hidden"/>
                                      </p:to>
                                    </p:set>
                                  </p:childTnLst>
                                </p:cTn>
                              </p:par>
                              <p:par>
                                <p:cTn id="85" presetID="39" presetClass="exit" presetSubtype="0" decel="100000" fill="hold" grpId="1" nodeType="withEffect">
                                  <p:stCondLst>
                                    <p:cond delay="0"/>
                                  </p:stCondLst>
                                  <p:childTnLst>
                                    <p:anim calcmode="lin" valueType="num">
                                      <p:cBhvr>
                                        <p:cTn id="86" dur="500" fill="hold"/>
                                        <p:tgtEl>
                                          <p:spTgt spid="262147">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7" dur="500" fill="hold"/>
                                        <p:tgtEl>
                                          <p:spTgt spid="262147">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8" dur="500" fill="hold"/>
                                        <p:tgtEl>
                                          <p:spTgt spid="262147">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89" dur="500" fill="hold"/>
                                        <p:tgtEl>
                                          <p:spTgt spid="262147">
                                            <p:txEl>
                                              <p:pRg st="2" end="2"/>
                                            </p:txEl>
                                          </p:spTgt>
                                        </p:tgtEl>
                                        <p:attrNameLst>
                                          <p:attrName>ppt_y</p:attrName>
                                        </p:attrNameLst>
                                      </p:cBhvr>
                                      <p:tavLst>
                                        <p:tav tm="0">
                                          <p:val>
                                            <p:strVal val="ppt_y"/>
                                          </p:val>
                                        </p:tav>
                                        <p:tav tm="100000">
                                          <p:val>
                                            <p:strVal val="ppt_y"/>
                                          </p:val>
                                        </p:tav>
                                      </p:tavLst>
                                    </p:anim>
                                    <p:set>
                                      <p:cBhvr>
                                        <p:cTn id="90" dur="1" fill="hold">
                                          <p:stCondLst>
                                            <p:cond delay="499"/>
                                          </p:stCondLst>
                                        </p:cTn>
                                        <p:tgtEl>
                                          <p:spTgt spid="262147">
                                            <p:txEl>
                                              <p:pRg st="2" end="2"/>
                                            </p:txEl>
                                          </p:spTgt>
                                        </p:tgtEl>
                                        <p:attrNameLst>
                                          <p:attrName>style.visibility</p:attrName>
                                        </p:attrNameLst>
                                      </p:cBhvr>
                                      <p:to>
                                        <p:strVal val="hidden"/>
                                      </p:to>
                                    </p:set>
                                  </p:childTnLst>
                                </p:cTn>
                              </p:par>
                              <p:par>
                                <p:cTn id="91" presetID="39" presetClass="exit" presetSubtype="0" decel="100000" fill="hold" grpId="1" nodeType="withEffect">
                                  <p:stCondLst>
                                    <p:cond delay="0"/>
                                  </p:stCondLst>
                                  <p:childTnLst>
                                    <p:anim calcmode="lin" valueType="num">
                                      <p:cBhvr>
                                        <p:cTn id="92" dur="500" fill="hold"/>
                                        <p:tgtEl>
                                          <p:spTgt spid="262147">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3" dur="500" fill="hold"/>
                                        <p:tgtEl>
                                          <p:spTgt spid="262147">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4" dur="500" fill="hold"/>
                                        <p:tgtEl>
                                          <p:spTgt spid="262147">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95" dur="500" fill="hold"/>
                                        <p:tgtEl>
                                          <p:spTgt spid="262147">
                                            <p:txEl>
                                              <p:pRg st="3" end="3"/>
                                            </p:txEl>
                                          </p:spTgt>
                                        </p:tgtEl>
                                        <p:attrNameLst>
                                          <p:attrName>ppt_y</p:attrName>
                                        </p:attrNameLst>
                                      </p:cBhvr>
                                      <p:tavLst>
                                        <p:tav tm="0">
                                          <p:val>
                                            <p:strVal val="ppt_y"/>
                                          </p:val>
                                        </p:tav>
                                        <p:tav tm="100000">
                                          <p:val>
                                            <p:strVal val="ppt_y"/>
                                          </p:val>
                                        </p:tav>
                                      </p:tavLst>
                                    </p:anim>
                                    <p:set>
                                      <p:cBhvr>
                                        <p:cTn id="96" dur="1" fill="hold">
                                          <p:stCondLst>
                                            <p:cond delay="499"/>
                                          </p:stCondLst>
                                        </p:cTn>
                                        <p:tgtEl>
                                          <p:spTgt spid="262147">
                                            <p:txEl>
                                              <p:pRg st="3" end="3"/>
                                            </p:txEl>
                                          </p:spTgt>
                                        </p:tgtEl>
                                        <p:attrNameLst>
                                          <p:attrName>style.visibility</p:attrName>
                                        </p:attrNameLst>
                                      </p:cBhvr>
                                      <p:to>
                                        <p:strVal val="hidden"/>
                                      </p:to>
                                    </p:set>
                                  </p:childTnLst>
                                </p:cTn>
                              </p:par>
                              <p:par>
                                <p:cTn id="97" presetID="39" presetClass="exit" presetSubtype="0" decel="100000" fill="hold" grpId="1" nodeType="withEffect">
                                  <p:stCondLst>
                                    <p:cond delay="0"/>
                                  </p:stCondLst>
                                  <p:childTnLst>
                                    <p:anim calcmode="lin" valueType="num">
                                      <p:cBhvr>
                                        <p:cTn id="98" dur="500" fill="hold"/>
                                        <p:tgtEl>
                                          <p:spTgt spid="262147">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9" dur="500" fill="hold"/>
                                        <p:tgtEl>
                                          <p:spTgt spid="262147">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0" dur="500" fill="hold"/>
                                        <p:tgtEl>
                                          <p:spTgt spid="262147">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1" dur="500" fill="hold"/>
                                        <p:tgtEl>
                                          <p:spTgt spid="262147">
                                            <p:txEl>
                                              <p:pRg st="4" end="4"/>
                                            </p:txEl>
                                          </p:spTgt>
                                        </p:tgtEl>
                                        <p:attrNameLst>
                                          <p:attrName>ppt_y</p:attrName>
                                        </p:attrNameLst>
                                      </p:cBhvr>
                                      <p:tavLst>
                                        <p:tav tm="0">
                                          <p:val>
                                            <p:strVal val="ppt_y"/>
                                          </p:val>
                                        </p:tav>
                                        <p:tav tm="100000">
                                          <p:val>
                                            <p:strVal val="ppt_y"/>
                                          </p:val>
                                        </p:tav>
                                      </p:tavLst>
                                    </p:anim>
                                    <p:set>
                                      <p:cBhvr>
                                        <p:cTn id="102" dur="1" fill="hold">
                                          <p:stCondLst>
                                            <p:cond delay="499"/>
                                          </p:stCondLst>
                                        </p:cTn>
                                        <p:tgtEl>
                                          <p:spTgt spid="262147">
                                            <p:txEl>
                                              <p:pRg st="4" end="4"/>
                                            </p:txEl>
                                          </p:spTgt>
                                        </p:tgtEl>
                                        <p:attrNameLst>
                                          <p:attrName>style.visibility</p:attrName>
                                        </p:attrNameLst>
                                      </p:cBhvr>
                                      <p:to>
                                        <p:strVal val="hidden"/>
                                      </p:to>
                                    </p:set>
                                  </p:childTnLst>
                                </p:cTn>
                              </p:par>
                              <p:par>
                                <p:cTn id="103" presetID="39" presetClass="exit" presetSubtype="0" decel="100000" fill="hold" grpId="1" nodeType="withEffect">
                                  <p:stCondLst>
                                    <p:cond delay="0"/>
                                  </p:stCondLst>
                                  <p:childTnLst>
                                    <p:anim calcmode="lin" valueType="num">
                                      <p:cBhvr>
                                        <p:cTn id="104" dur="500" fill="hold"/>
                                        <p:tgtEl>
                                          <p:spTgt spid="262147">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5" dur="500" fill="hold"/>
                                        <p:tgtEl>
                                          <p:spTgt spid="262147">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6" dur="500" fill="hold"/>
                                        <p:tgtEl>
                                          <p:spTgt spid="262147">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7" dur="500" fill="hold"/>
                                        <p:tgtEl>
                                          <p:spTgt spid="262147">
                                            <p:txEl>
                                              <p:pRg st="5" end="5"/>
                                            </p:txEl>
                                          </p:spTgt>
                                        </p:tgtEl>
                                        <p:attrNameLst>
                                          <p:attrName>ppt_y</p:attrName>
                                        </p:attrNameLst>
                                      </p:cBhvr>
                                      <p:tavLst>
                                        <p:tav tm="0">
                                          <p:val>
                                            <p:strVal val="ppt_y"/>
                                          </p:val>
                                        </p:tav>
                                        <p:tav tm="100000">
                                          <p:val>
                                            <p:strVal val="ppt_y"/>
                                          </p:val>
                                        </p:tav>
                                      </p:tavLst>
                                    </p:anim>
                                    <p:set>
                                      <p:cBhvr>
                                        <p:cTn id="108" dur="1" fill="hold">
                                          <p:stCondLst>
                                            <p:cond delay="499"/>
                                          </p:stCondLst>
                                        </p:cTn>
                                        <p:tgtEl>
                                          <p:spTgt spid="262147">
                                            <p:txEl>
                                              <p:pRg st="5" end="5"/>
                                            </p:txEl>
                                          </p:spTgt>
                                        </p:tgtEl>
                                        <p:attrNameLst>
                                          <p:attrName>style.visibility</p:attrName>
                                        </p:attrNameLst>
                                      </p:cBhvr>
                                      <p:to>
                                        <p:strVal val="hidden"/>
                                      </p:to>
                                    </p:set>
                                  </p:childTnLst>
                                </p:cTn>
                              </p:par>
                              <p:par>
                                <p:cTn id="109" presetID="39" presetClass="exit" presetSubtype="0" decel="100000" fill="hold" grpId="1" nodeType="withEffect">
                                  <p:stCondLst>
                                    <p:cond delay="0"/>
                                  </p:stCondLst>
                                  <p:childTnLst>
                                    <p:anim calcmode="lin" valueType="num">
                                      <p:cBhvr>
                                        <p:cTn id="110" dur="500" fill="hold"/>
                                        <p:tgtEl>
                                          <p:spTgt spid="262147">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11" dur="500" fill="hold"/>
                                        <p:tgtEl>
                                          <p:spTgt spid="262147">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2" dur="500" fill="hold"/>
                                        <p:tgtEl>
                                          <p:spTgt spid="262147">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3" dur="500" fill="hold"/>
                                        <p:tgtEl>
                                          <p:spTgt spid="262147">
                                            <p:txEl>
                                              <p:pRg st="6" end="6"/>
                                            </p:txEl>
                                          </p:spTgt>
                                        </p:tgtEl>
                                        <p:attrNameLst>
                                          <p:attrName>ppt_y</p:attrName>
                                        </p:attrNameLst>
                                      </p:cBhvr>
                                      <p:tavLst>
                                        <p:tav tm="0">
                                          <p:val>
                                            <p:strVal val="ppt_y"/>
                                          </p:val>
                                        </p:tav>
                                        <p:tav tm="100000">
                                          <p:val>
                                            <p:strVal val="ppt_y"/>
                                          </p:val>
                                        </p:tav>
                                      </p:tavLst>
                                    </p:anim>
                                    <p:set>
                                      <p:cBhvr>
                                        <p:cTn id="114" dur="1" fill="hold">
                                          <p:stCondLst>
                                            <p:cond delay="499"/>
                                          </p:stCondLst>
                                        </p:cTn>
                                        <p:tgtEl>
                                          <p:spTgt spid="262147">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p:bldP spid="262146" grpId="1"/>
      <p:bldP spid="262147" grpId="0" build="p"/>
      <p:bldP spid="262147" grpId="1"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Leveled Literacy Intervention</a:t>
            </a:r>
          </a:p>
        </p:txBody>
      </p:sp>
      <p:sp>
        <p:nvSpPr>
          <p:cNvPr id="53251" name="Content Placeholder 2"/>
          <p:cNvSpPr>
            <a:spLocks noGrp="1"/>
          </p:cNvSpPr>
          <p:nvPr>
            <p:ph idx="1"/>
          </p:nvPr>
        </p:nvSpPr>
        <p:spPr>
          <a:xfrm>
            <a:off x="1600200" y="971550"/>
            <a:ext cx="5829300" cy="3200400"/>
          </a:xfrm>
        </p:spPr>
        <p:txBody>
          <a:bodyPr>
            <a:normAutofit fontScale="92500" lnSpcReduction="20000"/>
          </a:bodyPr>
          <a:lstStyle/>
          <a:p>
            <a:r>
              <a:rPr lang="en-US" altLang="en-US" smtClean="0"/>
              <a:t>Effect Sizes</a:t>
            </a:r>
          </a:p>
          <a:p>
            <a:endParaRPr lang="en-US" altLang="en-US" smtClean="0"/>
          </a:p>
          <a:p>
            <a:r>
              <a:rPr lang="en-US" altLang="en-US" smtClean="0"/>
              <a:t>Kindergarten = 	.26</a:t>
            </a:r>
          </a:p>
          <a:p>
            <a:endParaRPr lang="en-US" altLang="en-US" smtClean="0"/>
          </a:p>
          <a:p>
            <a:r>
              <a:rPr lang="en-US" altLang="en-US" smtClean="0"/>
              <a:t>First Grade = 	.36</a:t>
            </a:r>
          </a:p>
          <a:p>
            <a:endParaRPr lang="en-US" altLang="en-US" smtClean="0"/>
          </a:p>
          <a:p>
            <a:r>
              <a:rPr lang="en-US" altLang="en-US" smtClean="0"/>
              <a:t>Second Grade = 	</a:t>
            </a:r>
            <a:r>
              <a:rPr lang="en-US" altLang="en-US" b="1" i="1" smtClean="0"/>
              <a:t>-.09</a:t>
            </a:r>
          </a:p>
        </p:txBody>
      </p:sp>
      <p:graphicFrame>
        <p:nvGraphicFramePr>
          <p:cNvPr id="5" name="Table 4"/>
          <p:cNvGraphicFramePr>
            <a:graphicFrameLocks noGrp="1"/>
          </p:cNvGraphicFramePr>
          <p:nvPr/>
        </p:nvGraphicFramePr>
        <p:xfrm>
          <a:off x="1543050" y="4158854"/>
          <a:ext cx="6229350" cy="685800"/>
        </p:xfrm>
        <a:graphic>
          <a:graphicData uri="http://schemas.openxmlformats.org/drawingml/2006/table">
            <a:tbl>
              <a:tblPr>
                <a:tableStyleId>{5C22544A-7EE6-4342-B048-85BDC9FD1C3A}</a:tableStyleId>
              </a:tblPr>
              <a:tblGrid>
                <a:gridCol w="6229350">
                  <a:extLst>
                    <a:ext uri="{9D8B030D-6E8A-4147-A177-3AD203B41FA5}">
                      <a16:colId xmlns:a16="http://schemas.microsoft.com/office/drawing/2014/main" val="20000"/>
                    </a:ext>
                  </a:extLst>
                </a:gridCol>
              </a:tblGrid>
              <a:tr h="685800">
                <a:tc>
                  <a:txBody>
                    <a:bodyPr/>
                    <a:lstStyle/>
                    <a:p>
                      <a:pPr algn="l" fontAlgn="t"/>
                      <a:r>
                        <a:rPr lang="en-US" sz="1100" u="none" strike="noStrike" dirty="0" err="1">
                          <a:effectLst/>
                        </a:rPr>
                        <a:t>Ransford-Kaldon</a:t>
                      </a:r>
                      <a:r>
                        <a:rPr lang="en-US" sz="1100" u="none" strike="noStrike" dirty="0">
                          <a:effectLst/>
                        </a:rPr>
                        <a:t>, C. R., </a:t>
                      </a:r>
                      <a:r>
                        <a:rPr lang="en-US" sz="1100" u="none" strike="noStrike" dirty="0" err="1">
                          <a:effectLst/>
                        </a:rPr>
                        <a:t>Flynt</a:t>
                      </a:r>
                      <a:r>
                        <a:rPr lang="en-US" sz="1100" u="none" strike="noStrike" dirty="0">
                          <a:effectLst/>
                        </a:rPr>
                        <a:t>, E. S., Ross, C. L., </a:t>
                      </a:r>
                      <a:r>
                        <a:rPr lang="en-US" sz="1100" u="none" strike="noStrike" dirty="0" err="1">
                          <a:effectLst/>
                        </a:rPr>
                        <a:t>Franceschini</a:t>
                      </a:r>
                      <a:r>
                        <a:rPr lang="en-US" sz="1100" u="none" strike="noStrike" dirty="0">
                          <a:effectLst/>
                        </a:rPr>
                        <a:t>, L. A., </a:t>
                      </a:r>
                      <a:r>
                        <a:rPr lang="en-US" sz="1100" u="none" strike="noStrike" dirty="0" err="1">
                          <a:effectLst/>
                        </a:rPr>
                        <a:t>Zoblotsky</a:t>
                      </a:r>
                      <a:r>
                        <a:rPr lang="en-US" sz="1100" u="none" strike="noStrike" dirty="0">
                          <a:effectLst/>
                        </a:rPr>
                        <a:t>, T. A., Huang, Y., &amp; Gallagher, B. (2010). Implementation of effective intervention: An empirical study to evaluate the efficacy of </a:t>
                      </a:r>
                      <a:r>
                        <a:rPr lang="en-US" sz="1100" u="none" strike="noStrike" dirty="0" err="1">
                          <a:effectLst/>
                        </a:rPr>
                        <a:t>Fountas</a:t>
                      </a:r>
                      <a:r>
                        <a:rPr lang="en-US" sz="1100" u="none" strike="noStrike" dirty="0">
                          <a:effectLst/>
                        </a:rPr>
                        <a:t> &amp; </a:t>
                      </a:r>
                      <a:r>
                        <a:rPr lang="en-US" sz="1100" u="none" strike="noStrike" dirty="0" err="1">
                          <a:effectLst/>
                        </a:rPr>
                        <a:t>Pinnell’s</a:t>
                      </a:r>
                      <a:r>
                        <a:rPr lang="en-US" sz="1100" u="none" strike="noStrike" dirty="0">
                          <a:effectLst/>
                        </a:rPr>
                        <a:t> Leveled Literacy Intervention Program (LLI) for 2009-2010.  Memphis, TN:  The University of Memphis, Center for Research in Educational Policy.</a:t>
                      </a:r>
                      <a:endParaRPr lang="en-US" sz="1100" b="0" i="1" u="none" strike="noStrike" dirty="0">
                        <a:solidFill>
                          <a:srgbClr val="000000"/>
                        </a:solidFill>
                        <a:effectLst/>
                        <a:latin typeface="Tahoma"/>
                      </a:endParaRPr>
                    </a:p>
                  </a:txBody>
                  <a:tcPr marL="3552" marR="3552" marT="3552" marB="0"/>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57350" y="102088"/>
            <a:ext cx="5829300" cy="857250"/>
          </a:xfrm>
        </p:spPr>
        <p:txBody>
          <a:bodyPr>
            <a:normAutofit/>
          </a:bodyPr>
          <a:lstStyle/>
          <a:p>
            <a:r>
              <a:rPr lang="en-US" altLang="en-US" sz="3600" dirty="0" smtClean="0"/>
              <a:t>What the Research Says</a:t>
            </a:r>
            <a:endParaRPr lang="en-US" altLang="en-US" sz="3600" dirty="0"/>
          </a:p>
        </p:txBody>
      </p:sp>
      <p:sp>
        <p:nvSpPr>
          <p:cNvPr id="26627" name="Content Placeholder 2"/>
          <p:cNvSpPr>
            <a:spLocks noGrp="1"/>
          </p:cNvSpPr>
          <p:nvPr>
            <p:ph idx="1"/>
          </p:nvPr>
        </p:nvSpPr>
        <p:spPr>
          <a:xfrm>
            <a:off x="151559" y="849160"/>
            <a:ext cx="8777892" cy="4114800"/>
          </a:xfrm>
        </p:spPr>
        <p:txBody>
          <a:bodyPr>
            <a:normAutofit/>
          </a:bodyPr>
          <a:lstStyle/>
          <a:p>
            <a:r>
              <a:rPr lang="en-US" altLang="en-US" sz="2800" dirty="0"/>
              <a:t>24 studies of K-8 small-group reading </a:t>
            </a:r>
            <a:r>
              <a:rPr lang="en-US" altLang="en-US" sz="2800" dirty="0" smtClean="0"/>
              <a:t>interventions</a:t>
            </a:r>
          </a:p>
          <a:p>
            <a:pPr lvl="1"/>
            <a:r>
              <a:rPr lang="en-US" altLang="en-US" sz="2000" dirty="0" smtClean="0"/>
              <a:t>Hall and Burns, 2016</a:t>
            </a:r>
            <a:endParaRPr lang="en-US" altLang="en-US" sz="2000" dirty="0"/>
          </a:p>
          <a:p>
            <a:pPr lvl="1"/>
            <a:r>
              <a:rPr lang="en-US" altLang="en-US" sz="2400" dirty="0"/>
              <a:t>26 effects</a:t>
            </a:r>
          </a:p>
          <a:p>
            <a:r>
              <a:rPr lang="en-US" altLang="en-US" sz="2800" dirty="0" smtClean="0"/>
              <a:t>Targeted </a:t>
            </a:r>
          </a:p>
          <a:p>
            <a:pPr lvl="1"/>
            <a:r>
              <a:rPr lang="en-US" altLang="en-US" sz="2400" dirty="0" smtClean="0"/>
              <a:t>13 effects, </a:t>
            </a:r>
            <a:r>
              <a:rPr lang="en-US" altLang="en-US" sz="2400" i="1" dirty="0" smtClean="0"/>
              <a:t>g </a:t>
            </a:r>
            <a:r>
              <a:rPr lang="en-US" altLang="en-US" sz="2400" dirty="0" smtClean="0"/>
              <a:t>= .65</a:t>
            </a:r>
          </a:p>
          <a:p>
            <a:r>
              <a:rPr lang="en-US" altLang="en-US" sz="2800" dirty="0" smtClean="0"/>
              <a:t>Comprehensive</a:t>
            </a:r>
            <a:endParaRPr lang="en-US" altLang="en-US" sz="2800" dirty="0"/>
          </a:p>
          <a:p>
            <a:pPr lvl="1"/>
            <a:r>
              <a:rPr lang="en-US" altLang="en-US" sz="2400" dirty="0" smtClean="0"/>
              <a:t>13 effects </a:t>
            </a:r>
            <a:r>
              <a:rPr lang="en-US" altLang="en-US" sz="2400" i="1" dirty="0" smtClean="0"/>
              <a:t>g </a:t>
            </a:r>
            <a:r>
              <a:rPr lang="en-US" altLang="en-US" sz="2400" dirty="0" smtClean="0"/>
              <a:t>= .26</a:t>
            </a:r>
          </a:p>
        </p:txBody>
      </p:sp>
    </p:spTree>
    <p:extLst>
      <p:ext uri="{BB962C8B-B14F-4D97-AF65-F5344CB8AC3E}">
        <p14:creationId xmlns:p14="http://schemas.microsoft.com/office/powerpoint/2010/main" val="123411584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506556" y="-27816"/>
            <a:ext cx="8229600" cy="857250"/>
          </a:xfrm>
        </p:spPr>
        <p:txBody>
          <a:bodyPr/>
          <a:lstStyle/>
          <a:p>
            <a:pPr eaLnBrk="1" hangingPunct="1"/>
            <a:r>
              <a:rPr lang="en-US" altLang="en-US" dirty="0" smtClean="0"/>
              <a:t>National Reading Panel</a:t>
            </a:r>
          </a:p>
        </p:txBody>
      </p:sp>
      <p:sp>
        <p:nvSpPr>
          <p:cNvPr id="352259" name="Rectangle 3"/>
          <p:cNvSpPr>
            <a:spLocks noGrp="1" noChangeArrowheads="1"/>
          </p:cNvSpPr>
          <p:nvPr>
            <p:ph idx="1"/>
          </p:nvPr>
        </p:nvSpPr>
        <p:spPr>
          <a:xfrm>
            <a:off x="457200" y="751502"/>
            <a:ext cx="8328313" cy="3600450"/>
          </a:xfrm>
        </p:spPr>
        <p:txBody>
          <a:bodyPr>
            <a:normAutofit/>
          </a:bodyPr>
          <a:lstStyle/>
          <a:p>
            <a:pPr eaLnBrk="1" hangingPunct="1"/>
            <a:r>
              <a:rPr lang="en-US" altLang="en-US" sz="2400" dirty="0"/>
              <a:t>Is phonemic awareness instruction effective in helping children learn to read?</a:t>
            </a:r>
          </a:p>
          <a:p>
            <a:pPr eaLnBrk="1" hangingPunct="1"/>
            <a:r>
              <a:rPr lang="en-US" altLang="en-US" sz="2400" dirty="0"/>
              <a:t>Reviewed 52 studies of PA instruction.  </a:t>
            </a:r>
          </a:p>
          <a:p>
            <a:pPr eaLnBrk="1" hangingPunct="1"/>
            <a:r>
              <a:rPr lang="en-US" altLang="en-US" sz="2400" dirty="0"/>
              <a:t>Three general outcomes were explored</a:t>
            </a:r>
          </a:p>
          <a:p>
            <a:pPr lvl="1" eaLnBrk="1" hangingPunct="1"/>
            <a:r>
              <a:rPr lang="en-US" altLang="en-US" sz="2000" dirty="0"/>
              <a:t>PA tasks such as phoneme manipulation, </a:t>
            </a:r>
          </a:p>
          <a:p>
            <a:pPr lvl="1" eaLnBrk="1" hangingPunct="1"/>
            <a:r>
              <a:rPr lang="en-US" altLang="en-US" sz="2000" dirty="0"/>
              <a:t>spelling,</a:t>
            </a:r>
          </a:p>
          <a:p>
            <a:pPr lvl="1" eaLnBrk="1" hangingPunct="1"/>
            <a:r>
              <a:rPr lang="en-US" altLang="en-US" sz="2000" dirty="0"/>
              <a:t>and reading tasks such as word reading, </a:t>
            </a:r>
            <a:r>
              <a:rPr lang="en-US" altLang="en-US" sz="2000" dirty="0" err="1"/>
              <a:t>pseudoword</a:t>
            </a:r>
            <a:r>
              <a:rPr lang="en-US" altLang="en-US" sz="2000" dirty="0"/>
              <a:t> reading, reading comprehension, oral text reading, reading speed, time to reach a criterion of learning, and miscues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52258"/>
                                        </p:tgtEl>
                                        <p:attrNameLst>
                                          <p:attrName>style.visibility</p:attrName>
                                        </p:attrNameLst>
                                      </p:cBhvr>
                                      <p:to>
                                        <p:strVal val="visible"/>
                                      </p:to>
                                    </p:set>
                                    <p:animEffect transition="in" filter="dissolve">
                                      <p:cBhvr>
                                        <p:cTn id="7" dur="500"/>
                                        <p:tgtEl>
                                          <p:spTgt spid="352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2259">
                                            <p:txEl>
                                              <p:pRg st="0" end="0"/>
                                            </p:txEl>
                                          </p:spTgt>
                                        </p:tgtEl>
                                        <p:attrNameLst>
                                          <p:attrName>style.visibility</p:attrName>
                                        </p:attrNameLst>
                                      </p:cBhvr>
                                      <p:to>
                                        <p:strVal val="visible"/>
                                      </p:to>
                                    </p:set>
                                    <p:animEffect transition="in" filter="dissolve">
                                      <p:cBhvr>
                                        <p:cTn id="12" dur="500"/>
                                        <p:tgtEl>
                                          <p:spTgt spid="3522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2259">
                                            <p:txEl>
                                              <p:pRg st="1" end="1"/>
                                            </p:txEl>
                                          </p:spTgt>
                                        </p:tgtEl>
                                        <p:attrNameLst>
                                          <p:attrName>style.visibility</p:attrName>
                                        </p:attrNameLst>
                                      </p:cBhvr>
                                      <p:to>
                                        <p:strVal val="visible"/>
                                      </p:to>
                                    </p:set>
                                    <p:animEffect transition="in" filter="dissolve">
                                      <p:cBhvr>
                                        <p:cTn id="17" dur="500"/>
                                        <p:tgtEl>
                                          <p:spTgt spid="3522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2259">
                                            <p:txEl>
                                              <p:pRg st="2" end="2"/>
                                            </p:txEl>
                                          </p:spTgt>
                                        </p:tgtEl>
                                        <p:attrNameLst>
                                          <p:attrName>style.visibility</p:attrName>
                                        </p:attrNameLst>
                                      </p:cBhvr>
                                      <p:to>
                                        <p:strVal val="visible"/>
                                      </p:to>
                                    </p:set>
                                    <p:animEffect transition="in" filter="dissolve">
                                      <p:cBhvr>
                                        <p:cTn id="22" dur="500"/>
                                        <p:tgtEl>
                                          <p:spTgt spid="352259">
                                            <p:txEl>
                                              <p:pRg st="2" end="2"/>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52259">
                                            <p:txEl>
                                              <p:pRg st="3" end="3"/>
                                            </p:txEl>
                                          </p:spTgt>
                                        </p:tgtEl>
                                        <p:attrNameLst>
                                          <p:attrName>style.visibility</p:attrName>
                                        </p:attrNameLst>
                                      </p:cBhvr>
                                      <p:to>
                                        <p:strVal val="visible"/>
                                      </p:to>
                                    </p:set>
                                    <p:animEffect transition="in" filter="dissolve">
                                      <p:cBhvr>
                                        <p:cTn id="25" dur="500"/>
                                        <p:tgtEl>
                                          <p:spTgt spid="352259">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52259">
                                            <p:txEl>
                                              <p:pRg st="4" end="4"/>
                                            </p:txEl>
                                          </p:spTgt>
                                        </p:tgtEl>
                                        <p:attrNameLst>
                                          <p:attrName>style.visibility</p:attrName>
                                        </p:attrNameLst>
                                      </p:cBhvr>
                                      <p:to>
                                        <p:strVal val="visible"/>
                                      </p:to>
                                    </p:set>
                                    <p:animEffect transition="in" filter="dissolve">
                                      <p:cBhvr>
                                        <p:cTn id="28" dur="500"/>
                                        <p:tgtEl>
                                          <p:spTgt spid="352259">
                                            <p:txEl>
                                              <p:pRg st="4" end="4"/>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52259">
                                            <p:txEl>
                                              <p:pRg st="5" end="5"/>
                                            </p:txEl>
                                          </p:spTgt>
                                        </p:tgtEl>
                                        <p:attrNameLst>
                                          <p:attrName>style.visibility</p:attrName>
                                        </p:attrNameLst>
                                      </p:cBhvr>
                                      <p:to>
                                        <p:strVal val="visible"/>
                                      </p:to>
                                    </p:set>
                                    <p:animEffect transition="in" filter="dissolve">
                                      <p:cBhvr>
                                        <p:cTn id="31" dur="500"/>
                                        <p:tgtEl>
                                          <p:spTgt spid="3522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p:bldP spid="35225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501445" y="23966"/>
            <a:ext cx="7914968" cy="857250"/>
          </a:xfrm>
        </p:spPr>
        <p:txBody>
          <a:bodyPr>
            <a:normAutofit/>
          </a:bodyPr>
          <a:lstStyle/>
          <a:p>
            <a:pPr eaLnBrk="1" hangingPunct="1"/>
            <a:r>
              <a:rPr lang="en-US" altLang="en-US" dirty="0" smtClean="0"/>
              <a:t>National Reading Panel Results</a:t>
            </a:r>
          </a:p>
        </p:txBody>
      </p:sp>
      <p:sp>
        <p:nvSpPr>
          <p:cNvPr id="353283" name="Rectangle 3"/>
          <p:cNvSpPr>
            <a:spLocks noGrp="1" noChangeArrowheads="1"/>
          </p:cNvSpPr>
          <p:nvPr>
            <p:ph idx="1"/>
          </p:nvPr>
        </p:nvSpPr>
        <p:spPr>
          <a:xfrm>
            <a:off x="117987" y="1028700"/>
            <a:ext cx="8888361" cy="3486150"/>
          </a:xfrm>
        </p:spPr>
        <p:txBody>
          <a:bodyPr>
            <a:normAutofit fontScale="92500" lnSpcReduction="10000"/>
          </a:bodyPr>
          <a:lstStyle/>
          <a:p>
            <a:pPr eaLnBrk="1" hangingPunct="1">
              <a:lnSpc>
                <a:spcPct val="90000"/>
              </a:lnSpc>
            </a:pPr>
            <a:r>
              <a:rPr lang="en-US" altLang="en-US" dirty="0" smtClean="0"/>
              <a:t>PA instruction demonstrated better efficacy over alternative instruction models or no instruction</a:t>
            </a:r>
          </a:p>
          <a:p>
            <a:pPr eaLnBrk="1" hangingPunct="1">
              <a:lnSpc>
                <a:spcPct val="90000"/>
              </a:lnSpc>
            </a:pPr>
            <a:r>
              <a:rPr lang="en-US" altLang="en-US" dirty="0" smtClean="0"/>
              <a:t>Improved PA measures (strong), reading (</a:t>
            </a:r>
            <a:r>
              <a:rPr lang="en-US" altLang="en-US" i="1" dirty="0" smtClean="0"/>
              <a:t>d </a:t>
            </a:r>
            <a:r>
              <a:rPr lang="en-US" altLang="en-US" dirty="0" smtClean="0"/>
              <a:t>= .53) and spelling skills</a:t>
            </a:r>
          </a:p>
          <a:p>
            <a:pPr eaLnBrk="1" hangingPunct="1">
              <a:lnSpc>
                <a:spcPct val="90000"/>
              </a:lnSpc>
            </a:pPr>
            <a:r>
              <a:rPr lang="en-US" altLang="en-US" dirty="0" smtClean="0"/>
              <a:t>Teaching one or two PA skills was preferable to teaching three or more</a:t>
            </a:r>
          </a:p>
          <a:p>
            <a:pPr eaLnBrk="1" hangingPunct="1">
              <a:lnSpc>
                <a:spcPct val="90000"/>
              </a:lnSpc>
            </a:pPr>
            <a:r>
              <a:rPr lang="en-US" altLang="en-US" dirty="0" smtClean="0"/>
              <a:t>PA instruction benefited reading comprehension (</a:t>
            </a:r>
            <a:r>
              <a:rPr lang="en-US" altLang="en-US" dirty="0" err="1" smtClean="0"/>
              <a:t>Ehri</a:t>
            </a:r>
            <a:r>
              <a:rPr lang="en-US" altLang="en-US" dirty="0" smtClean="0"/>
              <a:t> et al.).</a:t>
            </a:r>
          </a:p>
          <a:p>
            <a:pPr eaLnBrk="1" hangingPunct="1">
              <a:lnSpc>
                <a:spcPct val="90000"/>
              </a:lnSpc>
            </a:pPr>
            <a:endParaRPr lang="en-US" alt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53282"/>
                                        </p:tgtEl>
                                        <p:attrNameLst>
                                          <p:attrName>style.visibility</p:attrName>
                                        </p:attrNameLst>
                                      </p:cBhvr>
                                      <p:to>
                                        <p:strVal val="visible"/>
                                      </p:to>
                                    </p:set>
                                    <p:anim calcmode="lin" valueType="num">
                                      <p:cBhvr>
                                        <p:cTn id="7" dur="1000" fill="hold"/>
                                        <p:tgtEl>
                                          <p:spTgt spid="353282"/>
                                        </p:tgtEl>
                                        <p:attrNameLst>
                                          <p:attrName>ppt_x</p:attrName>
                                        </p:attrNameLst>
                                      </p:cBhvr>
                                      <p:tavLst>
                                        <p:tav tm="0">
                                          <p:val>
                                            <p:strVal val="#ppt_x-.2"/>
                                          </p:val>
                                        </p:tav>
                                        <p:tav tm="100000">
                                          <p:val>
                                            <p:strVal val="#ppt_x"/>
                                          </p:val>
                                        </p:tav>
                                      </p:tavLst>
                                    </p:anim>
                                    <p:anim calcmode="lin" valueType="num">
                                      <p:cBhvr>
                                        <p:cTn id="8" dur="1000" fill="hold"/>
                                        <p:tgtEl>
                                          <p:spTgt spid="3532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32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53283">
                                            <p:txEl>
                                              <p:pRg st="0" end="0"/>
                                            </p:txEl>
                                          </p:spTgt>
                                        </p:tgtEl>
                                        <p:attrNameLst>
                                          <p:attrName>style.visibility</p:attrName>
                                        </p:attrNameLst>
                                      </p:cBhvr>
                                      <p:to>
                                        <p:strVal val="visible"/>
                                      </p:to>
                                    </p:set>
                                    <p:animEffect transition="in" filter="fade">
                                      <p:cBhvr>
                                        <p:cTn id="14" dur="500"/>
                                        <p:tgtEl>
                                          <p:spTgt spid="353283">
                                            <p:txEl>
                                              <p:pRg st="0" end="0"/>
                                            </p:txEl>
                                          </p:spTgt>
                                        </p:tgtEl>
                                      </p:cBhvr>
                                    </p:animEffect>
                                    <p:anim calcmode="lin" valueType="num">
                                      <p:cBhvr>
                                        <p:cTn id="15" dur="500" fill="hold"/>
                                        <p:tgtEl>
                                          <p:spTgt spid="3532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532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53283">
                                            <p:txEl>
                                              <p:pRg st="1" end="1"/>
                                            </p:txEl>
                                          </p:spTgt>
                                        </p:tgtEl>
                                        <p:attrNameLst>
                                          <p:attrName>style.visibility</p:attrName>
                                        </p:attrNameLst>
                                      </p:cBhvr>
                                      <p:to>
                                        <p:strVal val="visible"/>
                                      </p:to>
                                    </p:set>
                                    <p:animEffect transition="in" filter="fade">
                                      <p:cBhvr>
                                        <p:cTn id="21" dur="500"/>
                                        <p:tgtEl>
                                          <p:spTgt spid="353283">
                                            <p:txEl>
                                              <p:pRg st="1" end="1"/>
                                            </p:txEl>
                                          </p:spTgt>
                                        </p:tgtEl>
                                      </p:cBhvr>
                                    </p:animEffect>
                                    <p:anim calcmode="lin" valueType="num">
                                      <p:cBhvr>
                                        <p:cTn id="22" dur="500" fill="hold"/>
                                        <p:tgtEl>
                                          <p:spTgt spid="3532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532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53283">
                                            <p:txEl>
                                              <p:pRg st="2" end="2"/>
                                            </p:txEl>
                                          </p:spTgt>
                                        </p:tgtEl>
                                        <p:attrNameLst>
                                          <p:attrName>style.visibility</p:attrName>
                                        </p:attrNameLst>
                                      </p:cBhvr>
                                      <p:to>
                                        <p:strVal val="visible"/>
                                      </p:to>
                                    </p:set>
                                    <p:animEffect transition="in" filter="fade">
                                      <p:cBhvr>
                                        <p:cTn id="28" dur="500"/>
                                        <p:tgtEl>
                                          <p:spTgt spid="353283">
                                            <p:txEl>
                                              <p:pRg st="2" end="2"/>
                                            </p:txEl>
                                          </p:spTgt>
                                        </p:tgtEl>
                                      </p:cBhvr>
                                    </p:animEffect>
                                    <p:anim calcmode="lin" valueType="num">
                                      <p:cBhvr>
                                        <p:cTn id="29" dur="500" fill="hold"/>
                                        <p:tgtEl>
                                          <p:spTgt spid="35328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5328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353283">
                                            <p:txEl>
                                              <p:pRg st="3" end="3"/>
                                            </p:txEl>
                                          </p:spTgt>
                                        </p:tgtEl>
                                        <p:attrNameLst>
                                          <p:attrName>style.visibility</p:attrName>
                                        </p:attrNameLst>
                                      </p:cBhvr>
                                      <p:to>
                                        <p:strVal val="visible"/>
                                      </p:to>
                                    </p:set>
                                    <p:animEffect transition="in" filter="fade">
                                      <p:cBhvr>
                                        <p:cTn id="35" dur="500"/>
                                        <p:tgtEl>
                                          <p:spTgt spid="353283">
                                            <p:txEl>
                                              <p:pRg st="3" end="3"/>
                                            </p:txEl>
                                          </p:spTgt>
                                        </p:tgtEl>
                                      </p:cBhvr>
                                    </p:animEffect>
                                    <p:anim calcmode="lin" valueType="num">
                                      <p:cBhvr>
                                        <p:cTn id="36" dur="500" fill="hold"/>
                                        <p:tgtEl>
                                          <p:spTgt spid="35328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5328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p:bldP spid="35328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2700"/>
              <a:t>Means and Ranges of Effect Sizes by Reading Outcome Measure</a:t>
            </a:r>
            <a:endParaRPr lang="en-US" altLang="en-US" sz="3000" u="sng"/>
          </a:p>
        </p:txBody>
      </p:sp>
      <p:graphicFrame>
        <p:nvGraphicFramePr>
          <p:cNvPr id="355331" name="Group 3"/>
          <p:cNvGraphicFramePr>
            <a:graphicFrameLocks noGrp="1"/>
          </p:cNvGraphicFramePr>
          <p:nvPr>
            <p:ph type="tbl" idx="1"/>
          </p:nvPr>
        </p:nvGraphicFramePr>
        <p:xfrm>
          <a:off x="1485900" y="1371600"/>
          <a:ext cx="6172200" cy="3071812"/>
        </p:xfrm>
        <a:graphic>
          <a:graphicData uri="http://schemas.openxmlformats.org/drawingml/2006/table">
            <a:tbl>
              <a:tblPr/>
              <a:tblGrid>
                <a:gridCol w="154305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tblGrid>
              <a:tr h="52586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500" b="0" i="0" u="none" strike="noStrike" cap="none" normalizeH="0" baseline="0" dirty="0" smtClean="0">
                        <a:ln>
                          <a:noFill/>
                        </a:ln>
                        <a:solidFill>
                          <a:schemeClr val="tx1"/>
                        </a:solidFill>
                        <a:effectLst/>
                        <a:latin typeface="Tahoma" charset="0"/>
                      </a:endParaRP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500" b="0" i="0" u="none" strike="noStrike" cap="none" normalizeH="0" baseline="0" smtClean="0">
                          <a:ln>
                            <a:noFill/>
                          </a:ln>
                          <a:solidFill>
                            <a:schemeClr val="tx1"/>
                          </a:solidFill>
                          <a:effectLst/>
                          <a:latin typeface="Tahoma" charset="0"/>
                        </a:rPr>
                        <a:t>N</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500" b="0" i="0" u="none" strike="noStrike" cap="none" normalizeH="0" baseline="0" smtClean="0">
                          <a:ln>
                            <a:noFill/>
                          </a:ln>
                          <a:solidFill>
                            <a:schemeClr val="tx1"/>
                          </a:solidFill>
                          <a:effectLst/>
                          <a:latin typeface="Tahoma" charset="0"/>
                        </a:rPr>
                        <a:t>Mean ES</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500" b="0" i="0" u="none" strike="noStrike" cap="none" normalizeH="0" baseline="0" smtClean="0">
                          <a:ln>
                            <a:noFill/>
                          </a:ln>
                          <a:solidFill>
                            <a:schemeClr val="tx1"/>
                          </a:solidFill>
                          <a:effectLst/>
                          <a:latin typeface="Tahoma" charset="0"/>
                        </a:rPr>
                        <a:t>SD</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500" b="0" i="0" u="none" strike="noStrike" cap="none" normalizeH="0" baseline="0" smtClean="0">
                          <a:ln>
                            <a:noFill/>
                          </a:ln>
                          <a:solidFill>
                            <a:schemeClr val="tx1"/>
                          </a:solidFill>
                          <a:effectLst/>
                          <a:latin typeface="Tahoma" charset="0"/>
                        </a:rPr>
                        <a:t>Minimum</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500" b="0" i="0" u="none" strike="noStrike" cap="none" normalizeH="0" baseline="0" smtClean="0">
                          <a:ln>
                            <a:noFill/>
                          </a:ln>
                          <a:solidFill>
                            <a:schemeClr val="tx1"/>
                          </a:solidFill>
                          <a:effectLst/>
                          <a:latin typeface="Tahoma" charset="0"/>
                        </a:rPr>
                        <a:t>Maximum</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490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Pseudowords</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24</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.84</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.80</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-.19</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ahoma" charset="0"/>
                        </a:rPr>
                        <a:t>3.60</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78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Words in Isolation</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48</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.92</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.89</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-.05</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4.33</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9047">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Contextual Reading</a:t>
                      </a:r>
                    </a:p>
                  </a:txBody>
                  <a:tcPr marL="68580" marR="6858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24</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.37</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.38</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chemeClr val="tx1"/>
                          </a:solidFill>
                          <a:effectLst/>
                          <a:latin typeface="Tahoma" charset="0"/>
                        </a:rPr>
                        <a:t>-.37</a:t>
                      </a:r>
                    </a:p>
                  </a:txBody>
                  <a:tcPr marL="68580" marR="6858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Tahoma" charset="0"/>
                        </a:rPr>
                        <a:t>1.18</a:t>
                      </a:r>
                    </a:p>
                  </a:txBody>
                  <a:tcPr marL="68580" marR="6858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med">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857250"/>
          </a:xfrm>
        </p:spPr>
        <p:txBody>
          <a:bodyPr/>
          <a:lstStyle/>
          <a:p>
            <a:pPr eaLnBrk="1" hangingPunct="1"/>
            <a:r>
              <a:rPr lang="en-US" dirty="0" smtClean="0"/>
              <a:t>Assess 4 NRP Areas</a:t>
            </a:r>
          </a:p>
        </p:txBody>
      </p:sp>
      <p:sp>
        <p:nvSpPr>
          <p:cNvPr id="60419" name="Rectangle 3"/>
          <p:cNvSpPr>
            <a:spLocks noGrp="1" noChangeArrowheads="1"/>
          </p:cNvSpPr>
          <p:nvPr>
            <p:ph type="body" idx="1"/>
          </p:nvPr>
        </p:nvSpPr>
        <p:spPr>
          <a:xfrm>
            <a:off x="411733" y="760632"/>
            <a:ext cx="8229600" cy="3394472"/>
          </a:xfrm>
        </p:spPr>
        <p:txBody>
          <a:bodyPr>
            <a:normAutofit lnSpcReduction="10000"/>
          </a:bodyPr>
          <a:lstStyle/>
          <a:p>
            <a:pPr eaLnBrk="1" hangingPunct="1">
              <a:lnSpc>
                <a:spcPct val="90000"/>
              </a:lnSpc>
            </a:pPr>
            <a:r>
              <a:rPr lang="en-US" sz="2100" dirty="0"/>
              <a:t>Phonemic Awareness</a:t>
            </a:r>
          </a:p>
          <a:p>
            <a:pPr lvl="1" eaLnBrk="1" hangingPunct="1">
              <a:lnSpc>
                <a:spcPct val="90000"/>
              </a:lnSpc>
            </a:pPr>
            <a:r>
              <a:rPr lang="en-US" sz="1800" dirty="0"/>
              <a:t>Phoneme segmentation </a:t>
            </a:r>
            <a:r>
              <a:rPr lang="en-US" sz="1800" dirty="0" smtClean="0"/>
              <a:t>fluency (QPA, PAST, CTOPP)</a:t>
            </a:r>
            <a:endParaRPr lang="en-US" sz="1800" dirty="0"/>
          </a:p>
          <a:p>
            <a:pPr eaLnBrk="1" hangingPunct="1">
              <a:lnSpc>
                <a:spcPct val="90000"/>
              </a:lnSpc>
            </a:pPr>
            <a:endParaRPr lang="en-US" sz="2100" dirty="0"/>
          </a:p>
          <a:p>
            <a:pPr eaLnBrk="1" hangingPunct="1">
              <a:lnSpc>
                <a:spcPct val="90000"/>
              </a:lnSpc>
            </a:pPr>
            <a:r>
              <a:rPr lang="en-US" sz="2100" dirty="0"/>
              <a:t>Phonics</a:t>
            </a:r>
          </a:p>
          <a:p>
            <a:pPr lvl="1" eaLnBrk="1" hangingPunct="1">
              <a:lnSpc>
                <a:spcPct val="90000"/>
              </a:lnSpc>
            </a:pPr>
            <a:r>
              <a:rPr lang="en-US" sz="1800" dirty="0"/>
              <a:t>Nonsense word fluency (WJ </a:t>
            </a:r>
            <a:r>
              <a:rPr lang="en-US" sz="1800" dirty="0" err="1"/>
              <a:t>Pseudoword</a:t>
            </a:r>
            <a:r>
              <a:rPr lang="en-US" sz="1800" dirty="0"/>
              <a:t>)</a:t>
            </a:r>
          </a:p>
          <a:p>
            <a:pPr eaLnBrk="1" hangingPunct="1">
              <a:lnSpc>
                <a:spcPct val="90000"/>
              </a:lnSpc>
            </a:pPr>
            <a:endParaRPr lang="en-US" sz="2100" dirty="0"/>
          </a:p>
          <a:p>
            <a:pPr eaLnBrk="1" hangingPunct="1">
              <a:lnSpc>
                <a:spcPct val="90000"/>
              </a:lnSpc>
            </a:pPr>
            <a:r>
              <a:rPr lang="en-US" sz="2100" dirty="0"/>
              <a:t>Fluency</a:t>
            </a:r>
          </a:p>
          <a:p>
            <a:pPr lvl="1" eaLnBrk="1" hangingPunct="1">
              <a:lnSpc>
                <a:spcPct val="90000"/>
              </a:lnSpc>
            </a:pPr>
            <a:r>
              <a:rPr lang="en-US" sz="1800" dirty="0" smtClean="0"/>
              <a:t>CBM-R (TOSCRF</a:t>
            </a:r>
            <a:r>
              <a:rPr lang="en-US" sz="1800" dirty="0"/>
              <a:t>)</a:t>
            </a:r>
          </a:p>
          <a:p>
            <a:pPr eaLnBrk="1" hangingPunct="1">
              <a:lnSpc>
                <a:spcPct val="90000"/>
              </a:lnSpc>
            </a:pPr>
            <a:endParaRPr lang="en-US" sz="2100" dirty="0"/>
          </a:p>
          <a:p>
            <a:pPr eaLnBrk="1" hangingPunct="1">
              <a:lnSpc>
                <a:spcPct val="90000"/>
              </a:lnSpc>
            </a:pPr>
            <a:r>
              <a:rPr lang="en-US" sz="2100" dirty="0" smtClean="0"/>
              <a:t>Vocabulary/Comprehension</a:t>
            </a:r>
          </a:p>
          <a:p>
            <a:pPr lvl="1">
              <a:lnSpc>
                <a:spcPct val="90000"/>
              </a:lnSpc>
            </a:pPr>
            <a:r>
              <a:rPr lang="en-US" sz="1700" dirty="0" smtClean="0"/>
              <a:t>Measures of Academic Progress or STAR Reading</a:t>
            </a:r>
            <a:endParaRPr lang="en-US" sz="17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5301"/>
            <a:ext cx="7772400" cy="1102519"/>
          </a:xfrm>
        </p:spPr>
        <p:txBody>
          <a:bodyPr>
            <a:normAutofit/>
          </a:bodyPr>
          <a:lstStyle/>
          <a:p>
            <a:r>
              <a:rPr lang="en-US" dirty="0" smtClean="0"/>
              <a:t>PRESS</a:t>
            </a:r>
            <a:endParaRPr lang="en-US" dirty="0"/>
          </a:p>
        </p:txBody>
      </p:sp>
      <p:sp>
        <p:nvSpPr>
          <p:cNvPr id="3" name="Subtitle 2"/>
          <p:cNvSpPr>
            <a:spLocks noGrp="1"/>
          </p:cNvSpPr>
          <p:nvPr>
            <p:ph type="subTitle" idx="1"/>
          </p:nvPr>
        </p:nvSpPr>
        <p:spPr>
          <a:xfrm>
            <a:off x="115147" y="1715770"/>
            <a:ext cx="8852745" cy="1314450"/>
          </a:xfrm>
        </p:spPr>
        <p:txBody>
          <a:bodyPr>
            <a:normAutofit/>
          </a:bodyPr>
          <a:lstStyle/>
          <a:p>
            <a:r>
              <a:rPr lang="en-US" sz="2800" dirty="0">
                <a:solidFill>
                  <a:schemeClr val="tx1"/>
                </a:solidFill>
              </a:rPr>
              <a:t>http://www.cehd.umn.edu/reading/PRESS/default.html</a:t>
            </a:r>
          </a:p>
        </p:txBody>
      </p:sp>
      <p:pic>
        <p:nvPicPr>
          <p:cNvPr id="5122" name="Picture 2" descr="PRES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735" y="2311082"/>
            <a:ext cx="2886075" cy="20097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RESS Intervention Man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11" y="2230119"/>
            <a:ext cx="1685925"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0101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92195"/>
            <a:ext cx="8229600" cy="857250"/>
          </a:xfrm>
        </p:spPr>
        <p:txBody>
          <a:bodyPr/>
          <a:lstStyle/>
          <a:p>
            <a:r>
              <a:rPr lang="en-US" dirty="0" smtClean="0"/>
              <a:t>Category of Problem MN HS</a:t>
            </a:r>
          </a:p>
        </p:txBody>
      </p:sp>
      <p:sp>
        <p:nvSpPr>
          <p:cNvPr id="31747" name="Content Placeholder 2"/>
          <p:cNvSpPr>
            <a:spLocks noGrp="1"/>
          </p:cNvSpPr>
          <p:nvPr>
            <p:ph idx="1"/>
          </p:nvPr>
        </p:nvSpPr>
        <p:spPr>
          <a:xfrm>
            <a:off x="576470" y="765055"/>
            <a:ext cx="7762460" cy="3486150"/>
          </a:xfrm>
        </p:spPr>
        <p:txBody>
          <a:bodyPr>
            <a:normAutofit fontScale="92500" lnSpcReduction="10000"/>
          </a:bodyPr>
          <a:lstStyle/>
          <a:p>
            <a:r>
              <a:rPr lang="en-US" dirty="0" smtClean="0"/>
              <a:t>9-12 with approximately 1600 students</a:t>
            </a:r>
          </a:p>
          <a:p>
            <a:r>
              <a:rPr lang="en-US" dirty="0" smtClean="0"/>
              <a:t>69.2% pass reading</a:t>
            </a:r>
          </a:p>
          <a:p>
            <a:r>
              <a:rPr lang="en-US" dirty="0" smtClean="0"/>
              <a:t>9</a:t>
            </a:r>
            <a:r>
              <a:rPr lang="en-US" baseline="30000" dirty="0" smtClean="0"/>
              <a:t>th</a:t>
            </a:r>
            <a:r>
              <a:rPr lang="en-US" dirty="0" smtClean="0"/>
              <a:t>-10</a:t>
            </a:r>
            <a:r>
              <a:rPr lang="en-US" baseline="30000" dirty="0" smtClean="0"/>
              <a:t>th</a:t>
            </a:r>
            <a:r>
              <a:rPr lang="en-US" dirty="0" smtClean="0"/>
              <a:t> grade </a:t>
            </a:r>
          </a:p>
          <a:p>
            <a:r>
              <a:rPr lang="en-US" dirty="0" smtClean="0"/>
              <a:t>28% low on MAP (~225)</a:t>
            </a:r>
          </a:p>
          <a:p>
            <a:r>
              <a:rPr lang="en-US" dirty="0" smtClean="0"/>
              <a:t>45% Low on TOSCRF (~100)</a:t>
            </a:r>
          </a:p>
          <a:p>
            <a:pPr lvl="1"/>
            <a:r>
              <a:rPr lang="en-US" dirty="0" smtClean="0"/>
              <a:t>64% low on phonics (~65)</a:t>
            </a:r>
          </a:p>
          <a:p>
            <a:pPr lvl="1"/>
            <a:r>
              <a:rPr lang="en-US" dirty="0" smtClean="0"/>
              <a:t>36% acceptable phonics (~36)</a:t>
            </a:r>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69"/>
            <a:ext cx="8229600" cy="857250"/>
          </a:xfrm>
        </p:spPr>
        <p:txBody>
          <a:bodyPr/>
          <a:lstStyle/>
          <a:p>
            <a:r>
              <a:rPr lang="en-US" dirty="0" smtClean="0"/>
              <a:t>Early Warning Signs - Myths</a:t>
            </a:r>
            <a:endParaRPr lang="en-US" dirty="0"/>
          </a:p>
        </p:txBody>
      </p:sp>
      <p:sp>
        <p:nvSpPr>
          <p:cNvPr id="3" name="Content Placeholder 2"/>
          <p:cNvSpPr>
            <a:spLocks noGrp="1"/>
          </p:cNvSpPr>
          <p:nvPr>
            <p:ph idx="1"/>
          </p:nvPr>
        </p:nvSpPr>
        <p:spPr>
          <a:xfrm>
            <a:off x="224057" y="599506"/>
            <a:ext cx="8635327" cy="3802936"/>
          </a:xfrm>
        </p:spPr>
        <p:txBody>
          <a:bodyPr>
            <a:normAutofit fontScale="70000" lnSpcReduction="20000"/>
          </a:bodyPr>
          <a:lstStyle/>
          <a:p>
            <a:r>
              <a:rPr lang="en-US" dirty="0" smtClean="0"/>
              <a:t>Early Elementary </a:t>
            </a:r>
          </a:p>
          <a:p>
            <a:pPr lvl="1"/>
            <a:r>
              <a:rPr lang="en-US" dirty="0" smtClean="0"/>
              <a:t>Letter </a:t>
            </a:r>
            <a:r>
              <a:rPr lang="en-US" dirty="0"/>
              <a:t>reversals – </a:t>
            </a:r>
            <a:r>
              <a:rPr lang="en-US" i="1" dirty="0"/>
              <a:t>d</a:t>
            </a:r>
            <a:r>
              <a:rPr lang="en-US" dirty="0"/>
              <a:t> for </a:t>
            </a:r>
            <a:r>
              <a:rPr lang="en-US" i="1" dirty="0"/>
              <a:t>b</a:t>
            </a:r>
            <a:r>
              <a:rPr lang="en-US" dirty="0"/>
              <a:t> as in, </a:t>
            </a:r>
            <a:r>
              <a:rPr lang="en-US" i="1" dirty="0"/>
              <a:t>dog</a:t>
            </a:r>
            <a:r>
              <a:rPr lang="en-US" dirty="0"/>
              <a:t> for </a:t>
            </a:r>
            <a:r>
              <a:rPr lang="en-US" i="1" dirty="0"/>
              <a:t>bog</a:t>
            </a:r>
            <a:endParaRPr lang="en-US" dirty="0"/>
          </a:p>
          <a:p>
            <a:pPr lvl="1"/>
            <a:r>
              <a:rPr lang="en-US" dirty="0"/>
              <a:t>Word reversals – </a:t>
            </a:r>
            <a:r>
              <a:rPr lang="en-US" i="1" dirty="0"/>
              <a:t>tip</a:t>
            </a:r>
            <a:r>
              <a:rPr lang="en-US" dirty="0"/>
              <a:t> for </a:t>
            </a:r>
            <a:r>
              <a:rPr lang="en-US" i="1" dirty="0"/>
              <a:t>pit</a:t>
            </a:r>
            <a:endParaRPr lang="en-US" dirty="0"/>
          </a:p>
          <a:p>
            <a:pPr lvl="1"/>
            <a:r>
              <a:rPr lang="en-US" dirty="0"/>
              <a:t>Inversions – </a:t>
            </a:r>
            <a:r>
              <a:rPr lang="en-US" i="1" dirty="0"/>
              <a:t>m</a:t>
            </a:r>
            <a:r>
              <a:rPr lang="en-US" dirty="0"/>
              <a:t> and </a:t>
            </a:r>
            <a:r>
              <a:rPr lang="en-US" i="1" dirty="0"/>
              <a:t>w</a:t>
            </a:r>
            <a:r>
              <a:rPr lang="en-US" dirty="0"/>
              <a:t>, </a:t>
            </a:r>
            <a:r>
              <a:rPr lang="en-US" i="1" dirty="0"/>
              <a:t>u</a:t>
            </a:r>
            <a:r>
              <a:rPr lang="en-US" dirty="0"/>
              <a:t> and </a:t>
            </a:r>
            <a:r>
              <a:rPr lang="en-US" i="1" dirty="0"/>
              <a:t>n</a:t>
            </a:r>
            <a:endParaRPr lang="en-US" dirty="0"/>
          </a:p>
          <a:p>
            <a:pPr lvl="1"/>
            <a:r>
              <a:rPr lang="en-US" dirty="0"/>
              <a:t>Transpositions – </a:t>
            </a:r>
            <a:r>
              <a:rPr lang="en-US" i="1" dirty="0"/>
              <a:t>felt</a:t>
            </a:r>
            <a:r>
              <a:rPr lang="en-US" dirty="0"/>
              <a:t> and </a:t>
            </a:r>
            <a:r>
              <a:rPr lang="en-US" i="1" dirty="0"/>
              <a:t>left</a:t>
            </a:r>
            <a:endParaRPr lang="en-US" dirty="0"/>
          </a:p>
          <a:p>
            <a:pPr lvl="1"/>
            <a:r>
              <a:rPr lang="en-US" dirty="0"/>
              <a:t>Substitutions – </a:t>
            </a:r>
            <a:r>
              <a:rPr lang="en-US" i="1" dirty="0"/>
              <a:t>house</a:t>
            </a:r>
            <a:r>
              <a:rPr lang="en-US" dirty="0"/>
              <a:t> and </a:t>
            </a:r>
            <a:r>
              <a:rPr lang="en-US" i="1" dirty="0"/>
              <a:t>home</a:t>
            </a:r>
            <a:endParaRPr lang="en-US" dirty="0"/>
          </a:p>
          <a:p>
            <a:pPr lvl="1"/>
            <a:r>
              <a:rPr lang="en-US" dirty="0"/>
              <a:t>May transpose number sequences and confuse arithmetic signs (+ - x / =)</a:t>
            </a:r>
          </a:p>
          <a:p>
            <a:pPr lvl="1"/>
            <a:r>
              <a:rPr lang="en-US" dirty="0" smtClean="0"/>
              <a:t>May </a:t>
            </a:r>
            <a:r>
              <a:rPr lang="en-US" dirty="0"/>
              <a:t>be impulsive and prone to accidents</a:t>
            </a:r>
          </a:p>
          <a:p>
            <a:pPr lvl="1"/>
            <a:r>
              <a:rPr lang="en-US" dirty="0"/>
              <a:t>May have difficulty planning</a:t>
            </a:r>
          </a:p>
          <a:p>
            <a:pPr lvl="1"/>
            <a:r>
              <a:rPr lang="en-US" dirty="0"/>
              <a:t>Often uses an awkward pencil grip (fist, thumb hooked over fingers, etc.)</a:t>
            </a:r>
          </a:p>
          <a:p>
            <a:pPr lvl="1"/>
            <a:r>
              <a:rPr lang="en-US" dirty="0"/>
              <a:t>May have trouble learning to tell time</a:t>
            </a:r>
          </a:p>
          <a:p>
            <a:pPr lvl="1"/>
            <a:r>
              <a:rPr lang="en-US" dirty="0"/>
              <a:t>May have poor fine motor </a:t>
            </a:r>
            <a:r>
              <a:rPr lang="en-US" dirty="0" smtClean="0"/>
              <a:t>coordination</a:t>
            </a:r>
            <a:endParaRPr lang="en-US" dirty="0"/>
          </a:p>
        </p:txBody>
      </p:sp>
    </p:spTree>
    <p:extLst>
      <p:ext uri="{BB962C8B-B14F-4D97-AF65-F5344CB8AC3E}">
        <p14:creationId xmlns:p14="http://schemas.microsoft.com/office/powerpoint/2010/main" val="398009821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Groups</a:t>
            </a:r>
          </a:p>
        </p:txBody>
      </p:sp>
      <p:sp>
        <p:nvSpPr>
          <p:cNvPr id="46083" name="Content Placeholder 2"/>
          <p:cNvSpPr>
            <a:spLocks noGrp="1"/>
          </p:cNvSpPr>
          <p:nvPr>
            <p:ph idx="1"/>
          </p:nvPr>
        </p:nvSpPr>
        <p:spPr>
          <a:xfrm>
            <a:off x="457201" y="971550"/>
            <a:ext cx="8229600" cy="3200400"/>
          </a:xfrm>
        </p:spPr>
        <p:txBody>
          <a:bodyPr>
            <a:normAutofit fontScale="77500" lnSpcReduction="20000"/>
          </a:bodyPr>
          <a:lstStyle/>
          <a:p>
            <a:r>
              <a:rPr lang="en-US" dirty="0" smtClean="0"/>
              <a:t>Randomly assigned to two groups</a:t>
            </a:r>
          </a:p>
          <a:p>
            <a:pPr lvl="1"/>
            <a:r>
              <a:rPr lang="en-US" dirty="0" smtClean="0"/>
              <a:t>Read 180</a:t>
            </a:r>
          </a:p>
          <a:p>
            <a:pPr lvl="1"/>
            <a:r>
              <a:rPr lang="en-US" dirty="0" smtClean="0"/>
              <a:t>Targeted (phonics – REWARDS, fluency – Read Naturally, comprehension – Read 180</a:t>
            </a:r>
          </a:p>
          <a:p>
            <a:pPr lvl="1"/>
            <a:endParaRPr lang="en-US" dirty="0" smtClean="0"/>
          </a:p>
          <a:p>
            <a:r>
              <a:rPr lang="en-US" dirty="0" smtClean="0"/>
              <a:t>Wait list control group</a:t>
            </a:r>
          </a:p>
          <a:p>
            <a:endParaRPr lang="en-US" dirty="0" smtClean="0"/>
          </a:p>
          <a:p>
            <a:r>
              <a:rPr lang="en-US" dirty="0" smtClean="0"/>
              <a:t>20 minutes each day for 13 weeks in addition to reading and study skills</a:t>
            </a:r>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US" smtClean="0"/>
          </a:p>
        </p:txBody>
      </p:sp>
      <p:graphicFrame>
        <p:nvGraphicFramePr>
          <p:cNvPr id="4" name="Content Placeholder 3"/>
          <p:cNvGraphicFramePr>
            <a:graphicFrameLocks noGrp="1"/>
          </p:cNvGraphicFramePr>
          <p:nvPr>
            <p:ph idx="1"/>
          </p:nvPr>
        </p:nvGraphicFramePr>
        <p:xfrm>
          <a:off x="1314451" y="228601"/>
          <a:ext cx="6515100" cy="3600452"/>
        </p:xfrm>
        <a:graphic>
          <a:graphicData uri="http://schemas.openxmlformats.org/drawingml/2006/table">
            <a:tbl>
              <a:tblPr firstRow="1" bandRow="1">
                <a:tableStyleId>{5C22544A-7EE6-4342-B048-85BDC9FD1C3A}</a:tableStyleId>
              </a:tblPr>
              <a:tblGrid>
                <a:gridCol w="1660712">
                  <a:extLst>
                    <a:ext uri="{9D8B030D-6E8A-4147-A177-3AD203B41FA5}">
                      <a16:colId xmlns:a16="http://schemas.microsoft.com/office/drawing/2014/main" val="20000"/>
                    </a:ext>
                  </a:extLst>
                </a:gridCol>
                <a:gridCol w="830356">
                  <a:extLst>
                    <a:ext uri="{9D8B030D-6E8A-4147-A177-3AD203B41FA5}">
                      <a16:colId xmlns:a16="http://schemas.microsoft.com/office/drawing/2014/main" val="20001"/>
                    </a:ext>
                  </a:extLst>
                </a:gridCol>
                <a:gridCol w="702609">
                  <a:extLst>
                    <a:ext uri="{9D8B030D-6E8A-4147-A177-3AD203B41FA5}">
                      <a16:colId xmlns:a16="http://schemas.microsoft.com/office/drawing/2014/main" val="20002"/>
                    </a:ext>
                  </a:extLst>
                </a:gridCol>
                <a:gridCol w="1021976">
                  <a:extLst>
                    <a:ext uri="{9D8B030D-6E8A-4147-A177-3AD203B41FA5}">
                      <a16:colId xmlns:a16="http://schemas.microsoft.com/office/drawing/2014/main" val="20003"/>
                    </a:ext>
                  </a:extLst>
                </a:gridCol>
                <a:gridCol w="766482">
                  <a:extLst>
                    <a:ext uri="{9D8B030D-6E8A-4147-A177-3AD203B41FA5}">
                      <a16:colId xmlns:a16="http://schemas.microsoft.com/office/drawing/2014/main" val="20004"/>
                    </a:ext>
                  </a:extLst>
                </a:gridCol>
                <a:gridCol w="766482">
                  <a:extLst>
                    <a:ext uri="{9D8B030D-6E8A-4147-A177-3AD203B41FA5}">
                      <a16:colId xmlns:a16="http://schemas.microsoft.com/office/drawing/2014/main" val="20005"/>
                    </a:ext>
                  </a:extLst>
                </a:gridCol>
                <a:gridCol w="766483">
                  <a:extLst>
                    <a:ext uri="{9D8B030D-6E8A-4147-A177-3AD203B41FA5}">
                      <a16:colId xmlns:a16="http://schemas.microsoft.com/office/drawing/2014/main" val="20006"/>
                    </a:ext>
                  </a:extLst>
                </a:gridCol>
              </a:tblGrid>
              <a:tr h="1014682">
                <a:tc>
                  <a:txBody>
                    <a:bodyPr/>
                    <a:lstStyle/>
                    <a:p>
                      <a:endParaRPr lang="en-US" sz="1400" dirty="0">
                        <a:solidFill>
                          <a:schemeClr val="tx1"/>
                        </a:solidFill>
                      </a:endParaRPr>
                    </a:p>
                  </a:txBody>
                  <a:tcPr marL="68580" marR="68580" marT="34295" marB="34295"/>
                </a:tc>
                <a:tc gridSpan="2">
                  <a:txBody>
                    <a:bodyPr/>
                    <a:lstStyle/>
                    <a:p>
                      <a:pPr algn="ctr"/>
                      <a:r>
                        <a:rPr lang="en-US" sz="1400" dirty="0" smtClean="0">
                          <a:solidFill>
                            <a:schemeClr val="tx1"/>
                          </a:solidFill>
                        </a:rPr>
                        <a:t>Targeted Interventions</a:t>
                      </a:r>
                      <a:endParaRPr lang="en-US" sz="1400" dirty="0">
                        <a:solidFill>
                          <a:schemeClr val="tx1"/>
                        </a:solidFill>
                      </a:endParaRPr>
                    </a:p>
                  </a:txBody>
                  <a:tcPr marL="68580" marR="68580" marT="34295" marB="34295"/>
                </a:tc>
                <a:tc hMerge="1">
                  <a:txBody>
                    <a:bodyPr/>
                    <a:lstStyle/>
                    <a:p>
                      <a:endParaRPr lang="en-US" dirty="0">
                        <a:solidFill>
                          <a:schemeClr val="tx1"/>
                        </a:solidFill>
                      </a:endParaRPr>
                    </a:p>
                  </a:txBody>
                  <a:tcPr/>
                </a:tc>
                <a:tc gridSpan="2">
                  <a:txBody>
                    <a:bodyPr/>
                    <a:lstStyle/>
                    <a:p>
                      <a:pPr algn="ctr"/>
                      <a:endParaRPr lang="en-US" sz="1400" dirty="0" smtClean="0">
                        <a:solidFill>
                          <a:schemeClr val="tx1"/>
                        </a:solidFill>
                      </a:endParaRPr>
                    </a:p>
                    <a:p>
                      <a:pPr algn="ctr"/>
                      <a:r>
                        <a:rPr lang="en-US" sz="1400" dirty="0" smtClean="0">
                          <a:solidFill>
                            <a:schemeClr val="tx1"/>
                          </a:solidFill>
                        </a:rPr>
                        <a:t>Control </a:t>
                      </a:r>
                      <a:endParaRPr lang="en-US" sz="1400" dirty="0">
                        <a:solidFill>
                          <a:schemeClr val="tx1"/>
                        </a:solidFill>
                      </a:endParaRPr>
                    </a:p>
                  </a:txBody>
                  <a:tcPr marL="68580" marR="68580" marT="34295" marB="34295"/>
                </a:tc>
                <a:tc hMerge="1">
                  <a:txBody>
                    <a:bodyPr/>
                    <a:lstStyle/>
                    <a:p>
                      <a:endParaRPr lang="en-US" dirty="0">
                        <a:solidFill>
                          <a:schemeClr val="tx1"/>
                        </a:solidFill>
                      </a:endParaRPr>
                    </a:p>
                  </a:txBody>
                  <a:tcPr/>
                </a:tc>
                <a:tc gridSpan="2">
                  <a:txBody>
                    <a:bodyPr/>
                    <a:lstStyle/>
                    <a:p>
                      <a:pPr algn="ctr"/>
                      <a:endParaRPr lang="en-US" sz="1400" dirty="0" smtClean="0">
                        <a:solidFill>
                          <a:schemeClr val="tx1"/>
                        </a:solidFill>
                      </a:endParaRPr>
                    </a:p>
                    <a:p>
                      <a:pPr algn="ctr"/>
                      <a:r>
                        <a:rPr lang="en-US" sz="1400" dirty="0" smtClean="0">
                          <a:solidFill>
                            <a:schemeClr val="tx1"/>
                          </a:solidFill>
                        </a:rPr>
                        <a:t>Waitlist Control</a:t>
                      </a:r>
                      <a:endParaRPr lang="en-US" sz="1400" dirty="0">
                        <a:solidFill>
                          <a:schemeClr val="tx1"/>
                        </a:solidFill>
                      </a:endParaRPr>
                    </a:p>
                  </a:txBody>
                  <a:tcPr marL="68580" marR="68580" marT="34295" marB="34295"/>
                </a:tc>
                <a:tc hMerge="1">
                  <a:txBody>
                    <a:bodyPr/>
                    <a:lstStyle/>
                    <a:p>
                      <a:endParaRPr lang="en-US" dirty="0">
                        <a:solidFill>
                          <a:schemeClr val="tx1"/>
                        </a:solidFill>
                      </a:endParaRPr>
                    </a:p>
                  </a:txBody>
                  <a:tcPr/>
                </a:tc>
                <a:extLst>
                  <a:ext uri="{0D108BD9-81ED-4DB2-BD59-A6C34878D82A}">
                    <a16:rowId xmlns:a16="http://schemas.microsoft.com/office/drawing/2014/main" val="10000"/>
                  </a:ext>
                </a:extLst>
              </a:tr>
              <a:tr h="517154">
                <a:tc>
                  <a:txBody>
                    <a:bodyPr/>
                    <a:lstStyle/>
                    <a:p>
                      <a:r>
                        <a:rPr lang="en-US" sz="1400" u="sng" dirty="0" smtClean="0">
                          <a:solidFill>
                            <a:schemeClr val="tx1"/>
                          </a:solidFill>
                        </a:rPr>
                        <a:t>Variable</a:t>
                      </a:r>
                      <a:endParaRPr lang="en-US" sz="1400" u="sng" dirty="0">
                        <a:solidFill>
                          <a:schemeClr val="tx1"/>
                        </a:solidFill>
                      </a:endParaRPr>
                    </a:p>
                  </a:txBody>
                  <a:tcPr marL="68580" marR="68580" marT="34295" marB="34295"/>
                </a:tc>
                <a:tc>
                  <a:txBody>
                    <a:bodyPr/>
                    <a:lstStyle/>
                    <a:p>
                      <a:pPr algn="ctr"/>
                      <a:r>
                        <a:rPr lang="en-US" sz="1400" u="sng" dirty="0" smtClean="0">
                          <a:solidFill>
                            <a:schemeClr val="tx1"/>
                          </a:solidFill>
                        </a:rPr>
                        <a:t>Mean</a:t>
                      </a:r>
                      <a:endParaRPr lang="en-US" sz="1400" u="sng" dirty="0">
                        <a:solidFill>
                          <a:schemeClr val="tx1"/>
                        </a:solidFill>
                      </a:endParaRPr>
                    </a:p>
                  </a:txBody>
                  <a:tcPr marL="68580" marR="68580" marT="34295" marB="34295"/>
                </a:tc>
                <a:tc>
                  <a:txBody>
                    <a:bodyPr/>
                    <a:lstStyle/>
                    <a:p>
                      <a:pPr algn="ctr"/>
                      <a:r>
                        <a:rPr lang="en-US" sz="1400" u="sng" dirty="0" smtClean="0">
                          <a:solidFill>
                            <a:schemeClr val="tx1"/>
                          </a:solidFill>
                        </a:rPr>
                        <a:t>SD</a:t>
                      </a:r>
                      <a:endParaRPr lang="en-US" sz="1400" u="sng" dirty="0">
                        <a:solidFill>
                          <a:schemeClr val="tx1"/>
                        </a:solidFill>
                      </a:endParaRPr>
                    </a:p>
                  </a:txBody>
                  <a:tcPr marL="68580" marR="68580" marT="34295" marB="34295"/>
                </a:tc>
                <a:tc>
                  <a:txBody>
                    <a:bodyPr/>
                    <a:lstStyle/>
                    <a:p>
                      <a:pPr algn="ctr"/>
                      <a:r>
                        <a:rPr lang="en-US" sz="1400" u="sng" dirty="0" smtClean="0">
                          <a:solidFill>
                            <a:schemeClr val="tx1"/>
                          </a:solidFill>
                        </a:rPr>
                        <a:t>Mean</a:t>
                      </a:r>
                      <a:endParaRPr lang="en-US" sz="1400" u="sng" dirty="0">
                        <a:solidFill>
                          <a:schemeClr val="tx1"/>
                        </a:solidFill>
                      </a:endParaRPr>
                    </a:p>
                  </a:txBody>
                  <a:tcPr marL="68580" marR="68580" marT="34295" marB="34295"/>
                </a:tc>
                <a:tc>
                  <a:txBody>
                    <a:bodyPr/>
                    <a:lstStyle/>
                    <a:p>
                      <a:pPr algn="ctr"/>
                      <a:r>
                        <a:rPr lang="en-US" sz="1400" u="sng" dirty="0" smtClean="0">
                          <a:solidFill>
                            <a:schemeClr val="tx1"/>
                          </a:solidFill>
                        </a:rPr>
                        <a:t>SD</a:t>
                      </a:r>
                      <a:endParaRPr lang="en-US" sz="1400" u="sng" dirty="0">
                        <a:solidFill>
                          <a:schemeClr val="tx1"/>
                        </a:solidFill>
                      </a:endParaRPr>
                    </a:p>
                  </a:txBody>
                  <a:tcPr marL="68580" marR="68580" marT="34295" marB="34295"/>
                </a:tc>
                <a:tc>
                  <a:txBody>
                    <a:bodyPr/>
                    <a:lstStyle/>
                    <a:p>
                      <a:pPr algn="ctr"/>
                      <a:r>
                        <a:rPr lang="en-US" sz="1400" u="sng" dirty="0" smtClean="0">
                          <a:solidFill>
                            <a:schemeClr val="tx1"/>
                          </a:solidFill>
                        </a:rPr>
                        <a:t>Mean</a:t>
                      </a:r>
                      <a:endParaRPr lang="en-US" sz="1400" u="sng" dirty="0">
                        <a:solidFill>
                          <a:schemeClr val="tx1"/>
                        </a:solidFill>
                      </a:endParaRPr>
                    </a:p>
                  </a:txBody>
                  <a:tcPr marL="68580" marR="68580" marT="34295" marB="34295"/>
                </a:tc>
                <a:tc>
                  <a:txBody>
                    <a:bodyPr/>
                    <a:lstStyle/>
                    <a:p>
                      <a:pPr algn="ctr"/>
                      <a:r>
                        <a:rPr lang="en-US" sz="1400" u="sng" dirty="0" smtClean="0">
                          <a:solidFill>
                            <a:schemeClr val="tx1"/>
                          </a:solidFill>
                        </a:rPr>
                        <a:t>SD</a:t>
                      </a:r>
                      <a:endParaRPr lang="en-US" sz="1400" u="sng" dirty="0">
                        <a:solidFill>
                          <a:schemeClr val="tx1"/>
                        </a:solidFill>
                      </a:endParaRPr>
                    </a:p>
                  </a:txBody>
                  <a:tcPr marL="68580" marR="68580" marT="34295" marB="34295"/>
                </a:tc>
                <a:extLst>
                  <a:ext uri="{0D108BD9-81ED-4DB2-BD59-A6C34878D82A}">
                    <a16:rowId xmlns:a16="http://schemas.microsoft.com/office/drawing/2014/main" val="10001"/>
                  </a:ext>
                </a:extLst>
              </a:tr>
              <a:tr h="517154">
                <a:tc>
                  <a:txBody>
                    <a:bodyPr/>
                    <a:lstStyle/>
                    <a:p>
                      <a:r>
                        <a:rPr lang="en-US" sz="1400" dirty="0" smtClean="0">
                          <a:solidFill>
                            <a:schemeClr val="tx1"/>
                          </a:solidFill>
                        </a:rPr>
                        <a:t>Fluency Pretest</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90.17</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7.65</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89.88</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9.73</a:t>
                      </a:r>
                      <a:endParaRPr lang="en-US" sz="1400" dirty="0">
                        <a:solidFill>
                          <a:schemeClr val="tx1"/>
                        </a:solidFill>
                      </a:endParaRPr>
                    </a:p>
                  </a:txBody>
                  <a:tcPr marL="68580" marR="68580" marT="34295" marB="34295"/>
                </a:tc>
                <a:tc>
                  <a:txBody>
                    <a:bodyPr/>
                    <a:lstStyle/>
                    <a:p>
                      <a:pPr algn="ctr"/>
                      <a:r>
                        <a:rPr lang="en-US" sz="1400" dirty="0" err="1" smtClean="0">
                          <a:solidFill>
                            <a:schemeClr val="tx1"/>
                          </a:solidFill>
                        </a:rPr>
                        <a:t>na</a:t>
                      </a:r>
                      <a:endParaRPr lang="en-US" sz="1400" dirty="0">
                        <a:solidFill>
                          <a:schemeClr val="tx1"/>
                        </a:solidFill>
                      </a:endParaRPr>
                    </a:p>
                  </a:txBody>
                  <a:tcPr marL="68580" marR="68580" marT="34295" marB="34295"/>
                </a:tc>
                <a:tc>
                  <a:txBody>
                    <a:bodyPr/>
                    <a:lstStyle/>
                    <a:p>
                      <a:pPr algn="ctr"/>
                      <a:r>
                        <a:rPr lang="en-US" sz="1400" dirty="0" err="1" smtClean="0">
                          <a:solidFill>
                            <a:schemeClr val="tx1"/>
                          </a:solidFill>
                        </a:rPr>
                        <a:t>na</a:t>
                      </a:r>
                      <a:endParaRPr lang="en-US" sz="1400" dirty="0">
                        <a:solidFill>
                          <a:schemeClr val="tx1"/>
                        </a:solidFill>
                      </a:endParaRPr>
                    </a:p>
                  </a:txBody>
                  <a:tcPr marL="68580" marR="68580" marT="34295" marB="34295"/>
                </a:tc>
                <a:extLst>
                  <a:ext uri="{0D108BD9-81ED-4DB2-BD59-A6C34878D82A}">
                    <a16:rowId xmlns:a16="http://schemas.microsoft.com/office/drawing/2014/main" val="10002"/>
                  </a:ext>
                </a:extLst>
              </a:tr>
              <a:tr h="517154">
                <a:tc>
                  <a:txBody>
                    <a:bodyPr/>
                    <a:lstStyle/>
                    <a:p>
                      <a:r>
                        <a:rPr lang="en-US" sz="1400" dirty="0" smtClean="0">
                          <a:solidFill>
                            <a:schemeClr val="tx1"/>
                          </a:solidFill>
                        </a:rPr>
                        <a:t>Fluency Posttest</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98.33</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7.27</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94.32</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8.77</a:t>
                      </a:r>
                      <a:endParaRPr lang="en-US" sz="1400" dirty="0">
                        <a:solidFill>
                          <a:schemeClr val="tx1"/>
                        </a:solidFill>
                      </a:endParaRPr>
                    </a:p>
                  </a:txBody>
                  <a:tcPr marL="68580" marR="68580" marT="34295" marB="34295"/>
                </a:tc>
                <a:tc>
                  <a:txBody>
                    <a:bodyPr/>
                    <a:lstStyle/>
                    <a:p>
                      <a:pPr algn="ctr"/>
                      <a:r>
                        <a:rPr lang="en-US" sz="1400" dirty="0" err="1" smtClean="0">
                          <a:solidFill>
                            <a:schemeClr val="tx1"/>
                          </a:solidFill>
                        </a:rPr>
                        <a:t>na</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Na</a:t>
                      </a:r>
                      <a:endParaRPr lang="en-US" sz="1400" dirty="0">
                        <a:solidFill>
                          <a:schemeClr val="tx1"/>
                        </a:solidFill>
                      </a:endParaRPr>
                    </a:p>
                  </a:txBody>
                  <a:tcPr marL="68580" marR="68580" marT="34295" marB="34295"/>
                </a:tc>
                <a:extLst>
                  <a:ext uri="{0D108BD9-81ED-4DB2-BD59-A6C34878D82A}">
                    <a16:rowId xmlns:a16="http://schemas.microsoft.com/office/drawing/2014/main" val="10003"/>
                  </a:ext>
                </a:extLst>
              </a:tr>
              <a:tr h="517154">
                <a:tc>
                  <a:txBody>
                    <a:bodyPr/>
                    <a:lstStyle/>
                    <a:p>
                      <a:r>
                        <a:rPr lang="en-US" sz="1400" dirty="0" smtClean="0">
                          <a:solidFill>
                            <a:schemeClr val="tx1"/>
                          </a:solidFill>
                        </a:rPr>
                        <a:t>MAP</a:t>
                      </a:r>
                      <a:r>
                        <a:rPr lang="en-US" sz="1400" baseline="0" dirty="0" smtClean="0">
                          <a:solidFill>
                            <a:schemeClr val="tx1"/>
                          </a:solidFill>
                        </a:rPr>
                        <a:t> Fall</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206.00</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9.25</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211.00</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10.11</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210.37</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6.56</a:t>
                      </a:r>
                      <a:endParaRPr lang="en-US" sz="1400" dirty="0">
                        <a:solidFill>
                          <a:schemeClr val="tx1"/>
                        </a:solidFill>
                      </a:endParaRPr>
                    </a:p>
                  </a:txBody>
                  <a:tcPr marL="68580" marR="68580" marT="34295" marB="34295"/>
                </a:tc>
                <a:extLst>
                  <a:ext uri="{0D108BD9-81ED-4DB2-BD59-A6C34878D82A}">
                    <a16:rowId xmlns:a16="http://schemas.microsoft.com/office/drawing/2014/main" val="10004"/>
                  </a:ext>
                </a:extLst>
              </a:tr>
              <a:tr h="517154">
                <a:tc>
                  <a:txBody>
                    <a:bodyPr/>
                    <a:lstStyle/>
                    <a:p>
                      <a:r>
                        <a:rPr lang="en-US" sz="1400" dirty="0" smtClean="0">
                          <a:solidFill>
                            <a:schemeClr val="tx1"/>
                          </a:solidFill>
                        </a:rPr>
                        <a:t>Map Winter</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217.21</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7.56</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212.40</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8.06</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212.78</a:t>
                      </a:r>
                      <a:endParaRPr lang="en-US" sz="1400" dirty="0">
                        <a:solidFill>
                          <a:schemeClr val="tx1"/>
                        </a:solidFill>
                      </a:endParaRPr>
                    </a:p>
                  </a:txBody>
                  <a:tcPr marL="68580" marR="68580" marT="34295" marB="34295"/>
                </a:tc>
                <a:tc>
                  <a:txBody>
                    <a:bodyPr/>
                    <a:lstStyle/>
                    <a:p>
                      <a:pPr algn="ctr"/>
                      <a:r>
                        <a:rPr lang="en-US" sz="1400" dirty="0" smtClean="0">
                          <a:solidFill>
                            <a:schemeClr val="tx1"/>
                          </a:solidFill>
                        </a:rPr>
                        <a:t>6.04</a:t>
                      </a:r>
                      <a:endParaRPr lang="en-US" sz="1400" dirty="0">
                        <a:solidFill>
                          <a:schemeClr val="tx1"/>
                        </a:solidFill>
                      </a:endParaRPr>
                    </a:p>
                  </a:txBody>
                  <a:tcPr marL="68580" marR="68580" marT="34295" marB="34295"/>
                </a:tc>
                <a:extLst>
                  <a:ext uri="{0D108BD9-81ED-4DB2-BD59-A6C34878D82A}">
                    <a16:rowId xmlns:a16="http://schemas.microsoft.com/office/drawing/2014/main" val="10005"/>
                  </a:ext>
                </a:extLst>
              </a:tr>
            </a:tbl>
          </a:graphicData>
        </a:graphic>
      </p:graphicFrame>
      <p:sp>
        <p:nvSpPr>
          <p:cNvPr id="47162" name="TextBox 4"/>
          <p:cNvSpPr txBox="1">
            <a:spLocks noChangeArrowheads="1"/>
          </p:cNvSpPr>
          <p:nvPr/>
        </p:nvSpPr>
        <p:spPr bwMode="auto">
          <a:xfrm>
            <a:off x="1314451" y="3754405"/>
            <a:ext cx="7509013"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sz="1650" dirty="0"/>
              <a:t>ANCOVA  for fluency  </a:t>
            </a:r>
            <a:r>
              <a:rPr lang="en-US" sz="1650" i="1" dirty="0"/>
              <a:t>F </a:t>
            </a:r>
            <a:r>
              <a:rPr lang="en-US" sz="1650" dirty="0"/>
              <a:t>(1, 42) = 4.98, </a:t>
            </a:r>
            <a:r>
              <a:rPr lang="en-US" sz="1650" i="1" dirty="0"/>
              <a:t>p </a:t>
            </a:r>
            <a:r>
              <a:rPr lang="en-US" sz="1650" dirty="0"/>
              <a:t>&lt; .05, </a:t>
            </a:r>
            <a:r>
              <a:rPr lang="en-US" sz="1650" i="1" dirty="0"/>
              <a:t>d </a:t>
            </a:r>
            <a:r>
              <a:rPr lang="en-US" sz="1650" dirty="0"/>
              <a:t>= .50</a:t>
            </a:r>
          </a:p>
          <a:p>
            <a:r>
              <a:rPr lang="en-US" sz="1650" dirty="0"/>
              <a:t>ANCOVA  for MAP </a:t>
            </a:r>
            <a:r>
              <a:rPr lang="en-US" sz="1650" i="1" dirty="0"/>
              <a:t>F </a:t>
            </a:r>
            <a:r>
              <a:rPr lang="en-US" sz="1650" dirty="0"/>
              <a:t>(2, 74) = 5.84, </a:t>
            </a:r>
            <a:r>
              <a:rPr lang="en-US" sz="1650" i="1" dirty="0"/>
              <a:t>p </a:t>
            </a:r>
            <a:r>
              <a:rPr lang="en-US" sz="1650" dirty="0"/>
              <a:t>&lt; .05, partial eta squared = .14. </a:t>
            </a:r>
          </a:p>
          <a:p>
            <a:endParaRPr lang="en-US" sz="1650" dirty="0"/>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altLang="en-US" smtClean="0"/>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16681"/>
            <a:ext cx="6457950"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43051" y="171450"/>
          <a:ext cx="5089923" cy="4972058"/>
        </p:xfrm>
        <a:graphic>
          <a:graphicData uri="http://schemas.openxmlformats.org/drawingml/2006/table">
            <a:tbl>
              <a:tblPr/>
              <a:tblGrid>
                <a:gridCol w="685840">
                  <a:extLst>
                    <a:ext uri="{9D8B030D-6E8A-4147-A177-3AD203B41FA5}">
                      <a16:colId xmlns:a16="http://schemas.microsoft.com/office/drawing/2014/main" val="20000"/>
                    </a:ext>
                  </a:extLst>
                </a:gridCol>
                <a:gridCol w="1439078">
                  <a:extLst>
                    <a:ext uri="{9D8B030D-6E8A-4147-A177-3AD203B41FA5}">
                      <a16:colId xmlns:a16="http://schemas.microsoft.com/office/drawing/2014/main" val="20001"/>
                    </a:ext>
                  </a:extLst>
                </a:gridCol>
                <a:gridCol w="741251">
                  <a:extLst>
                    <a:ext uri="{9D8B030D-6E8A-4147-A177-3AD203B41FA5}">
                      <a16:colId xmlns:a16="http://schemas.microsoft.com/office/drawing/2014/main" val="20002"/>
                    </a:ext>
                  </a:extLst>
                </a:gridCol>
                <a:gridCol w="1062461">
                  <a:extLst>
                    <a:ext uri="{9D8B030D-6E8A-4147-A177-3AD203B41FA5}">
                      <a16:colId xmlns:a16="http://schemas.microsoft.com/office/drawing/2014/main" val="20003"/>
                    </a:ext>
                  </a:extLst>
                </a:gridCol>
                <a:gridCol w="1161293">
                  <a:extLst>
                    <a:ext uri="{9D8B030D-6E8A-4147-A177-3AD203B41FA5}">
                      <a16:colId xmlns:a16="http://schemas.microsoft.com/office/drawing/2014/main" val="20004"/>
                    </a:ext>
                  </a:extLst>
                </a:gridCol>
              </a:tblGrid>
              <a:tr h="146237">
                <a:tc>
                  <a:txBody>
                    <a:bodyPr/>
                    <a:lstStyle/>
                    <a:p>
                      <a:pPr algn="r" fontAlgn="b"/>
                      <a:r>
                        <a:rPr lang="en-US" sz="900" b="1" i="0" u="none" strike="noStrike" dirty="0" smtClean="0">
                          <a:latin typeface="Arial"/>
                        </a:rPr>
                        <a:t>Student</a:t>
                      </a:r>
                      <a:endParaRPr lang="en-US" sz="900" b="1" i="0" u="none" strike="noStrike" dirty="0">
                        <a:latin typeface="Arial"/>
                      </a:endParaRP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smtClean="0">
                          <a:latin typeface="Arial"/>
                        </a:rPr>
                        <a:t>MAP</a:t>
                      </a:r>
                      <a:r>
                        <a:rPr lang="en-US" sz="900" b="1" i="0" u="none" strike="noStrike" baseline="0" dirty="0" smtClean="0">
                          <a:latin typeface="Arial"/>
                        </a:rPr>
                        <a:t> RIT</a:t>
                      </a:r>
                      <a:endParaRPr lang="en-US" sz="900" b="1" i="0" u="none" strike="noStrike" dirty="0">
                        <a:latin typeface="Arial"/>
                      </a:endParaRP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1" i="0" u="none" strike="noStrike" dirty="0" smtClean="0">
                          <a:latin typeface="Arial"/>
                        </a:rPr>
                        <a:t>RIT</a:t>
                      </a:r>
                      <a:r>
                        <a:rPr lang="en-US" sz="900" b="1" i="0" u="none" strike="noStrike" baseline="0" dirty="0" smtClean="0">
                          <a:latin typeface="Arial"/>
                        </a:rPr>
                        <a:t> %</a:t>
                      </a:r>
                      <a:r>
                        <a:rPr lang="en-US" sz="900" b="1" i="0" u="none" strike="noStrike" baseline="0" dirty="0" err="1" smtClean="0">
                          <a:latin typeface="Arial"/>
                        </a:rPr>
                        <a:t>ile</a:t>
                      </a:r>
                      <a:endParaRPr lang="en-US" sz="900" b="1" i="0" u="none" strike="noStrike" dirty="0">
                        <a:latin typeface="Arial"/>
                      </a:endParaRPr>
                    </a:p>
                  </a:txBody>
                  <a:tcPr marL="4718" marR="4718" marT="4718" marB="0" anchor="b">
                    <a:lnL>
                      <a:noFill/>
                    </a:lnL>
                    <a:lnR>
                      <a:noFill/>
                    </a:lnR>
                    <a:lnT>
                      <a:noFill/>
                    </a:lnT>
                    <a:lnB>
                      <a:noFill/>
                    </a:lnB>
                  </a:tcPr>
                </a:tc>
                <a:tc>
                  <a:txBody>
                    <a:bodyPr/>
                    <a:lstStyle/>
                    <a:p>
                      <a:pPr algn="ctr" fontAlgn="b"/>
                      <a:r>
                        <a:rPr lang="en-US" sz="900" b="1" i="0" u="none" strike="noStrike" dirty="0" smtClean="0">
                          <a:latin typeface="Arial"/>
                        </a:rPr>
                        <a:t>ORF</a:t>
                      </a:r>
                      <a:endParaRPr lang="en-US" sz="900" b="1" i="0" u="none" strike="noStrike" dirty="0">
                        <a:latin typeface="Arial"/>
                      </a:endParaRP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1" i="0" u="none" strike="noStrike" dirty="0" smtClean="0">
                          <a:latin typeface="Arial"/>
                        </a:rPr>
                        <a:t>Accuracy</a:t>
                      </a:r>
                      <a:endParaRPr lang="en-US" sz="900" b="1" i="0" u="none" strike="noStrike" dirty="0">
                        <a:latin typeface="Arial"/>
                      </a:endParaRPr>
                    </a:p>
                  </a:txBody>
                  <a:tcPr marL="4718" marR="4718" marT="4718" marB="0" anchor="b">
                    <a:lnL>
                      <a:noFill/>
                    </a:lnL>
                    <a:lnR>
                      <a:noFill/>
                    </a:lnR>
                    <a:lnT>
                      <a:noFill/>
                    </a:lnT>
                    <a:lnB>
                      <a:noFill/>
                    </a:lnB>
                  </a:tcPr>
                </a:tc>
                <a:extLst>
                  <a:ext uri="{0D108BD9-81ED-4DB2-BD59-A6C34878D82A}">
                    <a16:rowId xmlns:a16="http://schemas.microsoft.com/office/drawing/2014/main" val="10000"/>
                  </a:ext>
                </a:extLst>
              </a:tr>
              <a:tr h="146237">
                <a:tc>
                  <a:txBody>
                    <a:bodyPr/>
                    <a:lstStyle/>
                    <a:p>
                      <a:pPr algn="r" fontAlgn="b"/>
                      <a:r>
                        <a:rPr lang="en-US" sz="900" b="0" i="0" u="none" strike="noStrike" dirty="0">
                          <a:latin typeface="Arial"/>
                        </a:rPr>
                        <a:t>2</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latin typeface="Arial"/>
                        </a:rPr>
                        <a:t>144</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1</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2</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20%</a:t>
                      </a:r>
                    </a:p>
                  </a:txBody>
                  <a:tcPr marL="4718" marR="4718" marT="4718" marB="0" anchor="b">
                    <a:lnL>
                      <a:noFill/>
                    </a:lnL>
                    <a:lnR>
                      <a:noFill/>
                    </a:lnR>
                    <a:lnT>
                      <a:noFill/>
                    </a:lnT>
                    <a:lnB>
                      <a:noFill/>
                    </a:lnB>
                  </a:tcPr>
                </a:tc>
                <a:extLst>
                  <a:ext uri="{0D108BD9-81ED-4DB2-BD59-A6C34878D82A}">
                    <a16:rowId xmlns:a16="http://schemas.microsoft.com/office/drawing/2014/main" val="10001"/>
                  </a:ext>
                </a:extLst>
              </a:tr>
              <a:tr h="146237">
                <a:tc>
                  <a:txBody>
                    <a:bodyPr/>
                    <a:lstStyle/>
                    <a:p>
                      <a:pPr algn="r" fontAlgn="b"/>
                      <a:r>
                        <a:rPr lang="en-US" sz="900" b="0" i="0" u="none" strike="noStrike">
                          <a:latin typeface="Arial"/>
                        </a:rPr>
                        <a:t>36</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146</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1</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7</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41%</a:t>
                      </a:r>
                    </a:p>
                  </a:txBody>
                  <a:tcPr marL="4718" marR="4718" marT="4718" marB="0" anchor="b">
                    <a:lnL>
                      <a:noFill/>
                    </a:lnL>
                    <a:lnR>
                      <a:noFill/>
                    </a:lnR>
                    <a:lnT>
                      <a:noFill/>
                    </a:lnT>
                    <a:lnB>
                      <a:noFill/>
                    </a:lnB>
                  </a:tcPr>
                </a:tc>
                <a:extLst>
                  <a:ext uri="{0D108BD9-81ED-4DB2-BD59-A6C34878D82A}">
                    <a16:rowId xmlns:a16="http://schemas.microsoft.com/office/drawing/2014/main" val="10002"/>
                  </a:ext>
                </a:extLst>
              </a:tr>
              <a:tr h="146237">
                <a:tc>
                  <a:txBody>
                    <a:bodyPr/>
                    <a:lstStyle/>
                    <a:p>
                      <a:pPr algn="r" fontAlgn="b"/>
                      <a:r>
                        <a:rPr lang="en-US" sz="900" b="0" i="0" u="none" strike="noStrike" dirty="0">
                          <a:latin typeface="Arial"/>
                        </a:rPr>
                        <a:t>33</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148</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1</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11</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52%</a:t>
                      </a:r>
                    </a:p>
                  </a:txBody>
                  <a:tcPr marL="4718" marR="4718" marT="4718" marB="0" anchor="b">
                    <a:lnL>
                      <a:noFill/>
                    </a:lnL>
                    <a:lnR>
                      <a:noFill/>
                    </a:lnR>
                    <a:lnT>
                      <a:noFill/>
                    </a:lnT>
                    <a:lnB>
                      <a:noFill/>
                    </a:lnB>
                  </a:tcPr>
                </a:tc>
                <a:extLst>
                  <a:ext uri="{0D108BD9-81ED-4DB2-BD59-A6C34878D82A}">
                    <a16:rowId xmlns:a16="http://schemas.microsoft.com/office/drawing/2014/main" val="10003"/>
                  </a:ext>
                </a:extLst>
              </a:tr>
              <a:tr h="146237">
                <a:tc>
                  <a:txBody>
                    <a:bodyPr/>
                    <a:lstStyle/>
                    <a:p>
                      <a:pPr algn="r" fontAlgn="b"/>
                      <a:r>
                        <a:rPr lang="en-US" sz="900" b="0" i="0" u="none" strike="noStrike">
                          <a:latin typeface="Arial"/>
                        </a:rPr>
                        <a:t>34</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160</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6</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22</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82%</a:t>
                      </a:r>
                    </a:p>
                  </a:txBody>
                  <a:tcPr marL="4718" marR="4718" marT="4718" marB="0" anchor="b">
                    <a:lnL>
                      <a:noFill/>
                    </a:lnL>
                    <a:lnR>
                      <a:noFill/>
                    </a:lnR>
                    <a:lnT>
                      <a:noFill/>
                    </a:lnT>
                    <a:lnB>
                      <a:noFill/>
                    </a:lnB>
                  </a:tcPr>
                </a:tc>
                <a:extLst>
                  <a:ext uri="{0D108BD9-81ED-4DB2-BD59-A6C34878D82A}">
                    <a16:rowId xmlns:a16="http://schemas.microsoft.com/office/drawing/2014/main" val="10004"/>
                  </a:ext>
                </a:extLst>
              </a:tr>
              <a:tr h="146237">
                <a:tc>
                  <a:txBody>
                    <a:bodyPr/>
                    <a:lstStyle/>
                    <a:p>
                      <a:pPr algn="r" fontAlgn="b"/>
                      <a:r>
                        <a:rPr lang="en-US" sz="900" b="0" i="0" u="none" strike="noStrike">
                          <a:latin typeface="Arial"/>
                        </a:rPr>
                        <a:t>10</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158</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3</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23</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77%</a:t>
                      </a:r>
                    </a:p>
                  </a:txBody>
                  <a:tcPr marL="4718" marR="4718" marT="4718" marB="0" anchor="b">
                    <a:lnL>
                      <a:noFill/>
                    </a:lnL>
                    <a:lnR>
                      <a:noFill/>
                    </a:lnR>
                    <a:lnT>
                      <a:noFill/>
                    </a:lnT>
                    <a:lnB>
                      <a:noFill/>
                    </a:lnB>
                  </a:tcPr>
                </a:tc>
                <a:extLst>
                  <a:ext uri="{0D108BD9-81ED-4DB2-BD59-A6C34878D82A}">
                    <a16:rowId xmlns:a16="http://schemas.microsoft.com/office/drawing/2014/main" val="10005"/>
                  </a:ext>
                </a:extLst>
              </a:tr>
              <a:tr h="146237">
                <a:tc>
                  <a:txBody>
                    <a:bodyPr/>
                    <a:lstStyle/>
                    <a:p>
                      <a:pPr algn="r" fontAlgn="b"/>
                      <a:r>
                        <a:rPr lang="en-US" sz="900" b="0" i="0" u="none" strike="noStrike">
                          <a:latin typeface="Arial"/>
                        </a:rPr>
                        <a:t>27</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158</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3</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27</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87%</a:t>
                      </a:r>
                    </a:p>
                  </a:txBody>
                  <a:tcPr marL="4718" marR="4718" marT="4718" marB="0" anchor="b">
                    <a:lnL>
                      <a:noFill/>
                    </a:lnL>
                    <a:lnR>
                      <a:noFill/>
                    </a:lnR>
                    <a:lnT>
                      <a:noFill/>
                    </a:lnT>
                    <a:lnB>
                      <a:noFill/>
                    </a:lnB>
                  </a:tcPr>
                </a:tc>
                <a:extLst>
                  <a:ext uri="{0D108BD9-81ED-4DB2-BD59-A6C34878D82A}">
                    <a16:rowId xmlns:a16="http://schemas.microsoft.com/office/drawing/2014/main" val="10006"/>
                  </a:ext>
                </a:extLst>
              </a:tr>
              <a:tr h="146237">
                <a:tc>
                  <a:txBody>
                    <a:bodyPr/>
                    <a:lstStyle/>
                    <a:p>
                      <a:pPr algn="r" fontAlgn="b"/>
                      <a:r>
                        <a:rPr lang="en-US" sz="900" b="0" i="0" u="none" strike="noStrike">
                          <a:latin typeface="Arial"/>
                        </a:rPr>
                        <a:t>7</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154</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1</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30</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77%</a:t>
                      </a:r>
                    </a:p>
                  </a:txBody>
                  <a:tcPr marL="4718" marR="4718" marT="4718" marB="0" anchor="b">
                    <a:lnL>
                      <a:noFill/>
                    </a:lnL>
                    <a:lnR>
                      <a:noFill/>
                    </a:lnR>
                    <a:lnT>
                      <a:noFill/>
                    </a:lnT>
                    <a:lnB>
                      <a:noFill/>
                    </a:lnB>
                  </a:tcPr>
                </a:tc>
                <a:extLst>
                  <a:ext uri="{0D108BD9-81ED-4DB2-BD59-A6C34878D82A}">
                    <a16:rowId xmlns:a16="http://schemas.microsoft.com/office/drawing/2014/main" val="10007"/>
                  </a:ext>
                </a:extLst>
              </a:tr>
              <a:tr h="146237">
                <a:tc>
                  <a:txBody>
                    <a:bodyPr/>
                    <a:lstStyle/>
                    <a:p>
                      <a:pPr algn="r" fontAlgn="b"/>
                      <a:r>
                        <a:rPr lang="en-US" sz="900" b="0" i="0" u="none" strike="noStrike">
                          <a:latin typeface="Arial"/>
                        </a:rPr>
                        <a:t>11</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160</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6</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31</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82%</a:t>
                      </a:r>
                    </a:p>
                  </a:txBody>
                  <a:tcPr marL="4718" marR="4718" marT="4718" marB="0" anchor="b">
                    <a:lnL>
                      <a:noFill/>
                    </a:lnL>
                    <a:lnR>
                      <a:noFill/>
                    </a:lnR>
                    <a:lnT>
                      <a:noFill/>
                    </a:lnT>
                    <a:lnB>
                      <a:noFill/>
                    </a:lnB>
                  </a:tcPr>
                </a:tc>
                <a:extLst>
                  <a:ext uri="{0D108BD9-81ED-4DB2-BD59-A6C34878D82A}">
                    <a16:rowId xmlns:a16="http://schemas.microsoft.com/office/drawing/2014/main" val="10008"/>
                  </a:ext>
                </a:extLst>
              </a:tr>
              <a:tr h="146237">
                <a:tc>
                  <a:txBody>
                    <a:bodyPr/>
                    <a:lstStyle/>
                    <a:p>
                      <a:pPr algn="r" fontAlgn="b"/>
                      <a:r>
                        <a:rPr lang="en-US" sz="900" b="0" i="0" u="none" strike="noStrike">
                          <a:latin typeface="Arial"/>
                        </a:rPr>
                        <a:t>6</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160</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6</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36</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86%</a:t>
                      </a:r>
                    </a:p>
                  </a:txBody>
                  <a:tcPr marL="4718" marR="4718" marT="4718" marB="0" anchor="b">
                    <a:lnL>
                      <a:noFill/>
                    </a:lnL>
                    <a:lnR>
                      <a:noFill/>
                    </a:lnR>
                    <a:lnT>
                      <a:noFill/>
                    </a:lnT>
                    <a:lnB>
                      <a:noFill/>
                    </a:lnB>
                  </a:tcPr>
                </a:tc>
                <a:extLst>
                  <a:ext uri="{0D108BD9-81ED-4DB2-BD59-A6C34878D82A}">
                    <a16:rowId xmlns:a16="http://schemas.microsoft.com/office/drawing/2014/main" val="10009"/>
                  </a:ext>
                </a:extLst>
              </a:tr>
              <a:tr h="146237">
                <a:tc>
                  <a:txBody>
                    <a:bodyPr/>
                    <a:lstStyle/>
                    <a:p>
                      <a:pPr algn="r" fontAlgn="b"/>
                      <a:r>
                        <a:rPr lang="en-US" sz="900" b="0" i="0" u="none" strike="noStrike">
                          <a:latin typeface="Arial"/>
                        </a:rPr>
                        <a:t>5</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152</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1</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38</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91%</a:t>
                      </a:r>
                    </a:p>
                  </a:txBody>
                  <a:tcPr marL="4718" marR="4718" marT="4718" marB="0" anchor="b">
                    <a:lnL>
                      <a:noFill/>
                    </a:lnL>
                    <a:lnR>
                      <a:noFill/>
                    </a:lnR>
                    <a:lnT>
                      <a:noFill/>
                    </a:lnT>
                    <a:lnB>
                      <a:noFill/>
                    </a:lnB>
                  </a:tcPr>
                </a:tc>
                <a:extLst>
                  <a:ext uri="{0D108BD9-81ED-4DB2-BD59-A6C34878D82A}">
                    <a16:rowId xmlns:a16="http://schemas.microsoft.com/office/drawing/2014/main" val="10010"/>
                  </a:ext>
                </a:extLst>
              </a:tr>
              <a:tr h="146237">
                <a:tc>
                  <a:txBody>
                    <a:bodyPr/>
                    <a:lstStyle/>
                    <a:p>
                      <a:pPr algn="r" fontAlgn="b"/>
                      <a:r>
                        <a:rPr lang="en-US" sz="900" b="0" i="0" u="none" strike="noStrike">
                          <a:latin typeface="Arial"/>
                        </a:rPr>
                        <a:t>4</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169</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24</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42</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91%</a:t>
                      </a:r>
                    </a:p>
                  </a:txBody>
                  <a:tcPr marL="4718" marR="4718" marT="4718" marB="0" anchor="b">
                    <a:lnL>
                      <a:noFill/>
                    </a:lnL>
                    <a:lnR>
                      <a:noFill/>
                    </a:lnR>
                    <a:lnT>
                      <a:noFill/>
                    </a:lnT>
                    <a:lnB>
                      <a:noFill/>
                    </a:lnB>
                  </a:tcPr>
                </a:tc>
                <a:extLst>
                  <a:ext uri="{0D108BD9-81ED-4DB2-BD59-A6C34878D82A}">
                    <a16:rowId xmlns:a16="http://schemas.microsoft.com/office/drawing/2014/main" val="10011"/>
                  </a:ext>
                </a:extLst>
              </a:tr>
              <a:tr h="146237">
                <a:tc>
                  <a:txBody>
                    <a:bodyPr/>
                    <a:lstStyle/>
                    <a:p>
                      <a:pPr algn="r" fontAlgn="b"/>
                      <a:r>
                        <a:rPr lang="en-US" sz="900" b="0" i="0" u="none" strike="noStrike">
                          <a:latin typeface="Arial"/>
                        </a:rPr>
                        <a:t>32</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166</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17</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44</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90%</a:t>
                      </a:r>
                    </a:p>
                  </a:txBody>
                  <a:tcPr marL="4718" marR="4718" marT="4718" marB="0" anchor="b">
                    <a:lnL>
                      <a:noFill/>
                    </a:lnL>
                    <a:lnR>
                      <a:noFill/>
                    </a:lnR>
                    <a:lnT>
                      <a:noFill/>
                    </a:lnT>
                    <a:lnB>
                      <a:noFill/>
                    </a:lnB>
                  </a:tcPr>
                </a:tc>
                <a:extLst>
                  <a:ext uri="{0D108BD9-81ED-4DB2-BD59-A6C34878D82A}">
                    <a16:rowId xmlns:a16="http://schemas.microsoft.com/office/drawing/2014/main" val="10012"/>
                  </a:ext>
                </a:extLst>
              </a:tr>
              <a:tr h="146237">
                <a:tc>
                  <a:txBody>
                    <a:bodyPr/>
                    <a:lstStyle/>
                    <a:p>
                      <a:pPr algn="r" fontAlgn="b"/>
                      <a:r>
                        <a:rPr lang="en-US" sz="900" b="0" i="0" u="none" strike="noStrike">
                          <a:latin typeface="Arial"/>
                        </a:rPr>
                        <a:t>37</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161</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8</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50</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96%</a:t>
                      </a:r>
                    </a:p>
                  </a:txBody>
                  <a:tcPr marL="4718" marR="4718" marT="4718" marB="0" anchor="b">
                    <a:lnL>
                      <a:noFill/>
                    </a:lnL>
                    <a:lnR>
                      <a:noFill/>
                    </a:lnR>
                    <a:lnT>
                      <a:noFill/>
                    </a:lnT>
                    <a:lnB>
                      <a:noFill/>
                    </a:lnB>
                  </a:tcPr>
                </a:tc>
                <a:extLst>
                  <a:ext uri="{0D108BD9-81ED-4DB2-BD59-A6C34878D82A}">
                    <a16:rowId xmlns:a16="http://schemas.microsoft.com/office/drawing/2014/main" val="10013"/>
                  </a:ext>
                </a:extLst>
              </a:tr>
              <a:tr h="146237">
                <a:tc>
                  <a:txBody>
                    <a:bodyPr/>
                    <a:lstStyle/>
                    <a:p>
                      <a:pPr algn="r" fontAlgn="b"/>
                      <a:r>
                        <a:rPr lang="en-US" sz="900" b="0" i="0" u="none" strike="noStrike">
                          <a:latin typeface="Arial"/>
                        </a:rPr>
                        <a:t>17</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174</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37</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54</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95%</a:t>
                      </a:r>
                    </a:p>
                  </a:txBody>
                  <a:tcPr marL="4718" marR="4718" marT="4718" marB="0" anchor="b">
                    <a:lnL>
                      <a:noFill/>
                    </a:lnL>
                    <a:lnR>
                      <a:noFill/>
                    </a:lnR>
                    <a:lnT>
                      <a:noFill/>
                    </a:lnT>
                    <a:lnB>
                      <a:noFill/>
                    </a:lnB>
                  </a:tcPr>
                </a:tc>
                <a:extLst>
                  <a:ext uri="{0D108BD9-81ED-4DB2-BD59-A6C34878D82A}">
                    <a16:rowId xmlns:a16="http://schemas.microsoft.com/office/drawing/2014/main" val="10014"/>
                  </a:ext>
                </a:extLst>
              </a:tr>
              <a:tr h="146237">
                <a:tc>
                  <a:txBody>
                    <a:bodyPr/>
                    <a:lstStyle/>
                    <a:p>
                      <a:pPr algn="r" fontAlgn="b"/>
                      <a:r>
                        <a:rPr lang="en-US" sz="900" b="0" i="0" u="none" strike="noStrike">
                          <a:latin typeface="Arial"/>
                        </a:rPr>
                        <a:t>9</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162</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57</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88%</a:t>
                      </a:r>
                    </a:p>
                  </a:txBody>
                  <a:tcPr marL="4718" marR="4718" marT="4718" marB="0" anchor="b">
                    <a:lnL>
                      <a:noFill/>
                    </a:lnL>
                    <a:lnR>
                      <a:noFill/>
                    </a:lnR>
                    <a:lnT>
                      <a:noFill/>
                    </a:lnT>
                    <a:lnB>
                      <a:noFill/>
                    </a:lnB>
                  </a:tcPr>
                </a:tc>
                <a:extLst>
                  <a:ext uri="{0D108BD9-81ED-4DB2-BD59-A6C34878D82A}">
                    <a16:rowId xmlns:a16="http://schemas.microsoft.com/office/drawing/2014/main" val="10015"/>
                  </a:ext>
                </a:extLst>
              </a:tr>
              <a:tr h="146237">
                <a:tc>
                  <a:txBody>
                    <a:bodyPr/>
                    <a:lstStyle/>
                    <a:p>
                      <a:pPr algn="r" fontAlgn="b"/>
                      <a:r>
                        <a:rPr lang="en-US" sz="900" b="0" i="0" u="none" strike="noStrike">
                          <a:latin typeface="Arial"/>
                        </a:rPr>
                        <a:t>30</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155</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1</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57</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93%</a:t>
                      </a:r>
                    </a:p>
                  </a:txBody>
                  <a:tcPr marL="4718" marR="4718" marT="4718" marB="0" anchor="b">
                    <a:lnL>
                      <a:noFill/>
                    </a:lnL>
                    <a:lnR>
                      <a:noFill/>
                    </a:lnR>
                    <a:lnT>
                      <a:noFill/>
                    </a:lnT>
                    <a:lnB>
                      <a:noFill/>
                    </a:lnB>
                  </a:tcPr>
                </a:tc>
                <a:extLst>
                  <a:ext uri="{0D108BD9-81ED-4DB2-BD59-A6C34878D82A}">
                    <a16:rowId xmlns:a16="http://schemas.microsoft.com/office/drawing/2014/main" val="10016"/>
                  </a:ext>
                </a:extLst>
              </a:tr>
              <a:tr h="146237">
                <a:tc>
                  <a:txBody>
                    <a:bodyPr/>
                    <a:lstStyle/>
                    <a:p>
                      <a:pPr algn="r" fontAlgn="b"/>
                      <a:r>
                        <a:rPr lang="en-US" sz="900" b="0" i="0" u="none" strike="noStrike">
                          <a:latin typeface="Arial"/>
                        </a:rPr>
                        <a:t>26</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166</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17</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58</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92%</a:t>
                      </a:r>
                    </a:p>
                  </a:txBody>
                  <a:tcPr marL="4718" marR="4718" marT="4718" marB="0" anchor="b">
                    <a:lnL>
                      <a:noFill/>
                    </a:lnL>
                    <a:lnR>
                      <a:noFill/>
                    </a:lnR>
                    <a:lnT>
                      <a:noFill/>
                    </a:lnT>
                    <a:lnB>
                      <a:noFill/>
                    </a:lnB>
                  </a:tcPr>
                </a:tc>
                <a:extLst>
                  <a:ext uri="{0D108BD9-81ED-4DB2-BD59-A6C34878D82A}">
                    <a16:rowId xmlns:a16="http://schemas.microsoft.com/office/drawing/2014/main" val="10017"/>
                  </a:ext>
                </a:extLst>
              </a:tr>
              <a:tr h="146237">
                <a:tc>
                  <a:txBody>
                    <a:bodyPr/>
                    <a:lstStyle/>
                    <a:p>
                      <a:pPr algn="r" fontAlgn="b"/>
                      <a:r>
                        <a:rPr lang="en-US" sz="900" b="0" i="0" u="none" strike="noStrike">
                          <a:latin typeface="Arial"/>
                        </a:rPr>
                        <a:t>3</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177</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45</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68</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96%</a:t>
                      </a:r>
                    </a:p>
                  </a:txBody>
                  <a:tcPr marL="4718" marR="4718" marT="4718" marB="0" anchor="b">
                    <a:lnL>
                      <a:noFill/>
                    </a:lnL>
                    <a:lnR>
                      <a:noFill/>
                    </a:lnR>
                    <a:lnT>
                      <a:noFill/>
                    </a:lnT>
                    <a:lnB>
                      <a:noFill/>
                    </a:lnB>
                  </a:tcPr>
                </a:tc>
                <a:extLst>
                  <a:ext uri="{0D108BD9-81ED-4DB2-BD59-A6C34878D82A}">
                    <a16:rowId xmlns:a16="http://schemas.microsoft.com/office/drawing/2014/main" val="10018"/>
                  </a:ext>
                </a:extLst>
              </a:tr>
              <a:tr h="146237">
                <a:tc>
                  <a:txBody>
                    <a:bodyPr/>
                    <a:lstStyle/>
                    <a:p>
                      <a:pPr algn="r" fontAlgn="b"/>
                      <a:r>
                        <a:rPr lang="en-US" sz="900" b="0" i="0" u="none" strike="noStrike">
                          <a:latin typeface="Arial"/>
                        </a:rPr>
                        <a:t>19</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180</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53</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68</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94%</a:t>
                      </a:r>
                    </a:p>
                  </a:txBody>
                  <a:tcPr marL="4718" marR="4718" marT="4718" marB="0" anchor="b">
                    <a:lnL>
                      <a:noFill/>
                    </a:lnL>
                    <a:lnR>
                      <a:noFill/>
                    </a:lnR>
                    <a:lnT>
                      <a:noFill/>
                    </a:lnT>
                    <a:lnB>
                      <a:noFill/>
                    </a:lnB>
                  </a:tcPr>
                </a:tc>
                <a:extLst>
                  <a:ext uri="{0D108BD9-81ED-4DB2-BD59-A6C34878D82A}">
                    <a16:rowId xmlns:a16="http://schemas.microsoft.com/office/drawing/2014/main" val="10019"/>
                  </a:ext>
                </a:extLst>
              </a:tr>
              <a:tr h="146237">
                <a:tc>
                  <a:txBody>
                    <a:bodyPr/>
                    <a:lstStyle/>
                    <a:p>
                      <a:pPr algn="r" fontAlgn="b"/>
                      <a:r>
                        <a:rPr lang="en-US" sz="900" b="0" i="0" u="none" strike="noStrike">
                          <a:latin typeface="Arial"/>
                        </a:rPr>
                        <a:t>22</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190</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78</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72</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99%</a:t>
                      </a:r>
                    </a:p>
                  </a:txBody>
                  <a:tcPr marL="4718" marR="4718" marT="4718" marB="0" anchor="b">
                    <a:lnL>
                      <a:noFill/>
                    </a:lnL>
                    <a:lnR>
                      <a:noFill/>
                    </a:lnR>
                    <a:lnT>
                      <a:noFill/>
                    </a:lnT>
                    <a:lnB>
                      <a:noFill/>
                    </a:lnB>
                  </a:tcPr>
                </a:tc>
                <a:extLst>
                  <a:ext uri="{0D108BD9-81ED-4DB2-BD59-A6C34878D82A}">
                    <a16:rowId xmlns:a16="http://schemas.microsoft.com/office/drawing/2014/main" val="10020"/>
                  </a:ext>
                </a:extLst>
              </a:tr>
              <a:tr h="146237">
                <a:tc>
                  <a:txBody>
                    <a:bodyPr/>
                    <a:lstStyle/>
                    <a:p>
                      <a:pPr algn="r" fontAlgn="b"/>
                      <a:r>
                        <a:rPr lang="en-US" sz="900" b="0" i="0" u="none" strike="noStrike">
                          <a:latin typeface="Arial"/>
                        </a:rPr>
                        <a:t>13</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172</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32</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74</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96%</a:t>
                      </a:r>
                    </a:p>
                  </a:txBody>
                  <a:tcPr marL="4718" marR="4718" marT="4718" marB="0" anchor="b">
                    <a:lnL>
                      <a:noFill/>
                    </a:lnL>
                    <a:lnR>
                      <a:noFill/>
                    </a:lnR>
                    <a:lnT>
                      <a:noFill/>
                    </a:lnT>
                    <a:lnB>
                      <a:noFill/>
                    </a:lnB>
                  </a:tcPr>
                </a:tc>
                <a:extLst>
                  <a:ext uri="{0D108BD9-81ED-4DB2-BD59-A6C34878D82A}">
                    <a16:rowId xmlns:a16="http://schemas.microsoft.com/office/drawing/2014/main" val="10021"/>
                  </a:ext>
                </a:extLst>
              </a:tr>
              <a:tr h="146237">
                <a:tc>
                  <a:txBody>
                    <a:bodyPr/>
                    <a:lstStyle/>
                    <a:p>
                      <a:pPr algn="r" fontAlgn="b"/>
                      <a:r>
                        <a:rPr lang="en-US" sz="900" b="0" i="0" u="none" strike="noStrike">
                          <a:latin typeface="Arial"/>
                        </a:rPr>
                        <a:t>1</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175</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39</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75</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95%</a:t>
                      </a:r>
                    </a:p>
                  </a:txBody>
                  <a:tcPr marL="4718" marR="4718" marT="4718" marB="0" anchor="b">
                    <a:lnL>
                      <a:noFill/>
                    </a:lnL>
                    <a:lnR>
                      <a:noFill/>
                    </a:lnR>
                    <a:lnT>
                      <a:noFill/>
                    </a:lnT>
                    <a:lnB>
                      <a:noFill/>
                    </a:lnB>
                  </a:tcPr>
                </a:tc>
                <a:extLst>
                  <a:ext uri="{0D108BD9-81ED-4DB2-BD59-A6C34878D82A}">
                    <a16:rowId xmlns:a16="http://schemas.microsoft.com/office/drawing/2014/main" val="10022"/>
                  </a:ext>
                </a:extLst>
              </a:tr>
              <a:tr h="146237">
                <a:tc>
                  <a:txBody>
                    <a:bodyPr/>
                    <a:lstStyle/>
                    <a:p>
                      <a:pPr algn="r" fontAlgn="b"/>
                      <a:r>
                        <a:rPr lang="en-US" sz="900" b="0" i="0" u="none" strike="noStrike">
                          <a:latin typeface="Arial"/>
                        </a:rPr>
                        <a:t>8</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187</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71</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76</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96%</a:t>
                      </a:r>
                    </a:p>
                  </a:txBody>
                  <a:tcPr marL="4718" marR="4718" marT="4718" marB="0" anchor="b">
                    <a:lnL>
                      <a:noFill/>
                    </a:lnL>
                    <a:lnR>
                      <a:noFill/>
                    </a:lnR>
                    <a:lnT>
                      <a:noFill/>
                    </a:lnT>
                    <a:lnB>
                      <a:noFill/>
                    </a:lnB>
                  </a:tcPr>
                </a:tc>
                <a:extLst>
                  <a:ext uri="{0D108BD9-81ED-4DB2-BD59-A6C34878D82A}">
                    <a16:rowId xmlns:a16="http://schemas.microsoft.com/office/drawing/2014/main" val="10023"/>
                  </a:ext>
                </a:extLst>
              </a:tr>
              <a:tr h="146237">
                <a:tc>
                  <a:txBody>
                    <a:bodyPr/>
                    <a:lstStyle/>
                    <a:p>
                      <a:pPr algn="r" fontAlgn="b"/>
                      <a:r>
                        <a:rPr lang="en-US" sz="900" b="0" i="0" u="none" strike="noStrike">
                          <a:latin typeface="Arial"/>
                        </a:rPr>
                        <a:t>14</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182</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58</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78</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99%</a:t>
                      </a:r>
                    </a:p>
                  </a:txBody>
                  <a:tcPr marL="4718" marR="4718" marT="4718" marB="0" anchor="b">
                    <a:lnL>
                      <a:noFill/>
                    </a:lnL>
                    <a:lnR>
                      <a:noFill/>
                    </a:lnR>
                    <a:lnT>
                      <a:noFill/>
                    </a:lnT>
                    <a:lnB>
                      <a:noFill/>
                    </a:lnB>
                  </a:tcPr>
                </a:tc>
                <a:extLst>
                  <a:ext uri="{0D108BD9-81ED-4DB2-BD59-A6C34878D82A}">
                    <a16:rowId xmlns:a16="http://schemas.microsoft.com/office/drawing/2014/main" val="10024"/>
                  </a:ext>
                </a:extLst>
              </a:tr>
              <a:tr h="146237">
                <a:tc>
                  <a:txBody>
                    <a:bodyPr/>
                    <a:lstStyle/>
                    <a:p>
                      <a:pPr algn="r" fontAlgn="b"/>
                      <a:r>
                        <a:rPr lang="en-US" sz="900" b="0" i="0" u="none" strike="noStrike">
                          <a:latin typeface="Arial"/>
                        </a:rPr>
                        <a:t>31</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172</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32</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81</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96%</a:t>
                      </a:r>
                    </a:p>
                  </a:txBody>
                  <a:tcPr marL="4718" marR="4718" marT="4718" marB="0" anchor="b">
                    <a:lnL>
                      <a:noFill/>
                    </a:lnL>
                    <a:lnR>
                      <a:noFill/>
                    </a:lnR>
                    <a:lnT>
                      <a:noFill/>
                    </a:lnT>
                    <a:lnB>
                      <a:noFill/>
                    </a:lnB>
                  </a:tcPr>
                </a:tc>
                <a:extLst>
                  <a:ext uri="{0D108BD9-81ED-4DB2-BD59-A6C34878D82A}">
                    <a16:rowId xmlns:a16="http://schemas.microsoft.com/office/drawing/2014/main" val="10025"/>
                  </a:ext>
                </a:extLst>
              </a:tr>
              <a:tr h="146237">
                <a:tc>
                  <a:txBody>
                    <a:bodyPr/>
                    <a:lstStyle/>
                    <a:p>
                      <a:pPr algn="r" fontAlgn="b"/>
                      <a:r>
                        <a:rPr lang="en-US" sz="900" b="0" i="0" u="none" strike="noStrike">
                          <a:latin typeface="Arial"/>
                        </a:rPr>
                        <a:t>25</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176</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42</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86</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99%</a:t>
                      </a:r>
                    </a:p>
                  </a:txBody>
                  <a:tcPr marL="4718" marR="4718" marT="4718" marB="0" anchor="b">
                    <a:lnL>
                      <a:noFill/>
                    </a:lnL>
                    <a:lnR>
                      <a:noFill/>
                    </a:lnR>
                    <a:lnT>
                      <a:noFill/>
                    </a:lnT>
                    <a:lnB>
                      <a:noFill/>
                    </a:lnB>
                  </a:tcPr>
                </a:tc>
                <a:extLst>
                  <a:ext uri="{0D108BD9-81ED-4DB2-BD59-A6C34878D82A}">
                    <a16:rowId xmlns:a16="http://schemas.microsoft.com/office/drawing/2014/main" val="10026"/>
                  </a:ext>
                </a:extLst>
              </a:tr>
              <a:tr h="146237">
                <a:tc>
                  <a:txBody>
                    <a:bodyPr/>
                    <a:lstStyle/>
                    <a:p>
                      <a:pPr algn="r" fontAlgn="b"/>
                      <a:r>
                        <a:rPr lang="en-US" sz="900" b="0" i="0" u="none" strike="noStrike">
                          <a:latin typeface="Arial"/>
                        </a:rPr>
                        <a:t>38</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184</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64</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97</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97%</a:t>
                      </a:r>
                    </a:p>
                  </a:txBody>
                  <a:tcPr marL="4718" marR="4718" marT="4718" marB="0" anchor="b">
                    <a:lnL>
                      <a:noFill/>
                    </a:lnL>
                    <a:lnR>
                      <a:noFill/>
                    </a:lnR>
                    <a:lnT>
                      <a:noFill/>
                    </a:lnT>
                    <a:lnB>
                      <a:noFill/>
                    </a:lnB>
                  </a:tcPr>
                </a:tc>
                <a:extLst>
                  <a:ext uri="{0D108BD9-81ED-4DB2-BD59-A6C34878D82A}">
                    <a16:rowId xmlns:a16="http://schemas.microsoft.com/office/drawing/2014/main" val="10027"/>
                  </a:ext>
                </a:extLst>
              </a:tr>
              <a:tr h="146237">
                <a:tc>
                  <a:txBody>
                    <a:bodyPr/>
                    <a:lstStyle/>
                    <a:p>
                      <a:pPr algn="r" fontAlgn="b"/>
                      <a:r>
                        <a:rPr lang="en-US" sz="900" b="0" i="0" u="none" strike="noStrike">
                          <a:latin typeface="Arial"/>
                        </a:rPr>
                        <a:t>28</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193</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84</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100</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99%</a:t>
                      </a:r>
                    </a:p>
                  </a:txBody>
                  <a:tcPr marL="4718" marR="4718" marT="4718" marB="0" anchor="b">
                    <a:lnL>
                      <a:noFill/>
                    </a:lnL>
                    <a:lnR>
                      <a:noFill/>
                    </a:lnR>
                    <a:lnT>
                      <a:noFill/>
                    </a:lnT>
                    <a:lnB>
                      <a:noFill/>
                    </a:lnB>
                  </a:tcPr>
                </a:tc>
                <a:extLst>
                  <a:ext uri="{0D108BD9-81ED-4DB2-BD59-A6C34878D82A}">
                    <a16:rowId xmlns:a16="http://schemas.microsoft.com/office/drawing/2014/main" val="10028"/>
                  </a:ext>
                </a:extLst>
              </a:tr>
              <a:tr h="146237">
                <a:tc>
                  <a:txBody>
                    <a:bodyPr/>
                    <a:lstStyle/>
                    <a:p>
                      <a:pPr algn="r" fontAlgn="b"/>
                      <a:r>
                        <a:rPr lang="en-US" sz="900" b="0" i="0" u="none" strike="noStrike">
                          <a:latin typeface="Arial"/>
                        </a:rPr>
                        <a:t>23</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191</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80</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105</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98%</a:t>
                      </a:r>
                    </a:p>
                  </a:txBody>
                  <a:tcPr marL="4718" marR="4718" marT="4718" marB="0" anchor="b">
                    <a:lnL>
                      <a:noFill/>
                    </a:lnL>
                    <a:lnR>
                      <a:noFill/>
                    </a:lnR>
                    <a:lnT>
                      <a:noFill/>
                    </a:lnT>
                    <a:lnB>
                      <a:noFill/>
                    </a:lnB>
                  </a:tcPr>
                </a:tc>
                <a:extLst>
                  <a:ext uri="{0D108BD9-81ED-4DB2-BD59-A6C34878D82A}">
                    <a16:rowId xmlns:a16="http://schemas.microsoft.com/office/drawing/2014/main" val="10029"/>
                  </a:ext>
                </a:extLst>
              </a:tr>
              <a:tr h="146237">
                <a:tc>
                  <a:txBody>
                    <a:bodyPr/>
                    <a:lstStyle/>
                    <a:p>
                      <a:pPr algn="r" fontAlgn="b"/>
                      <a:r>
                        <a:rPr lang="en-US" sz="900" b="0" i="0" u="none" strike="noStrike">
                          <a:latin typeface="Arial"/>
                        </a:rPr>
                        <a:t>18</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188</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73</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110</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99%</a:t>
                      </a:r>
                    </a:p>
                  </a:txBody>
                  <a:tcPr marL="4718" marR="4718" marT="4718" marB="0" anchor="b">
                    <a:lnL>
                      <a:noFill/>
                    </a:lnL>
                    <a:lnR>
                      <a:noFill/>
                    </a:lnR>
                    <a:lnT>
                      <a:noFill/>
                    </a:lnT>
                    <a:lnB>
                      <a:noFill/>
                    </a:lnB>
                  </a:tcPr>
                </a:tc>
                <a:extLst>
                  <a:ext uri="{0D108BD9-81ED-4DB2-BD59-A6C34878D82A}">
                    <a16:rowId xmlns:a16="http://schemas.microsoft.com/office/drawing/2014/main" val="10030"/>
                  </a:ext>
                </a:extLst>
              </a:tr>
              <a:tr h="146237">
                <a:tc>
                  <a:txBody>
                    <a:bodyPr/>
                    <a:lstStyle/>
                    <a:p>
                      <a:pPr algn="r" fontAlgn="b"/>
                      <a:r>
                        <a:rPr lang="en-US" sz="900" b="0" i="0" u="none" strike="noStrike">
                          <a:latin typeface="Arial"/>
                        </a:rPr>
                        <a:t>21</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178</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47</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110</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99%</a:t>
                      </a:r>
                    </a:p>
                  </a:txBody>
                  <a:tcPr marL="4718" marR="4718" marT="4718" marB="0" anchor="b">
                    <a:lnL>
                      <a:noFill/>
                    </a:lnL>
                    <a:lnR>
                      <a:noFill/>
                    </a:lnR>
                    <a:lnT>
                      <a:noFill/>
                    </a:lnT>
                    <a:lnB>
                      <a:noFill/>
                    </a:lnB>
                  </a:tcPr>
                </a:tc>
                <a:extLst>
                  <a:ext uri="{0D108BD9-81ED-4DB2-BD59-A6C34878D82A}">
                    <a16:rowId xmlns:a16="http://schemas.microsoft.com/office/drawing/2014/main" val="10031"/>
                  </a:ext>
                </a:extLst>
              </a:tr>
              <a:tr h="146237">
                <a:tc>
                  <a:txBody>
                    <a:bodyPr/>
                    <a:lstStyle/>
                    <a:p>
                      <a:pPr algn="r" fontAlgn="b"/>
                      <a:r>
                        <a:rPr lang="en-US" sz="900" b="0" i="0" u="none" strike="noStrike">
                          <a:latin typeface="Arial"/>
                        </a:rPr>
                        <a:t>16</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186</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69</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116</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99%</a:t>
                      </a:r>
                    </a:p>
                  </a:txBody>
                  <a:tcPr marL="4718" marR="4718" marT="4718" marB="0" anchor="b">
                    <a:lnL>
                      <a:noFill/>
                    </a:lnL>
                    <a:lnR>
                      <a:noFill/>
                    </a:lnR>
                    <a:lnT>
                      <a:noFill/>
                    </a:lnT>
                    <a:lnB>
                      <a:noFill/>
                    </a:lnB>
                  </a:tcPr>
                </a:tc>
                <a:extLst>
                  <a:ext uri="{0D108BD9-81ED-4DB2-BD59-A6C34878D82A}">
                    <a16:rowId xmlns:a16="http://schemas.microsoft.com/office/drawing/2014/main" val="10032"/>
                  </a:ext>
                </a:extLst>
              </a:tr>
              <a:tr h="146237">
                <a:tc>
                  <a:txBody>
                    <a:bodyPr/>
                    <a:lstStyle/>
                    <a:p>
                      <a:pPr algn="r" fontAlgn="b"/>
                      <a:r>
                        <a:rPr lang="en-US" sz="900" b="0" i="0" u="none" strike="noStrike">
                          <a:latin typeface="Arial"/>
                        </a:rPr>
                        <a:t>35</a:t>
                      </a:r>
                    </a:p>
                  </a:txBody>
                  <a:tcPr marL="4718" marR="4718" marT="4718"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latin typeface="Arial"/>
                        </a:rPr>
                        <a:t>181</a:t>
                      </a:r>
                    </a:p>
                  </a:txBody>
                  <a:tcPr marL="4718" marR="4718" marT="4718"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900" b="0" i="0" u="none" strike="noStrike">
                          <a:latin typeface="Arial"/>
                        </a:rPr>
                        <a:t>56</a:t>
                      </a:r>
                    </a:p>
                  </a:txBody>
                  <a:tcPr marL="4718" marR="4718" marT="4718" marB="0" anchor="b">
                    <a:lnL>
                      <a:noFill/>
                    </a:lnL>
                    <a:lnR>
                      <a:noFill/>
                    </a:lnR>
                    <a:lnT>
                      <a:noFill/>
                    </a:lnT>
                    <a:lnB>
                      <a:noFill/>
                    </a:lnB>
                  </a:tcPr>
                </a:tc>
                <a:tc>
                  <a:txBody>
                    <a:bodyPr/>
                    <a:lstStyle/>
                    <a:p>
                      <a:pPr algn="ctr" fontAlgn="b"/>
                      <a:r>
                        <a:rPr lang="en-US" sz="900" b="0" i="0" u="none" strike="noStrike">
                          <a:latin typeface="Arial"/>
                        </a:rPr>
                        <a:t>140</a:t>
                      </a:r>
                    </a:p>
                  </a:txBody>
                  <a:tcPr marL="4718" marR="4718" marT="4718" marB="0" anchor="b">
                    <a:lnL w="19050" cap="flat" cmpd="sng" algn="ctr">
                      <a:noFill/>
                      <a:prstDash val="solid"/>
                      <a:round/>
                      <a:headEnd type="none" w="med" len="med"/>
                      <a:tailEnd type="none" w="med" len="med"/>
                    </a:lnL>
                    <a:lnR>
                      <a:noFill/>
                    </a:lnR>
                    <a:lnT>
                      <a:noFill/>
                    </a:lnT>
                    <a:lnB>
                      <a:noFill/>
                    </a:lnB>
                  </a:tcPr>
                </a:tc>
                <a:tc>
                  <a:txBody>
                    <a:bodyPr/>
                    <a:lstStyle/>
                    <a:p>
                      <a:pPr algn="ctr" fontAlgn="b"/>
                      <a:r>
                        <a:rPr lang="en-US" sz="900" b="0" i="0" u="none" strike="noStrike" dirty="0">
                          <a:latin typeface="Arial"/>
                        </a:rPr>
                        <a:t>100%</a:t>
                      </a:r>
                    </a:p>
                  </a:txBody>
                  <a:tcPr marL="4718" marR="4718" marT="4718" marB="0" anchor="b">
                    <a:lnL>
                      <a:noFill/>
                    </a:lnL>
                    <a:lnR>
                      <a:noFill/>
                    </a:lnR>
                    <a:lnT>
                      <a:noFill/>
                    </a:lnT>
                    <a:lnB>
                      <a:noFill/>
                    </a:lnB>
                  </a:tcPr>
                </a:tc>
                <a:extLst>
                  <a:ext uri="{0D108BD9-81ED-4DB2-BD59-A6C34878D82A}">
                    <a16:rowId xmlns:a16="http://schemas.microsoft.com/office/drawing/2014/main" val="1003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394" y="114300"/>
            <a:ext cx="5890022"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6" name="Oval 2"/>
          <p:cNvSpPr>
            <a:spLocks noChangeArrowheads="1"/>
          </p:cNvSpPr>
          <p:nvPr/>
        </p:nvSpPr>
        <p:spPr bwMode="auto">
          <a:xfrm>
            <a:off x="5564981" y="2286000"/>
            <a:ext cx="2114550" cy="1600200"/>
          </a:xfrm>
          <a:prstGeom prst="ellipse">
            <a:avLst/>
          </a:prstGeom>
          <a:solidFill>
            <a:schemeClr val="accent1"/>
          </a:solidFill>
          <a:ln w="9525" algn="ctr">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a:solidFill>
                  <a:srgbClr val="000000"/>
                </a:solidFill>
              </a:rPr>
              <a:t>ACCURACY</a:t>
            </a:r>
          </a:p>
          <a:p>
            <a:r>
              <a:rPr lang="en-US" altLang="en-US" sz="1800">
                <a:solidFill>
                  <a:srgbClr val="000000"/>
                </a:solidFill>
              </a:rPr>
              <a:t>      </a:t>
            </a:r>
            <a:r>
              <a:rPr lang="en-US" altLang="en-US" sz="1800" u="sng">
                <a:solidFill>
                  <a:srgbClr val="000000"/>
                </a:solidFill>
              </a:rPr>
              <a:t>&gt;</a:t>
            </a:r>
            <a:r>
              <a:rPr lang="en-US" altLang="en-US" sz="1800">
                <a:solidFill>
                  <a:srgbClr val="000000"/>
                </a:solidFill>
              </a:rPr>
              <a:t> 93% </a:t>
            </a:r>
          </a:p>
          <a:p>
            <a:pPr algn="ctr"/>
            <a:r>
              <a:rPr lang="en-US" altLang="en-US" sz="1800">
                <a:solidFill>
                  <a:srgbClr val="000000"/>
                </a:solidFill>
              </a:rPr>
              <a:t>Fluency intervention</a:t>
            </a:r>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09538"/>
            <a:ext cx="6229350" cy="496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2315694"/>
      </p:ext>
    </p:extLst>
  </p:cSld>
  <p:clrMapOvr>
    <a:masterClrMapping/>
  </p:clrMapOvr>
  <p:transition spd="med">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a:t>
            </a:r>
          </a:p>
        </p:txBody>
      </p:sp>
      <p:graphicFrame>
        <p:nvGraphicFramePr>
          <p:cNvPr id="3" name="Table 2"/>
          <p:cNvGraphicFramePr>
            <a:graphicFrameLocks noGrp="1"/>
          </p:cNvGraphicFramePr>
          <p:nvPr>
            <p:extLst>
              <p:ext uri="{D42A27DB-BD31-4B8C-83A1-F6EECF244321}">
                <p14:modId xmlns:p14="http://schemas.microsoft.com/office/powerpoint/2010/main" val="2297122544"/>
              </p:ext>
            </p:extLst>
          </p:nvPr>
        </p:nvGraphicFramePr>
        <p:xfrm>
          <a:off x="1238250" y="114300"/>
          <a:ext cx="6743703" cy="5054372"/>
        </p:xfrm>
        <a:graphic>
          <a:graphicData uri="http://schemas.openxmlformats.org/drawingml/2006/table">
            <a:tbl>
              <a:tblPr firstRow="1" firstCol="1" bandRow="1">
                <a:tableStyleId>{5C22544A-7EE6-4342-B048-85BDC9FD1C3A}</a:tableStyleId>
              </a:tblPr>
              <a:tblGrid>
                <a:gridCol w="914401">
                  <a:extLst>
                    <a:ext uri="{9D8B030D-6E8A-4147-A177-3AD203B41FA5}">
                      <a16:colId xmlns:a16="http://schemas.microsoft.com/office/drawing/2014/main" val="20000"/>
                    </a:ext>
                  </a:extLst>
                </a:gridCol>
                <a:gridCol w="1131713">
                  <a:extLst>
                    <a:ext uri="{9D8B030D-6E8A-4147-A177-3AD203B41FA5}">
                      <a16:colId xmlns:a16="http://schemas.microsoft.com/office/drawing/2014/main" val="20001"/>
                    </a:ext>
                  </a:extLst>
                </a:gridCol>
                <a:gridCol w="991235">
                  <a:extLst>
                    <a:ext uri="{9D8B030D-6E8A-4147-A177-3AD203B41FA5}">
                      <a16:colId xmlns:a16="http://schemas.microsoft.com/office/drawing/2014/main" val="20002"/>
                    </a:ext>
                  </a:extLst>
                </a:gridCol>
                <a:gridCol w="1120526">
                  <a:extLst>
                    <a:ext uri="{9D8B030D-6E8A-4147-A177-3AD203B41FA5}">
                      <a16:colId xmlns:a16="http://schemas.microsoft.com/office/drawing/2014/main" val="20003"/>
                    </a:ext>
                  </a:extLst>
                </a:gridCol>
                <a:gridCol w="1390601">
                  <a:extLst>
                    <a:ext uri="{9D8B030D-6E8A-4147-A177-3AD203B41FA5}">
                      <a16:colId xmlns:a16="http://schemas.microsoft.com/office/drawing/2014/main" val="20004"/>
                    </a:ext>
                  </a:extLst>
                </a:gridCol>
                <a:gridCol w="1195227">
                  <a:extLst>
                    <a:ext uri="{9D8B030D-6E8A-4147-A177-3AD203B41FA5}">
                      <a16:colId xmlns:a16="http://schemas.microsoft.com/office/drawing/2014/main" val="20005"/>
                    </a:ext>
                  </a:extLst>
                </a:gridCol>
              </a:tblGrid>
              <a:tr h="640080">
                <a:tc>
                  <a:txBody>
                    <a:bodyPr/>
                    <a:lstStyle/>
                    <a:p>
                      <a:pPr marL="0" marR="0">
                        <a:lnSpc>
                          <a:spcPct val="200000"/>
                        </a:lnSpc>
                        <a:spcBef>
                          <a:spcPts val="0"/>
                        </a:spcBef>
                        <a:spcAft>
                          <a:spcPts val="0"/>
                        </a:spcAft>
                      </a:pPr>
                      <a:r>
                        <a:rPr lang="en-US" sz="1100" dirty="0">
                          <a:solidFill>
                            <a:schemeClr val="bg1"/>
                          </a:solidFill>
                          <a:effectLst/>
                        </a:rPr>
                        <a:t>Grade</a:t>
                      </a:r>
                      <a:endParaRPr lang="en-US" sz="1100" dirty="0">
                        <a:solidFill>
                          <a:schemeClr val="bg1"/>
                        </a:solidFill>
                        <a:effectLst/>
                        <a:latin typeface="Times New Roman"/>
                        <a:ea typeface="Times New Roman"/>
                      </a:endParaRPr>
                    </a:p>
                  </a:txBody>
                  <a:tcPr marL="42863" marR="42863" marT="0" marB="0"/>
                </a:tc>
                <a:tc>
                  <a:txBody>
                    <a:bodyPr/>
                    <a:lstStyle/>
                    <a:p>
                      <a:pPr marL="0" marR="0" algn="ctr">
                        <a:lnSpc>
                          <a:spcPct val="200000"/>
                        </a:lnSpc>
                        <a:spcBef>
                          <a:spcPts val="0"/>
                        </a:spcBef>
                        <a:spcAft>
                          <a:spcPts val="0"/>
                        </a:spcAft>
                      </a:pPr>
                      <a:r>
                        <a:rPr lang="en-US" sz="1100" dirty="0">
                          <a:solidFill>
                            <a:schemeClr val="bg1"/>
                          </a:solidFill>
                          <a:effectLst/>
                        </a:rPr>
                        <a:t>Phonemic Awareness</a:t>
                      </a:r>
                      <a:endParaRPr lang="en-US" sz="1100" dirty="0">
                        <a:solidFill>
                          <a:schemeClr val="bg1"/>
                        </a:solidFill>
                        <a:effectLst/>
                        <a:latin typeface="Times New Roman"/>
                        <a:ea typeface="Times New Roman"/>
                      </a:endParaRPr>
                    </a:p>
                  </a:txBody>
                  <a:tcPr marL="42863" marR="42863" marT="0" marB="0"/>
                </a:tc>
                <a:tc>
                  <a:txBody>
                    <a:bodyPr/>
                    <a:lstStyle/>
                    <a:p>
                      <a:pPr marL="0" marR="0" algn="ctr">
                        <a:lnSpc>
                          <a:spcPct val="200000"/>
                        </a:lnSpc>
                        <a:spcBef>
                          <a:spcPts val="0"/>
                        </a:spcBef>
                        <a:spcAft>
                          <a:spcPts val="0"/>
                        </a:spcAft>
                      </a:pPr>
                      <a:r>
                        <a:rPr lang="en-US" sz="1100" dirty="0">
                          <a:solidFill>
                            <a:schemeClr val="bg1"/>
                          </a:solidFill>
                          <a:effectLst/>
                        </a:rPr>
                        <a:t>Phonics</a:t>
                      </a:r>
                      <a:endParaRPr lang="en-US" sz="1100" dirty="0">
                        <a:solidFill>
                          <a:schemeClr val="bg1"/>
                        </a:solidFill>
                        <a:effectLst/>
                        <a:latin typeface="Times New Roman"/>
                        <a:ea typeface="Times New Roman"/>
                      </a:endParaRPr>
                    </a:p>
                  </a:txBody>
                  <a:tcPr marL="42863" marR="42863" marT="0" marB="0"/>
                </a:tc>
                <a:tc>
                  <a:txBody>
                    <a:bodyPr/>
                    <a:lstStyle/>
                    <a:p>
                      <a:pPr marL="0" marR="0" algn="ctr">
                        <a:lnSpc>
                          <a:spcPct val="200000"/>
                        </a:lnSpc>
                        <a:spcBef>
                          <a:spcPts val="0"/>
                        </a:spcBef>
                        <a:spcAft>
                          <a:spcPts val="0"/>
                        </a:spcAft>
                      </a:pPr>
                      <a:r>
                        <a:rPr lang="en-US" sz="1100" dirty="0">
                          <a:solidFill>
                            <a:schemeClr val="bg1"/>
                          </a:solidFill>
                          <a:effectLst/>
                        </a:rPr>
                        <a:t>Fluency</a:t>
                      </a:r>
                      <a:endParaRPr lang="en-US" sz="1100" dirty="0">
                        <a:solidFill>
                          <a:schemeClr val="bg1"/>
                        </a:solidFill>
                        <a:effectLst/>
                        <a:latin typeface="Times New Roman"/>
                        <a:ea typeface="Times New Roman"/>
                      </a:endParaRPr>
                    </a:p>
                  </a:txBody>
                  <a:tcPr marL="42863" marR="42863" marT="0" marB="0"/>
                </a:tc>
                <a:tc>
                  <a:txBody>
                    <a:bodyPr/>
                    <a:lstStyle/>
                    <a:p>
                      <a:pPr marL="0" marR="0" algn="ctr">
                        <a:lnSpc>
                          <a:spcPct val="200000"/>
                        </a:lnSpc>
                        <a:spcBef>
                          <a:spcPts val="0"/>
                        </a:spcBef>
                        <a:spcAft>
                          <a:spcPts val="0"/>
                        </a:spcAft>
                      </a:pPr>
                      <a:r>
                        <a:rPr lang="en-US" sz="1100" dirty="0">
                          <a:solidFill>
                            <a:schemeClr val="bg1"/>
                          </a:solidFill>
                          <a:effectLst/>
                        </a:rPr>
                        <a:t>Vocabulary</a:t>
                      </a:r>
                      <a:endParaRPr lang="en-US" sz="1100" dirty="0">
                        <a:solidFill>
                          <a:schemeClr val="bg1"/>
                        </a:solidFill>
                        <a:effectLst/>
                        <a:latin typeface="Times New Roman"/>
                        <a:ea typeface="Times New Roman"/>
                      </a:endParaRPr>
                    </a:p>
                  </a:txBody>
                  <a:tcPr marL="42863" marR="42863" marT="0" marB="0"/>
                </a:tc>
                <a:tc>
                  <a:txBody>
                    <a:bodyPr/>
                    <a:lstStyle/>
                    <a:p>
                      <a:pPr marL="0" marR="0" algn="ctr">
                        <a:lnSpc>
                          <a:spcPct val="200000"/>
                        </a:lnSpc>
                        <a:spcBef>
                          <a:spcPts val="0"/>
                        </a:spcBef>
                        <a:spcAft>
                          <a:spcPts val="0"/>
                        </a:spcAft>
                      </a:pPr>
                      <a:r>
                        <a:rPr lang="en-US" sz="1100" dirty="0">
                          <a:solidFill>
                            <a:schemeClr val="bg1"/>
                          </a:solidFill>
                          <a:effectLst/>
                        </a:rPr>
                        <a:t>Comprehension</a:t>
                      </a:r>
                      <a:endParaRPr lang="en-US" sz="1100" dirty="0">
                        <a:solidFill>
                          <a:schemeClr val="bg1"/>
                        </a:solidFill>
                        <a:effectLst/>
                        <a:latin typeface="Times New Roman"/>
                        <a:ea typeface="Times New Roman"/>
                      </a:endParaRPr>
                    </a:p>
                  </a:txBody>
                  <a:tcPr marL="42863" marR="42863" marT="0" marB="0"/>
                </a:tc>
                <a:extLst>
                  <a:ext uri="{0D108BD9-81ED-4DB2-BD59-A6C34878D82A}">
                    <a16:rowId xmlns:a16="http://schemas.microsoft.com/office/drawing/2014/main" val="10000"/>
                  </a:ext>
                </a:extLst>
              </a:tr>
              <a:tr h="640080">
                <a:tc>
                  <a:txBody>
                    <a:bodyPr/>
                    <a:lstStyle/>
                    <a:p>
                      <a:pPr marL="0" marR="0">
                        <a:lnSpc>
                          <a:spcPct val="200000"/>
                        </a:lnSpc>
                        <a:spcBef>
                          <a:spcPts val="0"/>
                        </a:spcBef>
                        <a:spcAft>
                          <a:spcPts val="0"/>
                        </a:spcAft>
                      </a:pPr>
                      <a:r>
                        <a:rPr lang="en-US" sz="1100" dirty="0">
                          <a:solidFill>
                            <a:schemeClr val="bg1"/>
                          </a:solidFill>
                          <a:effectLst/>
                        </a:rPr>
                        <a:t>Kindergarten</a:t>
                      </a:r>
                      <a:endParaRPr lang="en-US" sz="1100" dirty="0">
                        <a:solidFill>
                          <a:schemeClr val="bg1"/>
                        </a:solidFill>
                        <a:effectLst/>
                        <a:latin typeface="Times New Roman"/>
                        <a:ea typeface="Times New Roman"/>
                      </a:endParaRPr>
                    </a:p>
                  </a:txBody>
                  <a:tcPr marL="42863" marR="42863" marT="0" marB="0"/>
                </a:tc>
                <a:tc>
                  <a: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1100" dirty="0" smtClean="0">
                          <a:solidFill>
                            <a:schemeClr val="tx1"/>
                          </a:solidFill>
                          <a:effectLst/>
                          <a:latin typeface="+mn-lt"/>
                          <a:ea typeface="Times New Roman"/>
                        </a:rPr>
                        <a:t>EIR</a:t>
                      </a:r>
                      <a:r>
                        <a:rPr lang="en-US" sz="1100" baseline="0" dirty="0" smtClean="0">
                          <a:solidFill>
                            <a:schemeClr val="tx1"/>
                          </a:solidFill>
                          <a:effectLst/>
                          <a:latin typeface="+mn-lt"/>
                          <a:ea typeface="Times New Roman"/>
                        </a:rPr>
                        <a:t> – K</a:t>
                      </a:r>
                      <a:endParaRPr lang="en-US" sz="1100" dirty="0" smtClean="0">
                        <a:solidFill>
                          <a:schemeClr val="tx1"/>
                        </a:solidFill>
                        <a:effectLst/>
                        <a:latin typeface="+mn-lt"/>
                        <a:ea typeface="Times New Roman"/>
                      </a:endParaRPr>
                    </a:p>
                    <a:p>
                      <a:pPr marL="0" marR="0">
                        <a:lnSpc>
                          <a:spcPct val="200000"/>
                        </a:lnSpc>
                        <a:spcBef>
                          <a:spcPts val="0"/>
                        </a:spcBef>
                        <a:spcAft>
                          <a:spcPts val="0"/>
                        </a:spcAft>
                      </a:pPr>
                      <a:endParaRPr lang="en-US" sz="1100" dirty="0">
                        <a:solidFill>
                          <a:schemeClr val="tx1"/>
                        </a:solidFill>
                        <a:effectLst/>
                        <a:latin typeface="+mn-lt"/>
                        <a:ea typeface="Times New Roman"/>
                      </a:endParaRPr>
                    </a:p>
                  </a:txBody>
                  <a:tcPr marL="42863" marR="42863" marT="0" marB="0"/>
                </a:tc>
                <a:tc>
                  <a:txBody>
                    <a:bodyPr/>
                    <a:lstStyle/>
                    <a:p>
                      <a:pPr marL="0" marR="0">
                        <a:lnSpc>
                          <a:spcPct val="200000"/>
                        </a:lnSpc>
                        <a:spcBef>
                          <a:spcPts val="0"/>
                        </a:spcBef>
                        <a:spcAft>
                          <a:spcPts val="0"/>
                        </a:spcAft>
                      </a:pPr>
                      <a:r>
                        <a:rPr lang="en-US" sz="1100" dirty="0" smtClean="0">
                          <a:solidFill>
                            <a:schemeClr val="tx1"/>
                          </a:solidFill>
                          <a:effectLst/>
                          <a:latin typeface="+mn-lt"/>
                          <a:ea typeface="Times New Roman"/>
                        </a:rPr>
                        <a:t>EIR</a:t>
                      </a:r>
                      <a:r>
                        <a:rPr lang="en-US" sz="1100" baseline="0" dirty="0" smtClean="0">
                          <a:solidFill>
                            <a:schemeClr val="tx1"/>
                          </a:solidFill>
                          <a:effectLst/>
                          <a:latin typeface="+mn-lt"/>
                          <a:ea typeface="Times New Roman"/>
                        </a:rPr>
                        <a:t> – K</a:t>
                      </a:r>
                      <a:endParaRPr lang="en-US" sz="1100" dirty="0">
                        <a:solidFill>
                          <a:schemeClr val="tx1"/>
                        </a:solidFill>
                        <a:effectLst/>
                        <a:latin typeface="+mn-lt"/>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NA</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dirty="0">
                          <a:solidFill>
                            <a:schemeClr val="tx1"/>
                          </a:solidFill>
                          <a:effectLst/>
                        </a:rPr>
                        <a:t>Text Talk</a:t>
                      </a:r>
                      <a:endParaRPr lang="en-US" sz="1100" dirty="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NA</a:t>
                      </a:r>
                      <a:endParaRPr lang="en-US" sz="1100">
                        <a:solidFill>
                          <a:schemeClr val="tx1"/>
                        </a:solidFill>
                        <a:effectLst/>
                        <a:latin typeface="Times New Roman"/>
                        <a:ea typeface="Times New Roman"/>
                      </a:endParaRPr>
                    </a:p>
                  </a:txBody>
                  <a:tcPr marL="42863" marR="42863" marT="0" marB="0"/>
                </a:tc>
                <a:extLst>
                  <a:ext uri="{0D108BD9-81ED-4DB2-BD59-A6C34878D82A}">
                    <a16:rowId xmlns:a16="http://schemas.microsoft.com/office/drawing/2014/main" val="10001"/>
                  </a:ext>
                </a:extLst>
              </a:tr>
              <a:tr h="640080">
                <a:tc>
                  <a:txBody>
                    <a:bodyPr/>
                    <a:lstStyle/>
                    <a:p>
                      <a:pPr marL="0" marR="0">
                        <a:lnSpc>
                          <a:spcPct val="200000"/>
                        </a:lnSpc>
                        <a:spcBef>
                          <a:spcPts val="0"/>
                        </a:spcBef>
                        <a:spcAft>
                          <a:spcPts val="0"/>
                        </a:spcAft>
                      </a:pPr>
                      <a:r>
                        <a:rPr lang="en-US" sz="1100" dirty="0">
                          <a:solidFill>
                            <a:schemeClr val="bg1"/>
                          </a:solidFill>
                          <a:effectLst/>
                        </a:rPr>
                        <a:t>First Grade</a:t>
                      </a:r>
                      <a:endParaRPr lang="en-US" sz="1100" dirty="0">
                        <a:solidFill>
                          <a:schemeClr val="bg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dirty="0">
                          <a:solidFill>
                            <a:schemeClr val="tx1"/>
                          </a:solidFill>
                          <a:effectLst/>
                        </a:rPr>
                        <a:t>Road to the Code</a:t>
                      </a:r>
                      <a:endParaRPr lang="en-US" sz="1100" dirty="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Road to the Code</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NA</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Text Talk</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NA</a:t>
                      </a:r>
                      <a:endParaRPr lang="en-US" sz="1100">
                        <a:solidFill>
                          <a:schemeClr val="tx1"/>
                        </a:solidFill>
                        <a:effectLst/>
                        <a:latin typeface="Times New Roman"/>
                        <a:ea typeface="Times New Roman"/>
                      </a:endParaRPr>
                    </a:p>
                  </a:txBody>
                  <a:tcPr marL="42863" marR="42863" marT="0" marB="0"/>
                </a:tc>
                <a:extLst>
                  <a:ext uri="{0D108BD9-81ED-4DB2-BD59-A6C34878D82A}">
                    <a16:rowId xmlns:a16="http://schemas.microsoft.com/office/drawing/2014/main" val="10002"/>
                  </a:ext>
                </a:extLst>
              </a:tr>
              <a:tr h="850786">
                <a:tc>
                  <a:txBody>
                    <a:bodyPr/>
                    <a:lstStyle/>
                    <a:p>
                      <a:pPr marL="0" marR="0">
                        <a:lnSpc>
                          <a:spcPct val="200000"/>
                        </a:lnSpc>
                        <a:spcBef>
                          <a:spcPts val="0"/>
                        </a:spcBef>
                        <a:spcAft>
                          <a:spcPts val="0"/>
                        </a:spcAft>
                      </a:pPr>
                      <a:r>
                        <a:rPr lang="en-US" sz="1100" dirty="0">
                          <a:solidFill>
                            <a:schemeClr val="bg1"/>
                          </a:solidFill>
                          <a:effectLst/>
                        </a:rPr>
                        <a:t>Second Grade</a:t>
                      </a:r>
                      <a:endParaRPr lang="en-US" sz="1100" dirty="0">
                        <a:solidFill>
                          <a:schemeClr val="bg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Fast Forward Language</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dirty="0" smtClean="0">
                          <a:solidFill>
                            <a:schemeClr val="tx1"/>
                          </a:solidFill>
                          <a:effectLst/>
                          <a:latin typeface="+mn-lt"/>
                          <a:ea typeface="+mn-ea"/>
                        </a:rPr>
                        <a:t>Corrective</a:t>
                      </a:r>
                      <a:r>
                        <a:rPr lang="en-US" sz="1100" baseline="0" dirty="0" smtClean="0">
                          <a:solidFill>
                            <a:schemeClr val="tx1"/>
                          </a:solidFill>
                          <a:effectLst/>
                          <a:latin typeface="+mn-lt"/>
                          <a:ea typeface="+mn-ea"/>
                        </a:rPr>
                        <a:t> Reading</a:t>
                      </a:r>
                      <a:endParaRPr lang="en-US" sz="1100" dirty="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Six Minute Solution</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dirty="0">
                          <a:solidFill>
                            <a:schemeClr val="tx1"/>
                          </a:solidFill>
                          <a:effectLst/>
                        </a:rPr>
                        <a:t>Building Vocabulary Skills</a:t>
                      </a:r>
                      <a:endParaRPr lang="en-US" sz="1100" dirty="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Comprehension Plus</a:t>
                      </a:r>
                      <a:endParaRPr lang="en-US" sz="1100">
                        <a:solidFill>
                          <a:schemeClr val="tx1"/>
                        </a:solidFill>
                        <a:effectLst/>
                        <a:latin typeface="Times New Roman"/>
                        <a:ea typeface="Times New Roman"/>
                      </a:endParaRPr>
                    </a:p>
                  </a:txBody>
                  <a:tcPr marL="42863" marR="42863" marT="0" marB="0"/>
                </a:tc>
                <a:extLst>
                  <a:ext uri="{0D108BD9-81ED-4DB2-BD59-A6C34878D82A}">
                    <a16:rowId xmlns:a16="http://schemas.microsoft.com/office/drawing/2014/main" val="10003"/>
                  </a:ext>
                </a:extLst>
              </a:tr>
              <a:tr h="850786">
                <a:tc>
                  <a:txBody>
                    <a:bodyPr/>
                    <a:lstStyle/>
                    <a:p>
                      <a:pPr marL="0" marR="0">
                        <a:lnSpc>
                          <a:spcPct val="200000"/>
                        </a:lnSpc>
                        <a:spcBef>
                          <a:spcPts val="0"/>
                        </a:spcBef>
                        <a:spcAft>
                          <a:spcPts val="0"/>
                        </a:spcAft>
                      </a:pPr>
                      <a:r>
                        <a:rPr lang="en-US" sz="1100" dirty="0">
                          <a:solidFill>
                            <a:schemeClr val="bg1"/>
                          </a:solidFill>
                          <a:effectLst/>
                        </a:rPr>
                        <a:t>Third Grade</a:t>
                      </a:r>
                      <a:endParaRPr lang="en-US" sz="1100" dirty="0">
                        <a:solidFill>
                          <a:schemeClr val="bg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Fast Forward Language</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dirty="0" smtClean="0">
                          <a:solidFill>
                            <a:schemeClr val="tx1"/>
                          </a:solidFill>
                          <a:effectLst/>
                        </a:rPr>
                        <a:t>Corrective Reading</a:t>
                      </a:r>
                      <a:endParaRPr lang="en-US" sz="1100" dirty="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Six Minute Solution</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Building Vocabulary Skills</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Comprehension Plus</a:t>
                      </a:r>
                      <a:endParaRPr lang="en-US" sz="1100">
                        <a:solidFill>
                          <a:schemeClr val="tx1"/>
                        </a:solidFill>
                        <a:effectLst/>
                        <a:latin typeface="Times New Roman"/>
                        <a:ea typeface="Times New Roman"/>
                      </a:endParaRPr>
                    </a:p>
                  </a:txBody>
                  <a:tcPr marL="42863" marR="42863" marT="0" marB="0"/>
                </a:tc>
                <a:extLst>
                  <a:ext uri="{0D108BD9-81ED-4DB2-BD59-A6C34878D82A}">
                    <a16:rowId xmlns:a16="http://schemas.microsoft.com/office/drawing/2014/main" val="10004"/>
                  </a:ext>
                </a:extLst>
              </a:tr>
              <a:tr h="640080">
                <a:tc>
                  <a:txBody>
                    <a:bodyPr/>
                    <a:lstStyle/>
                    <a:p>
                      <a:pPr marL="0" marR="0">
                        <a:lnSpc>
                          <a:spcPct val="200000"/>
                        </a:lnSpc>
                        <a:spcBef>
                          <a:spcPts val="0"/>
                        </a:spcBef>
                        <a:spcAft>
                          <a:spcPts val="0"/>
                        </a:spcAft>
                      </a:pPr>
                      <a:r>
                        <a:rPr lang="en-US" sz="1100" dirty="0">
                          <a:solidFill>
                            <a:schemeClr val="bg1"/>
                          </a:solidFill>
                          <a:effectLst/>
                        </a:rPr>
                        <a:t>Fourth Grade</a:t>
                      </a:r>
                      <a:endParaRPr lang="en-US" sz="1100" dirty="0">
                        <a:solidFill>
                          <a:schemeClr val="bg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NA</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REWARDS</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Six Minute Solution</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Building Vocabulary Skills</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Comprehension Plus</a:t>
                      </a:r>
                      <a:endParaRPr lang="en-US" sz="1100">
                        <a:solidFill>
                          <a:schemeClr val="tx1"/>
                        </a:solidFill>
                        <a:effectLst/>
                        <a:latin typeface="Times New Roman"/>
                        <a:ea typeface="Times New Roman"/>
                      </a:endParaRPr>
                    </a:p>
                  </a:txBody>
                  <a:tcPr marL="42863" marR="42863" marT="0" marB="0"/>
                </a:tc>
                <a:extLst>
                  <a:ext uri="{0D108BD9-81ED-4DB2-BD59-A6C34878D82A}">
                    <a16:rowId xmlns:a16="http://schemas.microsoft.com/office/drawing/2014/main" val="10005"/>
                  </a:ext>
                </a:extLst>
              </a:tr>
              <a:tr h="640080">
                <a:tc>
                  <a:txBody>
                    <a:bodyPr/>
                    <a:lstStyle/>
                    <a:p>
                      <a:pPr marL="0" marR="0">
                        <a:lnSpc>
                          <a:spcPct val="200000"/>
                        </a:lnSpc>
                        <a:spcBef>
                          <a:spcPts val="0"/>
                        </a:spcBef>
                        <a:spcAft>
                          <a:spcPts val="0"/>
                        </a:spcAft>
                      </a:pPr>
                      <a:r>
                        <a:rPr lang="en-US" sz="1100" dirty="0">
                          <a:solidFill>
                            <a:schemeClr val="bg1"/>
                          </a:solidFill>
                          <a:effectLst/>
                        </a:rPr>
                        <a:t>Fifth Grade</a:t>
                      </a:r>
                      <a:endParaRPr lang="en-US" sz="1100" dirty="0">
                        <a:solidFill>
                          <a:schemeClr val="bg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NA</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REWARDS</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Six Minute Solution</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a:solidFill>
                            <a:schemeClr val="tx1"/>
                          </a:solidFill>
                          <a:effectLst/>
                        </a:rPr>
                        <a:t>Building Vocabulary Skills</a:t>
                      </a:r>
                      <a:endParaRPr lang="en-US" sz="1100">
                        <a:solidFill>
                          <a:schemeClr val="tx1"/>
                        </a:solidFill>
                        <a:effectLst/>
                        <a:latin typeface="Times New Roman"/>
                        <a:ea typeface="Times New Roman"/>
                      </a:endParaRPr>
                    </a:p>
                  </a:txBody>
                  <a:tcPr marL="42863" marR="42863" marT="0" marB="0"/>
                </a:tc>
                <a:tc>
                  <a:txBody>
                    <a:bodyPr/>
                    <a:lstStyle/>
                    <a:p>
                      <a:pPr marL="0" marR="0">
                        <a:lnSpc>
                          <a:spcPct val="200000"/>
                        </a:lnSpc>
                        <a:spcBef>
                          <a:spcPts val="0"/>
                        </a:spcBef>
                        <a:spcAft>
                          <a:spcPts val="0"/>
                        </a:spcAft>
                      </a:pPr>
                      <a:r>
                        <a:rPr lang="en-US" sz="1100" dirty="0">
                          <a:solidFill>
                            <a:schemeClr val="tx1"/>
                          </a:solidFill>
                          <a:effectLst/>
                        </a:rPr>
                        <a:t>Comprehension Plus</a:t>
                      </a:r>
                      <a:endParaRPr lang="en-US" sz="1100" dirty="0">
                        <a:solidFill>
                          <a:schemeClr val="tx1"/>
                        </a:solidFill>
                        <a:effectLst/>
                        <a:latin typeface="Times New Roman"/>
                        <a:ea typeface="Times New Roman"/>
                      </a:endParaRPr>
                    </a:p>
                  </a:txBody>
                  <a:tcPr marL="42863" marR="42863" marT="0" marB="0"/>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smtClean="0"/>
              <a:t>Websites</a:t>
            </a:r>
          </a:p>
        </p:txBody>
      </p:sp>
      <p:sp>
        <p:nvSpPr>
          <p:cNvPr id="2" name="Content Placeholder 1"/>
          <p:cNvSpPr>
            <a:spLocks noGrp="1"/>
          </p:cNvSpPr>
          <p:nvPr>
            <p:ph idx="1"/>
          </p:nvPr>
        </p:nvSpPr>
        <p:spPr>
          <a:xfrm>
            <a:off x="196645" y="1200150"/>
            <a:ext cx="8947355" cy="3394472"/>
          </a:xfrm>
        </p:spPr>
        <p:txBody>
          <a:bodyPr>
            <a:normAutofit/>
          </a:bodyPr>
          <a:lstStyle/>
          <a:p>
            <a:r>
              <a:rPr lang="en-US" altLang="en-US" sz="2800" dirty="0" smtClean="0">
                <a:hlinkClick r:id="rId2"/>
              </a:rPr>
              <a:t>www.intensiveintervention.org/chart/instructional-intervention-tools</a:t>
            </a:r>
            <a:endParaRPr lang="en-US" altLang="en-US" sz="2800" dirty="0" smtClean="0"/>
          </a:p>
          <a:p>
            <a:r>
              <a:rPr lang="en-US" sz="2800" dirty="0" smtClean="0">
                <a:hlinkClick r:id="rId3"/>
              </a:rPr>
              <a:t>www.ebi.Missouri.edu</a:t>
            </a:r>
            <a:endParaRPr lang="en-US" sz="2800" dirty="0" smtClean="0"/>
          </a:p>
          <a:p>
            <a:r>
              <a:rPr lang="en-US" sz="2800" dirty="0" smtClean="0">
                <a:hlinkClick r:id="rId4"/>
              </a:rPr>
              <a:t>www.gosbr.net</a:t>
            </a:r>
            <a:endParaRPr lang="en-US" sz="2800" dirty="0" smtClean="0"/>
          </a:p>
          <a:p>
            <a:r>
              <a:rPr lang="en-US" sz="2800" dirty="0">
                <a:hlinkClick r:id="rId5"/>
              </a:rPr>
              <a:t>http://</a:t>
            </a:r>
            <a:r>
              <a:rPr lang="en-US" sz="2800" dirty="0" smtClean="0">
                <a:hlinkClick r:id="rId5"/>
              </a:rPr>
              <a:t>www.cehd.umn.edu/reading/PRESS/about.html</a:t>
            </a:r>
            <a:endParaRPr lang="en-US" sz="2800" dirty="0" smtClean="0"/>
          </a:p>
          <a:p>
            <a:endParaRPr lang="en-US" sz="2800" dirty="0" smtClean="0"/>
          </a:p>
          <a:p>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Really Bad News!</a:t>
            </a:r>
            <a:endParaRPr lang="en-US" dirty="0"/>
          </a:p>
        </p:txBody>
      </p:sp>
      <p:sp>
        <p:nvSpPr>
          <p:cNvPr id="3" name="Content Placeholder 2"/>
          <p:cNvSpPr>
            <a:spLocks noGrp="1"/>
          </p:cNvSpPr>
          <p:nvPr>
            <p:ph idx="1"/>
          </p:nvPr>
        </p:nvSpPr>
        <p:spPr>
          <a:xfrm>
            <a:off x="209693" y="1060221"/>
            <a:ext cx="8724614" cy="3394472"/>
          </a:xfrm>
        </p:spPr>
        <p:txBody>
          <a:bodyPr>
            <a:normAutofit/>
          </a:bodyPr>
          <a:lstStyle/>
          <a:p>
            <a:r>
              <a:rPr lang="en-US" sz="2000" dirty="0"/>
              <a:t>(i) That, based on standardized testing, this state has determined that the pupil may be required to be retained in grade 3 as provided under state </a:t>
            </a:r>
            <a:r>
              <a:rPr lang="en-US" sz="2000" dirty="0" smtClean="0"/>
              <a:t>law</a:t>
            </a:r>
          </a:p>
          <a:p>
            <a:pPr lvl="1"/>
            <a:r>
              <a:rPr lang="en-US" sz="1800" dirty="0" smtClean="0"/>
              <a:t>The </a:t>
            </a:r>
            <a:r>
              <a:rPr lang="en-US" sz="1800" dirty="0"/>
              <a:t>pupil may still be allowed to enroll in grade 4 if he or she demonstrates a grade 3 reading level through performance on an alternative standardized reading assessment or through a pupil portfolio. </a:t>
            </a:r>
            <a:endParaRPr lang="en-US" sz="1800" dirty="0" smtClean="0"/>
          </a:p>
          <a:p>
            <a:r>
              <a:rPr lang="en-US" sz="2000" dirty="0" smtClean="0"/>
              <a:t>(</a:t>
            </a:r>
            <a:r>
              <a:rPr lang="en-US" sz="2000" dirty="0"/>
              <a:t>ii) That the parent or legal guardian has the right to request a good cause </a:t>
            </a:r>
            <a:r>
              <a:rPr lang="en-US" sz="2000" dirty="0" smtClean="0"/>
              <a:t>exemption that </a:t>
            </a:r>
            <a:r>
              <a:rPr lang="en-US" sz="2000" dirty="0"/>
              <a:t>will allow the pupil to enroll in grade 4 in the next school year. </a:t>
            </a:r>
            <a:endParaRPr lang="en-US" sz="2000" dirty="0" smtClean="0"/>
          </a:p>
        </p:txBody>
      </p:sp>
    </p:spTree>
    <p:extLst>
      <p:ext uri="{BB962C8B-B14F-4D97-AF65-F5344CB8AC3E}">
        <p14:creationId xmlns:p14="http://schemas.microsoft.com/office/powerpoint/2010/main" val="134443089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(Hattie, 2009)</a:t>
            </a:r>
            <a:endParaRPr lang="en-US" dirty="0"/>
          </a:p>
        </p:txBody>
      </p:sp>
      <p:pic>
        <p:nvPicPr>
          <p:cNvPr id="3" name="Picture 2"/>
          <p:cNvPicPr>
            <a:picLocks noChangeAspect="1"/>
          </p:cNvPicPr>
          <p:nvPr/>
        </p:nvPicPr>
        <p:blipFill>
          <a:blip r:embed="rId2"/>
          <a:stretch>
            <a:fillRect/>
          </a:stretch>
        </p:blipFill>
        <p:spPr>
          <a:xfrm>
            <a:off x="1538703" y="1223783"/>
            <a:ext cx="6188430" cy="2750076"/>
          </a:xfrm>
          <a:prstGeom prst="rect">
            <a:avLst/>
          </a:prstGeom>
        </p:spPr>
      </p:pic>
    </p:spTree>
    <p:extLst>
      <p:ext uri="{BB962C8B-B14F-4D97-AF65-F5344CB8AC3E}">
        <p14:creationId xmlns:p14="http://schemas.microsoft.com/office/powerpoint/2010/main" val="1231676919"/>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4"/>
            <a:ext cx="8229600" cy="857250"/>
          </a:xfrm>
        </p:spPr>
        <p:txBody>
          <a:bodyPr/>
          <a:lstStyle/>
          <a:p>
            <a:r>
              <a:rPr lang="en-US" dirty="0" smtClean="0"/>
              <a:t>Early Warning Signs</a:t>
            </a:r>
            <a:endParaRPr lang="en-US" dirty="0"/>
          </a:p>
        </p:txBody>
      </p:sp>
      <p:sp>
        <p:nvSpPr>
          <p:cNvPr id="3" name="Content Placeholder 2"/>
          <p:cNvSpPr>
            <a:spLocks noGrp="1"/>
          </p:cNvSpPr>
          <p:nvPr>
            <p:ph idx="1"/>
          </p:nvPr>
        </p:nvSpPr>
        <p:spPr>
          <a:xfrm>
            <a:off x="366364" y="782310"/>
            <a:ext cx="8511187" cy="3795745"/>
          </a:xfrm>
        </p:spPr>
        <p:txBody>
          <a:bodyPr>
            <a:normAutofit fontScale="62500" lnSpcReduction="20000"/>
          </a:bodyPr>
          <a:lstStyle/>
          <a:p>
            <a:r>
              <a:rPr lang="en-US" dirty="0"/>
              <a:t>May be slow to add new vocabulary words</a:t>
            </a:r>
          </a:p>
          <a:p>
            <a:r>
              <a:rPr lang="en-US" dirty="0" smtClean="0"/>
              <a:t>May </a:t>
            </a:r>
            <a:r>
              <a:rPr lang="en-US" dirty="0"/>
              <a:t>have difficulty with rhyming</a:t>
            </a:r>
          </a:p>
          <a:p>
            <a:r>
              <a:rPr lang="en-US" dirty="0"/>
              <a:t>May have trouble learning the alphabet, numbers, days of the week, colors, shapes, how to spell and write his or her name</a:t>
            </a:r>
          </a:p>
          <a:p>
            <a:r>
              <a:rPr lang="en-US" dirty="0" smtClean="0"/>
              <a:t>May </a:t>
            </a:r>
            <a:r>
              <a:rPr lang="en-US" dirty="0"/>
              <a:t>have difficulty telling and/or retelling a story in the correct sequence</a:t>
            </a:r>
          </a:p>
          <a:p>
            <a:r>
              <a:rPr lang="en-US" dirty="0"/>
              <a:t>Often has difficulty separating sounds in words and blending sounds to make </a:t>
            </a:r>
            <a:r>
              <a:rPr lang="en-US" dirty="0" smtClean="0"/>
              <a:t>words</a:t>
            </a:r>
          </a:p>
          <a:p>
            <a:r>
              <a:rPr lang="en-US" dirty="0"/>
              <a:t>Seems to be unable to recognize letters in his/her own name</a:t>
            </a:r>
          </a:p>
          <a:p>
            <a:r>
              <a:rPr lang="en-US" dirty="0" smtClean="0"/>
              <a:t>Has </a:t>
            </a:r>
            <a:r>
              <a:rPr lang="en-US" dirty="0"/>
              <a:t>difficulty decoding single words (reading single words in isolation)</a:t>
            </a:r>
          </a:p>
          <a:p>
            <a:r>
              <a:rPr lang="en-US" dirty="0"/>
              <a:t>May be slow to learn the connection between letters and </a:t>
            </a:r>
            <a:r>
              <a:rPr lang="en-US" dirty="0" smtClean="0"/>
              <a:t>sounds</a:t>
            </a:r>
          </a:p>
          <a:p>
            <a:r>
              <a:rPr lang="en-US" dirty="0"/>
              <a:t>A family history of reading and/or spelling difficulties</a:t>
            </a:r>
          </a:p>
          <a:p>
            <a:endParaRPr lang="en-US" dirty="0"/>
          </a:p>
        </p:txBody>
      </p:sp>
    </p:spTree>
    <p:extLst>
      <p:ext uri="{BB962C8B-B14F-4D97-AF65-F5344CB8AC3E}">
        <p14:creationId xmlns:p14="http://schemas.microsoft.com/office/powerpoint/2010/main" val="257203807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74" y="-93025"/>
            <a:ext cx="8229600" cy="857250"/>
          </a:xfrm>
        </p:spPr>
        <p:txBody>
          <a:bodyPr>
            <a:normAutofit/>
          </a:bodyPr>
          <a:lstStyle/>
          <a:p>
            <a:r>
              <a:rPr lang="en-US" dirty="0" smtClean="0"/>
              <a:t>Effect on Dropout</a:t>
            </a:r>
            <a:endParaRPr lang="en-US" dirty="0"/>
          </a:p>
        </p:txBody>
      </p:sp>
      <p:pic>
        <p:nvPicPr>
          <p:cNvPr id="3" name="Picture 2"/>
          <p:cNvPicPr>
            <a:picLocks noChangeAspect="1"/>
          </p:cNvPicPr>
          <p:nvPr/>
        </p:nvPicPr>
        <p:blipFill>
          <a:blip r:embed="rId2"/>
          <a:stretch>
            <a:fillRect/>
          </a:stretch>
        </p:blipFill>
        <p:spPr>
          <a:xfrm>
            <a:off x="763147" y="616889"/>
            <a:ext cx="6476426" cy="3843541"/>
          </a:xfrm>
          <a:prstGeom prst="rect">
            <a:avLst/>
          </a:prstGeom>
        </p:spPr>
      </p:pic>
      <p:sp>
        <p:nvSpPr>
          <p:cNvPr id="4" name="TextBox 3"/>
          <p:cNvSpPr txBox="1"/>
          <p:nvPr/>
        </p:nvSpPr>
        <p:spPr>
          <a:xfrm>
            <a:off x="7363326" y="1498791"/>
            <a:ext cx="1629420" cy="738664"/>
          </a:xfrm>
          <a:prstGeom prst="rect">
            <a:avLst/>
          </a:prstGeom>
          <a:noFill/>
        </p:spPr>
        <p:txBody>
          <a:bodyPr wrap="square" rtlCol="0">
            <a:spAutoFit/>
          </a:bodyPr>
          <a:lstStyle/>
          <a:p>
            <a:r>
              <a:rPr lang="en-US" sz="1400" dirty="0" smtClean="0"/>
              <a:t>National Center for Educational Statistics, 2006</a:t>
            </a:r>
            <a:endParaRPr lang="en-US" sz="1400" dirty="0"/>
          </a:p>
        </p:txBody>
      </p:sp>
    </p:spTree>
    <p:extLst>
      <p:ext uri="{BB962C8B-B14F-4D97-AF65-F5344CB8AC3E}">
        <p14:creationId xmlns:p14="http://schemas.microsoft.com/office/powerpoint/2010/main" val="425635430"/>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667999231"/>
              </p:ext>
            </p:extLst>
          </p:nvPr>
        </p:nvGraphicFramePr>
        <p:xfrm>
          <a:off x="1141045" y="500185"/>
          <a:ext cx="7737232" cy="4009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656370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childtrends.org/wp-content/uploads/2012/10/99_fig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027" y="96253"/>
            <a:ext cx="6909564" cy="470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66119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as Partners</a:t>
            </a:r>
            <a:endParaRPr lang="en-US" dirty="0"/>
          </a:p>
        </p:txBody>
      </p:sp>
      <p:sp>
        <p:nvSpPr>
          <p:cNvPr id="3" name="Content Placeholder 2"/>
          <p:cNvSpPr>
            <a:spLocks noGrp="1"/>
          </p:cNvSpPr>
          <p:nvPr>
            <p:ph idx="1"/>
          </p:nvPr>
        </p:nvSpPr>
        <p:spPr/>
        <p:txBody>
          <a:bodyPr/>
          <a:lstStyle/>
          <a:p>
            <a:r>
              <a:rPr lang="en-US" dirty="0" smtClean="0"/>
              <a:t>Discuss long-term effects</a:t>
            </a:r>
          </a:p>
          <a:p>
            <a:r>
              <a:rPr lang="en-US" dirty="0" smtClean="0"/>
              <a:t>Link with community resources</a:t>
            </a:r>
          </a:p>
          <a:p>
            <a:r>
              <a:rPr lang="en-US" dirty="0" smtClean="0"/>
              <a:t>Show progress monitoring data</a:t>
            </a:r>
          </a:p>
          <a:p>
            <a:r>
              <a:rPr lang="en-US" dirty="0" smtClean="0"/>
              <a:t>Keep well informed</a:t>
            </a:r>
          </a:p>
        </p:txBody>
      </p:sp>
    </p:spTree>
    <p:extLst>
      <p:ext uri="{BB962C8B-B14F-4D97-AF65-F5344CB8AC3E}">
        <p14:creationId xmlns:p14="http://schemas.microsoft.com/office/powerpoint/2010/main" val="4162665301"/>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584"/>
            <a:ext cx="8229600" cy="857250"/>
          </a:xfrm>
        </p:spPr>
        <p:txBody>
          <a:bodyPr/>
          <a:lstStyle/>
          <a:p>
            <a:r>
              <a:rPr lang="en-US" dirty="0" smtClean="0"/>
              <a:t>Intensify </a:t>
            </a:r>
            <a:r>
              <a:rPr lang="en-US" dirty="0" smtClean="0"/>
              <a:t>the Intervention</a:t>
            </a:r>
            <a:endParaRPr lang="en-US" dirty="0"/>
          </a:p>
        </p:txBody>
      </p:sp>
    </p:spTree>
    <p:extLst>
      <p:ext uri="{BB962C8B-B14F-4D97-AF65-F5344CB8AC3E}">
        <p14:creationId xmlns:p14="http://schemas.microsoft.com/office/powerpoint/2010/main" val="260211797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517" y="1263"/>
            <a:ext cx="7628420" cy="857250"/>
          </a:xfrm>
        </p:spPr>
        <p:txBody>
          <a:bodyPr>
            <a:noAutofit/>
          </a:bodyPr>
          <a:lstStyle/>
          <a:p>
            <a:r>
              <a:rPr lang="en-US" sz="3200" dirty="0"/>
              <a:t>Merge </a:t>
            </a:r>
            <a:r>
              <a:rPr lang="en-US" sz="3200" dirty="0" err="1"/>
              <a:t>Neuropsych</a:t>
            </a:r>
            <a:r>
              <a:rPr lang="en-US" sz="3200" dirty="0"/>
              <a:t> and RTI (</a:t>
            </a:r>
            <a:r>
              <a:rPr lang="en-US" sz="3200" dirty="0" err="1"/>
              <a:t>Feifer</a:t>
            </a:r>
            <a:r>
              <a:rPr lang="en-US" sz="3200" dirty="0"/>
              <a:t>, 2008)</a:t>
            </a:r>
          </a:p>
        </p:txBody>
      </p:sp>
      <p:sp>
        <p:nvSpPr>
          <p:cNvPr id="3" name="Content Placeholder 2"/>
          <p:cNvSpPr>
            <a:spLocks noGrp="1"/>
          </p:cNvSpPr>
          <p:nvPr>
            <p:ph idx="1"/>
          </p:nvPr>
        </p:nvSpPr>
        <p:spPr>
          <a:xfrm>
            <a:off x="131350" y="857250"/>
            <a:ext cx="8840884" cy="3657600"/>
          </a:xfrm>
        </p:spPr>
        <p:txBody>
          <a:bodyPr>
            <a:normAutofit fontScale="92500" lnSpcReduction="20000"/>
          </a:bodyPr>
          <a:lstStyle/>
          <a:p>
            <a:r>
              <a:rPr lang="en-US" dirty="0" smtClean="0"/>
              <a:t>We should assess cognitive </a:t>
            </a:r>
            <a:r>
              <a:rPr lang="en-US" dirty="0"/>
              <a:t>constructs such as verbal IQ, executive functioning, working memory, attention, and reading </a:t>
            </a:r>
            <a:r>
              <a:rPr lang="en-US" dirty="0" smtClean="0"/>
              <a:t>fluency.</a:t>
            </a:r>
          </a:p>
          <a:p>
            <a:r>
              <a:rPr lang="en-US" dirty="0" smtClean="0"/>
              <a:t>“Specifying </a:t>
            </a:r>
            <a:r>
              <a:rPr lang="en-US" dirty="0"/>
              <a:t>the underlying linguistic and cognitive factors associated with poor reading comprehension skills may be helpful toward developing more effective intervention strategies to assist </a:t>
            </a:r>
            <a:r>
              <a:rPr lang="en-US" dirty="0" smtClean="0"/>
              <a:t>children” </a:t>
            </a:r>
            <a:r>
              <a:rPr lang="en-US" dirty="0"/>
              <a:t>(p. 824), especially for those receiving a Tier 3 intervention. </a:t>
            </a:r>
          </a:p>
          <a:p>
            <a:endParaRPr lang="en-US" dirty="0"/>
          </a:p>
        </p:txBody>
      </p:sp>
    </p:spTree>
    <p:extLst>
      <p:ext uri="{BB962C8B-B14F-4D97-AF65-F5344CB8AC3E}">
        <p14:creationId xmlns:p14="http://schemas.microsoft.com/office/powerpoint/2010/main" val="195177417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556994" y="205978"/>
            <a:ext cx="8548890" cy="3870722"/>
          </a:xfrm>
          <a:prstGeom prst="rect">
            <a:avLst/>
          </a:prstGeom>
        </p:spPr>
      </p:pic>
      <p:sp>
        <p:nvSpPr>
          <p:cNvPr id="4" name="Rectangle 3"/>
          <p:cNvSpPr/>
          <p:nvPr/>
        </p:nvSpPr>
        <p:spPr>
          <a:xfrm>
            <a:off x="876300" y="2827020"/>
            <a:ext cx="7498080" cy="23622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85145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657350" y="0"/>
            <a:ext cx="5657850" cy="685800"/>
          </a:xfrm>
        </p:spPr>
        <p:txBody>
          <a:bodyPr>
            <a:normAutofit fontScale="90000"/>
          </a:bodyPr>
          <a:lstStyle/>
          <a:p>
            <a:r>
              <a:rPr lang="en-US" altLang="en-US" dirty="0" smtClean="0"/>
              <a:t>Working Memory</a:t>
            </a:r>
          </a:p>
        </p:txBody>
      </p:sp>
      <p:sp>
        <p:nvSpPr>
          <p:cNvPr id="3" name="Content Placeholder 2"/>
          <p:cNvSpPr>
            <a:spLocks noGrp="1"/>
          </p:cNvSpPr>
          <p:nvPr>
            <p:ph idx="1"/>
          </p:nvPr>
        </p:nvSpPr>
        <p:spPr>
          <a:xfrm>
            <a:off x="87087" y="491881"/>
            <a:ext cx="8984342" cy="2000250"/>
          </a:xfrm>
        </p:spPr>
        <p:txBody>
          <a:bodyPr>
            <a:noAutofit/>
          </a:bodyPr>
          <a:lstStyle/>
          <a:p>
            <a:pPr>
              <a:buClr>
                <a:schemeClr val="tx1"/>
              </a:buClr>
              <a:buFontTx/>
              <a:buChar char=" "/>
              <a:defRPr/>
            </a:pPr>
            <a:r>
              <a:rPr lang="en-US" sz="2700" dirty="0">
                <a:ea typeface="ＭＳ Ｐゴシック" charset="-128"/>
              </a:rPr>
              <a:t>Melby-Lervag &amp; Hulme,  2012</a:t>
            </a:r>
          </a:p>
          <a:p>
            <a:pPr lvl="1">
              <a:buClr>
                <a:schemeClr val="tx1"/>
              </a:buClr>
              <a:buFontTx/>
              <a:buChar char=" "/>
              <a:defRPr/>
            </a:pPr>
            <a:r>
              <a:rPr lang="en-US" dirty="0" smtClean="0">
                <a:ea typeface="ＭＳ Ｐゴシック" charset="-128"/>
              </a:rPr>
              <a:t>Verbal Ability </a:t>
            </a:r>
            <a:r>
              <a:rPr lang="en-US" dirty="0">
                <a:ea typeface="ＭＳ Ｐゴシック" charset="-128"/>
              </a:rPr>
              <a:t>		</a:t>
            </a:r>
            <a:r>
              <a:rPr lang="en-US" dirty="0" smtClean="0">
                <a:ea typeface="ＭＳ Ｐゴシック" charset="-128"/>
              </a:rPr>
              <a:t>						</a:t>
            </a:r>
            <a:r>
              <a:rPr lang="en-US" dirty="0">
                <a:ea typeface="ＭＳ Ｐゴシック" charset="-128"/>
              </a:rPr>
              <a:t>	.</a:t>
            </a:r>
            <a:r>
              <a:rPr lang="en-US" dirty="0" smtClean="0">
                <a:ea typeface="ＭＳ Ｐゴシック" charset="-128"/>
              </a:rPr>
              <a:t>13</a:t>
            </a:r>
          </a:p>
          <a:p>
            <a:pPr lvl="2">
              <a:buClr>
                <a:schemeClr val="tx1"/>
              </a:buClr>
              <a:buFontTx/>
              <a:buChar char=" "/>
              <a:defRPr/>
            </a:pPr>
            <a:r>
              <a:rPr lang="en-US" dirty="0" smtClean="0">
                <a:ea typeface="ＭＳ Ｐゴシック" charset="-128"/>
              </a:rPr>
              <a:t>Comprehension and problem solving</a:t>
            </a:r>
          </a:p>
          <a:p>
            <a:pPr lvl="2">
              <a:buClr>
                <a:schemeClr val="tx1"/>
              </a:buClr>
              <a:buFontTx/>
              <a:buChar char=" "/>
              <a:defRPr/>
            </a:pPr>
            <a:r>
              <a:rPr lang="en-US" dirty="0" smtClean="0">
                <a:ea typeface="ＭＳ Ｐゴシック" charset="-128"/>
              </a:rPr>
              <a:t>Children (-.05) and young children (.03)</a:t>
            </a:r>
            <a:endParaRPr lang="en-US" dirty="0">
              <a:ea typeface="ＭＳ Ｐゴシック" charset="-128"/>
            </a:endParaRPr>
          </a:p>
          <a:p>
            <a:pPr lvl="1">
              <a:buClr>
                <a:schemeClr val="tx1"/>
              </a:buClr>
              <a:buFontTx/>
              <a:buChar char=" "/>
              <a:defRPr/>
            </a:pPr>
            <a:r>
              <a:rPr lang="en-US" dirty="0">
                <a:ea typeface="ＭＳ Ｐゴシック" charset="-128"/>
              </a:rPr>
              <a:t>Word </a:t>
            </a:r>
            <a:r>
              <a:rPr lang="en-US" dirty="0" smtClean="0">
                <a:ea typeface="ＭＳ Ｐゴシック" charset="-128"/>
              </a:rPr>
              <a:t>Decoding</a:t>
            </a:r>
            <a:r>
              <a:rPr lang="en-US" dirty="0">
                <a:ea typeface="ＭＳ Ｐゴシック" charset="-128"/>
              </a:rPr>
              <a:t>	</a:t>
            </a:r>
            <a:r>
              <a:rPr lang="en-US" dirty="0" smtClean="0">
                <a:ea typeface="ＭＳ Ｐゴシック" charset="-128"/>
              </a:rPr>
              <a:t>					</a:t>
            </a:r>
            <a:r>
              <a:rPr lang="en-US" dirty="0">
                <a:ea typeface="ＭＳ Ｐゴシック" charset="-128"/>
              </a:rPr>
              <a:t>		.13</a:t>
            </a:r>
          </a:p>
          <a:p>
            <a:pPr lvl="1">
              <a:buClr>
                <a:schemeClr val="tx1"/>
              </a:buClr>
              <a:buFontTx/>
              <a:buChar char=" "/>
              <a:defRPr/>
            </a:pPr>
            <a:r>
              <a:rPr lang="en-US" dirty="0">
                <a:ea typeface="ＭＳ Ｐゴシック" charset="-128"/>
              </a:rPr>
              <a:t>Arithmetic </a:t>
            </a:r>
            <a:r>
              <a:rPr lang="en-US" dirty="0" smtClean="0">
                <a:ea typeface="ＭＳ Ｐゴシック" charset="-128"/>
              </a:rPr>
              <a:t>				</a:t>
            </a:r>
            <a:r>
              <a:rPr lang="en-US" dirty="0">
                <a:ea typeface="ＭＳ Ｐゴシック" charset="-128"/>
              </a:rPr>
              <a:t>			</a:t>
            </a:r>
            <a:r>
              <a:rPr lang="en-US" dirty="0" smtClean="0">
                <a:ea typeface="ＭＳ Ｐゴシック" charset="-128"/>
              </a:rPr>
              <a:t>	</a:t>
            </a:r>
            <a:r>
              <a:rPr lang="en-US" dirty="0">
                <a:ea typeface="ＭＳ Ｐゴシック" charset="-128"/>
              </a:rPr>
              <a:t>	.07</a:t>
            </a:r>
          </a:p>
          <a:p>
            <a:pPr marL="0" indent="0">
              <a:buNone/>
              <a:defRPr/>
            </a:pPr>
            <a:r>
              <a:rPr lang="en-US" sz="2400" dirty="0" smtClean="0">
                <a:ea typeface="ＭＳ Ｐゴシック" charset="-128"/>
              </a:rPr>
              <a:t>“</a:t>
            </a:r>
            <a:r>
              <a:rPr lang="en-US" sz="2400" dirty="0">
                <a:ea typeface="ＭＳ Ｐゴシック" charset="-128"/>
              </a:rPr>
              <a:t>There was no convincing evidence of the generalization of </a:t>
            </a:r>
            <a:r>
              <a:rPr lang="en-US" sz="2400" dirty="0" smtClean="0">
                <a:ea typeface="ＭＳ Ｐゴシック" charset="-128"/>
              </a:rPr>
              <a:t>working </a:t>
            </a:r>
            <a:r>
              <a:rPr lang="en-US" sz="2400" dirty="0">
                <a:ea typeface="ＭＳ Ｐゴシック" charset="-128"/>
              </a:rPr>
              <a:t>memory training to other </a:t>
            </a:r>
            <a:r>
              <a:rPr lang="en-US" sz="2400" dirty="0" smtClean="0">
                <a:ea typeface="ＭＳ Ｐゴシック" charset="-128"/>
              </a:rPr>
              <a:t> skills.”</a:t>
            </a:r>
            <a:endParaRPr lang="en-US" sz="2400" dirty="0">
              <a:ea typeface="ＭＳ Ｐゴシック" charset="-128"/>
            </a:endParaRPr>
          </a:p>
          <a:p>
            <a:pPr>
              <a:defRPr/>
            </a:pPr>
            <a:endParaRPr lang="en-US" sz="2100" dirty="0">
              <a:ea typeface="ＭＳ Ｐゴシック" charset="-128"/>
            </a:endParaRPr>
          </a:p>
        </p:txBody>
      </p:sp>
    </p:spTree>
    <p:extLst>
      <p:ext uri="{BB962C8B-B14F-4D97-AF65-F5344CB8AC3E}">
        <p14:creationId xmlns:p14="http://schemas.microsoft.com/office/powerpoint/2010/main" val="83621594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124691"/>
            <a:ext cx="8229600" cy="857250"/>
          </a:xfrm>
        </p:spPr>
        <p:txBody>
          <a:bodyPr/>
          <a:lstStyle/>
          <a:p>
            <a:r>
              <a:rPr lang="en-US" dirty="0" smtClean="0"/>
              <a:t>Executive Functioning (EF)</a:t>
            </a:r>
            <a:endParaRPr lang="en-US" dirty="0"/>
          </a:p>
        </p:txBody>
      </p:sp>
      <p:sp>
        <p:nvSpPr>
          <p:cNvPr id="3" name="Content Placeholder 2"/>
          <p:cNvSpPr>
            <a:spLocks noGrp="1"/>
          </p:cNvSpPr>
          <p:nvPr>
            <p:ph idx="1"/>
          </p:nvPr>
        </p:nvSpPr>
        <p:spPr>
          <a:xfrm>
            <a:off x="177800" y="521970"/>
            <a:ext cx="8851900" cy="3394472"/>
          </a:xfrm>
        </p:spPr>
        <p:txBody>
          <a:bodyPr>
            <a:noAutofit/>
          </a:bodyPr>
          <a:lstStyle/>
          <a:p>
            <a:r>
              <a:rPr lang="en-US" sz="2800" dirty="0" smtClean="0"/>
              <a:t>Jacob and Parkinson (2015)  - 67 Studies</a:t>
            </a:r>
          </a:p>
          <a:p>
            <a:r>
              <a:rPr lang="en-US" sz="2800" dirty="0" smtClean="0"/>
              <a:t>Most of studies occurred in 2010 or later</a:t>
            </a:r>
          </a:p>
          <a:p>
            <a:r>
              <a:rPr lang="en-US" sz="2800" dirty="0" smtClean="0"/>
              <a:t>EF and academic skills are correlated (equal for reading and math)</a:t>
            </a:r>
          </a:p>
          <a:p>
            <a:r>
              <a:rPr lang="en-US" sz="2800" dirty="0" smtClean="0"/>
              <a:t>Changing skills in EF </a:t>
            </a:r>
            <a:r>
              <a:rPr lang="en-US" sz="2800" b="1" dirty="0" smtClean="0"/>
              <a:t>did not</a:t>
            </a:r>
            <a:r>
              <a:rPr lang="en-US" sz="2800" dirty="0" smtClean="0"/>
              <a:t> lead to increased skills in reading and math</a:t>
            </a:r>
          </a:p>
          <a:p>
            <a:r>
              <a:rPr lang="en-US" sz="2800" dirty="0" smtClean="0"/>
              <a:t>No evidence for causal link between EF and reading or math</a:t>
            </a:r>
          </a:p>
          <a:p>
            <a:endParaRPr lang="en-US" sz="2800" dirty="0"/>
          </a:p>
        </p:txBody>
      </p:sp>
    </p:spTree>
    <p:extLst>
      <p:ext uri="{BB962C8B-B14F-4D97-AF65-F5344CB8AC3E}">
        <p14:creationId xmlns:p14="http://schemas.microsoft.com/office/powerpoint/2010/main" val="679985515"/>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698299" y="173449"/>
            <a:ext cx="5747401" cy="4796601"/>
          </a:xfrm>
          <a:prstGeom prst="rect">
            <a:avLst/>
          </a:prstGeom>
        </p:spPr>
      </p:pic>
    </p:spTree>
    <p:extLst>
      <p:ext uri="{BB962C8B-B14F-4D97-AF65-F5344CB8AC3E}">
        <p14:creationId xmlns:p14="http://schemas.microsoft.com/office/powerpoint/2010/main" val="1426450218"/>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485900" y="0"/>
            <a:ext cx="6172200" cy="857250"/>
          </a:xfrm>
        </p:spPr>
        <p:txBody>
          <a:bodyPr/>
          <a:lstStyle/>
          <a:p>
            <a:pPr eaLnBrk="1" hangingPunct="1">
              <a:defRPr/>
            </a:pPr>
            <a:r>
              <a:rPr lang="en-US" altLang="en-US" smtClean="0"/>
              <a:t>The Federal Regs.</a:t>
            </a:r>
          </a:p>
        </p:txBody>
      </p:sp>
      <p:sp>
        <p:nvSpPr>
          <p:cNvPr id="258051" name="Rectangle 3"/>
          <p:cNvSpPr>
            <a:spLocks noGrp="1" noChangeArrowheads="1"/>
          </p:cNvSpPr>
          <p:nvPr>
            <p:ph type="body" idx="1"/>
          </p:nvPr>
        </p:nvSpPr>
        <p:spPr>
          <a:xfrm>
            <a:off x="186117" y="742950"/>
            <a:ext cx="8439993" cy="4400550"/>
          </a:xfrm>
        </p:spPr>
        <p:txBody>
          <a:bodyPr/>
          <a:lstStyle/>
          <a:p>
            <a:pPr eaLnBrk="1" hangingPunct="1">
              <a:lnSpc>
                <a:spcPct val="80000"/>
              </a:lnSpc>
              <a:defRPr/>
            </a:pPr>
            <a:r>
              <a:rPr lang="en-US" altLang="en-US" sz="1800" b="1" u="sng" dirty="0"/>
              <a:t>§300.307  Specific learning disabilities</a:t>
            </a:r>
            <a:r>
              <a:rPr lang="en-US" altLang="en-US" sz="1800" b="1" dirty="0"/>
              <a:t>.</a:t>
            </a:r>
            <a:endParaRPr lang="en-US" altLang="en-US" sz="1800" dirty="0"/>
          </a:p>
          <a:p>
            <a:pPr eaLnBrk="1" hangingPunct="1">
              <a:lnSpc>
                <a:spcPct val="80000"/>
              </a:lnSpc>
              <a:defRPr/>
            </a:pPr>
            <a:r>
              <a:rPr lang="en-US" altLang="en-US" sz="1800" dirty="0"/>
              <a:t>the criteria adopted by the State—</a:t>
            </a:r>
          </a:p>
          <a:p>
            <a:pPr eaLnBrk="1" hangingPunct="1">
              <a:lnSpc>
                <a:spcPct val="80000"/>
              </a:lnSpc>
              <a:defRPr/>
            </a:pPr>
            <a:r>
              <a:rPr lang="en-US" altLang="en-US" sz="1800" dirty="0"/>
              <a:t>(1</a:t>
            </a:r>
            <a:r>
              <a:rPr lang="en-US" altLang="en-US" sz="1800" dirty="0">
                <a:solidFill>
                  <a:srgbClr val="FF0000"/>
                </a:solidFill>
              </a:rPr>
              <a:t>)  </a:t>
            </a:r>
            <a:r>
              <a:rPr lang="en-US" altLang="en-US" sz="1800" b="1" dirty="0">
                <a:solidFill>
                  <a:srgbClr val="FF0000"/>
                </a:solidFill>
              </a:rPr>
              <a:t>May prohibit the use of a severe discrepancy</a:t>
            </a:r>
            <a:r>
              <a:rPr lang="en-US" altLang="en-US" sz="1800" dirty="0">
                <a:solidFill>
                  <a:srgbClr val="FF0000"/>
                </a:solidFill>
              </a:rPr>
              <a:t> </a:t>
            </a:r>
            <a:r>
              <a:rPr lang="en-US" altLang="en-US" sz="1800" dirty="0"/>
              <a:t>between intellectual ability and achievement for determining whether a child has a specific learning disability as defined in §300.8;</a:t>
            </a:r>
          </a:p>
          <a:p>
            <a:pPr eaLnBrk="1" hangingPunct="1">
              <a:lnSpc>
                <a:spcPct val="80000"/>
              </a:lnSpc>
              <a:defRPr/>
            </a:pPr>
            <a:r>
              <a:rPr lang="en-US" altLang="en-US" sz="1800" dirty="0"/>
              <a:t>(2</a:t>
            </a:r>
            <a:r>
              <a:rPr lang="en-US" altLang="en-US" sz="1800" dirty="0">
                <a:solidFill>
                  <a:srgbClr val="FF0000"/>
                </a:solidFill>
              </a:rPr>
              <a:t>)  </a:t>
            </a:r>
            <a:r>
              <a:rPr lang="en-US" altLang="en-US" sz="1800" b="1" dirty="0">
                <a:solidFill>
                  <a:srgbClr val="FF0000"/>
                </a:solidFill>
              </a:rPr>
              <a:t>May not require the use of a severe discrepancy</a:t>
            </a:r>
            <a:r>
              <a:rPr lang="en-US" altLang="en-US" sz="1800" dirty="0">
                <a:solidFill>
                  <a:srgbClr val="FF0000"/>
                </a:solidFill>
              </a:rPr>
              <a:t> </a:t>
            </a:r>
            <a:r>
              <a:rPr lang="en-US" altLang="en-US" sz="1800" dirty="0"/>
              <a:t>between intellectual ability and achievement for determining whether a child has a specific learning disability as defined in §300.8;</a:t>
            </a:r>
          </a:p>
          <a:p>
            <a:pPr eaLnBrk="1" hangingPunct="1">
              <a:lnSpc>
                <a:spcPct val="80000"/>
              </a:lnSpc>
              <a:defRPr/>
            </a:pPr>
            <a:r>
              <a:rPr lang="en-US" altLang="en-US" sz="1800" dirty="0"/>
              <a:t>(3)  </a:t>
            </a:r>
            <a:r>
              <a:rPr lang="en-US" altLang="en-US" sz="1800" b="1" dirty="0">
                <a:solidFill>
                  <a:srgbClr val="FF0000"/>
                </a:solidFill>
              </a:rPr>
              <a:t>Must permit the use of a process that determines if the child responds to scientific, research-based intervention</a:t>
            </a:r>
            <a:r>
              <a:rPr lang="en-US" altLang="en-US" sz="1800" dirty="0">
                <a:solidFill>
                  <a:srgbClr val="FF0000"/>
                </a:solidFill>
              </a:rPr>
              <a:t> </a:t>
            </a:r>
            <a:r>
              <a:rPr lang="en-US" altLang="en-US" sz="1800" dirty="0"/>
              <a:t>as part of the evaluation procedures described in §300.304; and</a:t>
            </a:r>
          </a:p>
          <a:p>
            <a:pPr eaLnBrk="1" hangingPunct="1">
              <a:lnSpc>
                <a:spcPct val="80000"/>
              </a:lnSpc>
              <a:defRPr/>
            </a:pPr>
            <a:r>
              <a:rPr lang="en-US" altLang="en-US" sz="1800" dirty="0"/>
              <a:t>4</a:t>
            </a:r>
            <a:r>
              <a:rPr lang="en-US" altLang="en-US" sz="1800" dirty="0">
                <a:solidFill>
                  <a:srgbClr val="FF0000"/>
                </a:solidFill>
              </a:rPr>
              <a:t>)  </a:t>
            </a:r>
            <a:r>
              <a:rPr lang="en-US" altLang="en-US" sz="1800" b="1" dirty="0">
                <a:solidFill>
                  <a:srgbClr val="FF0000"/>
                </a:solidFill>
              </a:rPr>
              <a:t>May permit the use of other alternative research-based procedures</a:t>
            </a:r>
            <a:r>
              <a:rPr lang="en-US" altLang="en-US" sz="1800" dirty="0">
                <a:solidFill>
                  <a:srgbClr val="FF0000"/>
                </a:solidFill>
              </a:rPr>
              <a:t> </a:t>
            </a:r>
            <a:r>
              <a:rPr lang="en-US" altLang="en-US" sz="1800" dirty="0"/>
              <a:t>for determining whether a child has a specific learning disability as defined in §300.8.</a:t>
            </a:r>
          </a:p>
        </p:txBody>
      </p:sp>
    </p:spTree>
    <p:extLst>
      <p:ext uri="{BB962C8B-B14F-4D97-AF65-F5344CB8AC3E}">
        <p14:creationId xmlns:p14="http://schemas.microsoft.com/office/powerpoint/2010/main" val="205395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Skill-By-Treatment Interaction</a:t>
            </a:r>
            <a:endParaRPr lang="en-US" dirty="0"/>
          </a:p>
        </p:txBody>
      </p:sp>
      <p:sp>
        <p:nvSpPr>
          <p:cNvPr id="3" name="Content Placeholder 2"/>
          <p:cNvSpPr>
            <a:spLocks noGrp="1"/>
          </p:cNvSpPr>
          <p:nvPr>
            <p:ph idx="1"/>
          </p:nvPr>
        </p:nvSpPr>
        <p:spPr>
          <a:xfrm>
            <a:off x="388999" y="971550"/>
            <a:ext cx="8578183" cy="3543300"/>
          </a:xfrm>
        </p:spPr>
        <p:txBody>
          <a:bodyPr>
            <a:normAutofit fontScale="92500" lnSpcReduction="10000"/>
          </a:bodyPr>
          <a:lstStyle/>
          <a:p>
            <a:r>
              <a:rPr lang="en-US" dirty="0" smtClean="0"/>
              <a:t>Burns, Codding, </a:t>
            </a:r>
            <a:r>
              <a:rPr lang="en-US" dirty="0" err="1" smtClean="0"/>
              <a:t>Boice</a:t>
            </a:r>
            <a:r>
              <a:rPr lang="en-US" dirty="0" smtClean="0"/>
              <a:t>, &amp; </a:t>
            </a:r>
            <a:r>
              <a:rPr lang="en-US" dirty="0" err="1" smtClean="0"/>
              <a:t>Lukito</a:t>
            </a:r>
            <a:r>
              <a:rPr lang="en-US" dirty="0" smtClean="0"/>
              <a:t>, 2008</a:t>
            </a:r>
          </a:p>
          <a:p>
            <a:r>
              <a:rPr lang="en-US" dirty="0" smtClean="0"/>
              <a:t>Interventions selected based on student functioning in the specific skill</a:t>
            </a:r>
          </a:p>
          <a:p>
            <a:r>
              <a:rPr lang="en-US" dirty="0" smtClean="0"/>
              <a:t>Systematically identify and manipulate environmental conditions that are directly related to a problem</a:t>
            </a:r>
          </a:p>
          <a:p>
            <a:r>
              <a:rPr lang="en-US" dirty="0" smtClean="0"/>
              <a:t>Isolate target skill deficits</a:t>
            </a:r>
            <a:endParaRPr lang="en-US" dirty="0"/>
          </a:p>
        </p:txBody>
      </p:sp>
    </p:spTree>
    <p:extLst>
      <p:ext uri="{BB962C8B-B14F-4D97-AF65-F5344CB8AC3E}">
        <p14:creationId xmlns:p14="http://schemas.microsoft.com/office/powerpoint/2010/main" val="114192073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85900" y="0"/>
            <a:ext cx="6172200" cy="857250"/>
          </a:xfrm>
        </p:spPr>
        <p:txBody>
          <a:bodyPr>
            <a:normAutofit fontScale="90000"/>
          </a:bodyPr>
          <a:lstStyle/>
          <a:p>
            <a:pPr eaLnBrk="1" hangingPunct="1">
              <a:defRPr/>
            </a:pPr>
            <a:r>
              <a:rPr lang="en-US" sz="2850" dirty="0"/>
              <a:t>Instructional Hierarchy: </a:t>
            </a:r>
            <a:br>
              <a:rPr lang="en-US" sz="2850" dirty="0"/>
            </a:br>
            <a:r>
              <a:rPr lang="en-US" sz="2400" dirty="0"/>
              <a:t>Stages of Learning</a:t>
            </a:r>
          </a:p>
        </p:txBody>
      </p:sp>
      <p:graphicFrame>
        <p:nvGraphicFramePr>
          <p:cNvPr id="244850" name="Group 114"/>
          <p:cNvGraphicFramePr>
            <a:graphicFrameLocks noGrp="1"/>
          </p:cNvGraphicFramePr>
          <p:nvPr>
            <p:ph type="tbl" idx="1"/>
          </p:nvPr>
        </p:nvGraphicFramePr>
        <p:xfrm>
          <a:off x="1543050" y="857250"/>
          <a:ext cx="6286500" cy="2683764"/>
        </p:xfrm>
        <a:graphic>
          <a:graphicData uri="http://schemas.openxmlformats.org/drawingml/2006/table">
            <a:tbl>
              <a:tblPr/>
              <a:tblGrid>
                <a:gridCol w="108585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657350">
                  <a:extLst>
                    <a:ext uri="{9D8B030D-6E8A-4147-A177-3AD203B41FA5}">
                      <a16:colId xmlns:a16="http://schemas.microsoft.com/office/drawing/2014/main" val="20004"/>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i="0" u="none" strike="noStrike" cap="none" normalizeH="0" baseline="0" smtClean="0">
                        <a:ln>
                          <a:noFill/>
                        </a:ln>
                        <a:solidFill>
                          <a:schemeClr val="tx1"/>
                        </a:solidFill>
                        <a:effectLst/>
                        <a:latin typeface="Arial" pitchFamily="34"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rPr>
                        <a:t>Acquisition</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rPr>
                        <a:t>Proficiency</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rPr>
                        <a:t>Generalization</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rPr>
                        <a:t>Adaption</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656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rPr>
                        <a:t>Learning Hierarchy</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rPr>
                        <a:t>Instructional Hierarchy</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smtClean="0">
                          <a:ln>
                            <a:noFill/>
                          </a:ln>
                          <a:solidFill>
                            <a:schemeClr val="tx1"/>
                          </a:solidFill>
                          <a:effectLst/>
                          <a:latin typeface="Arial" pitchFamily="34" charset="0"/>
                        </a:rPr>
                        <a:t>Slow and inaccurate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smtClean="0">
                          <a:ln>
                            <a:noFill/>
                          </a:ln>
                          <a:solidFill>
                            <a:schemeClr val="tx1"/>
                          </a:solidFill>
                          <a:effectLst/>
                          <a:latin typeface="Arial" pitchFamily="34" charset="0"/>
                        </a:rPr>
                        <a:t>Modeling</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smtClean="0">
                          <a:ln>
                            <a:noFill/>
                          </a:ln>
                          <a:solidFill>
                            <a:schemeClr val="tx1"/>
                          </a:solidFill>
                          <a:effectLst/>
                          <a:latin typeface="Arial" pitchFamily="34" charset="0"/>
                        </a:rPr>
                        <a:t>Explicit instruction</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smtClean="0">
                          <a:ln>
                            <a:noFill/>
                          </a:ln>
                          <a:solidFill>
                            <a:schemeClr val="tx1"/>
                          </a:solidFill>
                          <a:effectLst/>
                          <a:latin typeface="Arial" pitchFamily="34" charset="0"/>
                        </a:rPr>
                        <a:t>Immediate corrective        feedback</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smtClean="0">
                          <a:ln>
                            <a:noFill/>
                          </a:ln>
                          <a:solidFill>
                            <a:schemeClr val="tx1"/>
                          </a:solidFill>
                          <a:effectLst/>
                          <a:latin typeface="Arial" pitchFamily="34" charset="0"/>
                        </a:rPr>
                        <a:t>Accurate but slow</a:t>
                      </a:r>
                      <a:br>
                        <a:rPr kumimoji="0" lang="en-US" sz="1200" b="0" i="0" u="none" strike="noStrike" cap="none" normalizeH="0" baseline="0" smtClean="0">
                          <a:ln>
                            <a:noFill/>
                          </a:ln>
                          <a:solidFill>
                            <a:schemeClr val="tx1"/>
                          </a:solidFill>
                          <a:effectLst/>
                          <a:latin typeface="Arial" pitchFamily="34" charset="0"/>
                        </a:rPr>
                      </a:b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smtClean="0">
                          <a:ln>
                            <a:noFill/>
                          </a:ln>
                          <a:solidFill>
                            <a:schemeClr val="tx1"/>
                          </a:solidFill>
                          <a:effectLst/>
                          <a:latin typeface="Arial" pitchFamily="34" charset="0"/>
                        </a:rPr>
                        <a:t>Novel practice opportunities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smtClean="0">
                          <a:ln>
                            <a:noFill/>
                          </a:ln>
                          <a:solidFill>
                            <a:schemeClr val="tx1"/>
                          </a:solidFill>
                          <a:effectLst/>
                          <a:latin typeface="Arial" pitchFamily="34" charset="0"/>
                        </a:rPr>
                        <a:t>Independent practice</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smtClean="0">
                          <a:ln>
                            <a:noFill/>
                          </a:ln>
                          <a:solidFill>
                            <a:schemeClr val="tx1"/>
                          </a:solidFill>
                          <a:effectLst/>
                          <a:latin typeface="Arial" pitchFamily="34" charset="0"/>
                        </a:rPr>
                        <a:t>Timings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smtClean="0">
                          <a:ln>
                            <a:noFill/>
                          </a:ln>
                          <a:solidFill>
                            <a:schemeClr val="tx1"/>
                          </a:solidFill>
                          <a:effectLst/>
                          <a:latin typeface="Arial" pitchFamily="34" charset="0"/>
                        </a:rPr>
                        <a:t>Immediate feedback</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smtClean="0">
                          <a:ln>
                            <a:noFill/>
                          </a:ln>
                          <a:solidFill>
                            <a:schemeClr val="tx1"/>
                          </a:solidFill>
                          <a:effectLst/>
                          <a:latin typeface="Arial" pitchFamily="34" charset="0"/>
                        </a:rPr>
                        <a:t>Can apply to novel setting</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endParaRPr kumimoji="0" lang="en-US" sz="1200" b="0"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smtClean="0">
                          <a:ln>
                            <a:noFill/>
                          </a:ln>
                          <a:solidFill>
                            <a:schemeClr val="tx1"/>
                          </a:solidFill>
                          <a:effectLst/>
                          <a:latin typeface="Arial" pitchFamily="34" charset="0"/>
                        </a:rPr>
                        <a:t>Discrimination training</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smtClean="0">
                          <a:ln>
                            <a:noFill/>
                          </a:ln>
                          <a:solidFill>
                            <a:schemeClr val="tx1"/>
                          </a:solidFill>
                          <a:effectLst/>
                          <a:latin typeface="Arial" pitchFamily="34" charset="0"/>
                        </a:rPr>
                        <a:t>Differentiation training</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endParaRPr kumimoji="0" lang="en-US" sz="1200" b="0" i="0" u="none" strike="noStrike" cap="none" normalizeH="0" baseline="0" smtClean="0">
                        <a:ln>
                          <a:noFill/>
                        </a:ln>
                        <a:solidFill>
                          <a:schemeClr val="tx1"/>
                        </a:solidFill>
                        <a:effectLst/>
                        <a:latin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dirty="0" smtClean="0">
                          <a:ln>
                            <a:noFill/>
                          </a:ln>
                          <a:solidFill>
                            <a:schemeClr val="tx1"/>
                          </a:solidFill>
                          <a:effectLst/>
                          <a:latin typeface="Arial" pitchFamily="34" charset="0"/>
                        </a:rPr>
                        <a:t>Can use information to solve problems</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endParaRPr kumimoji="0" lang="en-US" sz="12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dirty="0" smtClean="0">
                          <a:ln>
                            <a:noFill/>
                          </a:ln>
                          <a:solidFill>
                            <a:schemeClr val="tx1"/>
                          </a:solidFill>
                          <a:effectLst/>
                          <a:latin typeface="Arial" pitchFamily="34" charset="0"/>
                        </a:rPr>
                        <a:t>Problem solving</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Char char="n"/>
                        <a:tabLst/>
                      </a:pPr>
                      <a:r>
                        <a:rPr kumimoji="0" lang="en-US" sz="1200" b="0" i="0" u="none" strike="noStrike" cap="none" normalizeH="0" baseline="0" dirty="0" smtClean="0">
                          <a:ln>
                            <a:noFill/>
                          </a:ln>
                          <a:solidFill>
                            <a:schemeClr val="tx1"/>
                          </a:solidFill>
                          <a:effectLst/>
                          <a:latin typeface="Arial" pitchFamily="34" charset="0"/>
                        </a:rPr>
                        <a:t>Simulations</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407" name="Text Box 28"/>
          <p:cNvSpPr txBox="1">
            <a:spLocks noChangeArrowheads="1"/>
          </p:cNvSpPr>
          <p:nvPr/>
        </p:nvSpPr>
        <p:spPr bwMode="auto">
          <a:xfrm>
            <a:off x="1428750" y="3649642"/>
            <a:ext cx="6172200" cy="646331"/>
          </a:xfrm>
          <a:prstGeom prst="rect">
            <a:avLst/>
          </a:prstGeom>
          <a:noFill/>
          <a:ln w="9525">
            <a:noFill/>
            <a:miter lim="800000"/>
            <a:headEnd/>
            <a:tailEnd/>
          </a:ln>
        </p:spPr>
        <p:txBody>
          <a:bodyPr>
            <a:spAutoFit/>
          </a:bodyPr>
          <a:lstStyle/>
          <a:p>
            <a:pPr>
              <a:spcBef>
                <a:spcPct val="50000"/>
              </a:spcBef>
            </a:pPr>
            <a:r>
              <a:rPr lang="en-US" sz="1200" dirty="0"/>
              <a:t>Haring, N. G., &amp; Eaton, M. D. (1978). Systematic instructional procedures: An 	instructional hierarchy. In N. G. Haring, T. C. </a:t>
            </a:r>
            <a:r>
              <a:rPr lang="en-US" sz="1200" dirty="0" err="1"/>
              <a:t>Lovitt</a:t>
            </a:r>
            <a:r>
              <a:rPr lang="en-US" sz="1200" dirty="0"/>
              <a:t>, M. D. Eaton, &amp; C. L. 	Hansen (Eds.) </a:t>
            </a:r>
            <a:r>
              <a:rPr lang="en-US" sz="1200" i="1" dirty="0"/>
              <a:t>The fourth R: Research in the classroom </a:t>
            </a:r>
            <a:r>
              <a:rPr lang="en-US" sz="1200" dirty="0"/>
              <a:t>(pp. 23-40). 	Columbus, OH: Charles E. Merrill.</a:t>
            </a:r>
          </a:p>
        </p:txBody>
      </p:sp>
    </p:spTree>
    <p:extLst>
      <p:ext uri="{BB962C8B-B14F-4D97-AF65-F5344CB8AC3E}">
        <p14:creationId xmlns:p14="http://schemas.microsoft.com/office/powerpoint/2010/main" val="2348179551"/>
      </p:ext>
    </p:extLst>
  </p:cSld>
  <p:clrMapOvr>
    <a:masterClrMapping/>
  </p:clrMapOvr>
  <p:transition spd="med">
    <p:zoom dir="in"/>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3" cstate="print"/>
          <a:srcRect/>
          <a:stretch>
            <a:fillRect/>
          </a:stretch>
        </p:blipFill>
        <p:spPr bwMode="auto">
          <a:xfrm>
            <a:off x="2571750" y="114300"/>
            <a:ext cx="4171950" cy="4857750"/>
          </a:xfrm>
          <a:prstGeom prst="rect">
            <a:avLst/>
          </a:prstGeom>
          <a:noFill/>
          <a:ln w="9525">
            <a:noFill/>
            <a:miter lim="800000"/>
            <a:headEnd/>
            <a:tailEnd/>
          </a:ln>
        </p:spPr>
      </p:pic>
    </p:spTree>
    <p:extLst>
      <p:ext uri="{BB962C8B-B14F-4D97-AF65-F5344CB8AC3E}">
        <p14:creationId xmlns:p14="http://schemas.microsoft.com/office/powerpoint/2010/main" val="74014662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90587236"/>
              </p:ext>
            </p:extLst>
          </p:nvPr>
        </p:nvGraphicFramePr>
        <p:xfrm>
          <a:off x="1485900" y="0"/>
          <a:ext cx="62865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7" name="TextBox 4"/>
          <p:cNvSpPr txBox="1">
            <a:spLocks noChangeArrowheads="1"/>
          </p:cNvSpPr>
          <p:nvPr/>
        </p:nvSpPr>
        <p:spPr bwMode="auto">
          <a:xfrm>
            <a:off x="3028950" y="400048"/>
            <a:ext cx="34861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3000" dirty="0"/>
              <a:t>Learning Process</a:t>
            </a:r>
          </a:p>
        </p:txBody>
      </p:sp>
      <p:sp>
        <p:nvSpPr>
          <p:cNvPr id="47110" name="Title 9"/>
          <p:cNvSpPr>
            <a:spLocks noGrp="1"/>
          </p:cNvSpPr>
          <p:nvPr>
            <p:ph type="title"/>
          </p:nvPr>
        </p:nvSpPr>
        <p:spPr>
          <a:xfrm>
            <a:off x="115136" y="171449"/>
            <a:ext cx="9089940" cy="1485900"/>
          </a:xfrm>
        </p:spPr>
        <p:txBody>
          <a:bodyPr/>
          <a:lstStyle/>
          <a:p>
            <a:r>
              <a:rPr lang="en-US" dirty="0" smtClean="0">
                <a:solidFill>
                  <a:schemeClr val="tx1"/>
                </a:solidFill>
              </a:rPr>
              <a:t> </a:t>
            </a:r>
          </a:p>
        </p:txBody>
      </p:sp>
      <p:sp>
        <p:nvSpPr>
          <p:cNvPr id="47111" name="Content Placeholder 11"/>
          <p:cNvSpPr>
            <a:spLocks noGrp="1"/>
          </p:cNvSpPr>
          <p:nvPr>
            <p:ph idx="1"/>
          </p:nvPr>
        </p:nvSpPr>
        <p:spPr>
          <a:xfrm>
            <a:off x="1272038" y="1200150"/>
            <a:ext cx="7189316" cy="4720590"/>
          </a:xfrm>
        </p:spPr>
        <p:txBody>
          <a:bodyPr/>
          <a:lstStyle/>
          <a:p>
            <a:pPr marL="0" indent="0">
              <a:buNone/>
            </a:pPr>
            <a:r>
              <a:rPr lang="en-US" smtClean="0"/>
              <a:t>   </a:t>
            </a:r>
          </a:p>
        </p:txBody>
      </p:sp>
      <p:sp>
        <p:nvSpPr>
          <p:cNvPr id="2" name="TextBox 1"/>
          <p:cNvSpPr txBox="1"/>
          <p:nvPr/>
        </p:nvSpPr>
        <p:spPr>
          <a:xfrm>
            <a:off x="1608992" y="2787162"/>
            <a:ext cx="1266092" cy="1200329"/>
          </a:xfrm>
          <a:prstGeom prst="rect">
            <a:avLst/>
          </a:prstGeom>
          <a:noFill/>
          <a:ln>
            <a:solidFill>
              <a:srgbClr val="000000"/>
            </a:solidFill>
          </a:ln>
        </p:spPr>
        <p:txBody>
          <a:bodyPr wrap="square" rtlCol="0">
            <a:spAutoFit/>
          </a:bodyPr>
          <a:lstStyle/>
          <a:p>
            <a:pPr algn="ctr"/>
            <a:r>
              <a:rPr lang="en-US" dirty="0" smtClean="0"/>
              <a:t>Haven’t had enough help</a:t>
            </a:r>
            <a:endParaRPr lang="en-US" dirty="0"/>
          </a:p>
        </p:txBody>
      </p:sp>
      <p:sp>
        <p:nvSpPr>
          <p:cNvPr id="7" name="TextBox 6"/>
          <p:cNvSpPr txBox="1"/>
          <p:nvPr/>
        </p:nvSpPr>
        <p:spPr>
          <a:xfrm>
            <a:off x="4027060" y="2787162"/>
            <a:ext cx="1266092" cy="1200329"/>
          </a:xfrm>
          <a:prstGeom prst="rect">
            <a:avLst/>
          </a:prstGeom>
          <a:noFill/>
          <a:ln>
            <a:solidFill>
              <a:srgbClr val="000000"/>
            </a:solidFill>
          </a:ln>
        </p:spPr>
        <p:txBody>
          <a:bodyPr wrap="square" rtlCol="0">
            <a:spAutoFit/>
          </a:bodyPr>
          <a:lstStyle/>
          <a:p>
            <a:pPr algn="ctr"/>
            <a:r>
              <a:rPr lang="en-US" dirty="0" smtClean="0"/>
              <a:t>Haven’t had enough practice</a:t>
            </a:r>
            <a:endParaRPr lang="en-US" dirty="0"/>
          </a:p>
        </p:txBody>
      </p:sp>
      <p:sp>
        <p:nvSpPr>
          <p:cNvPr id="8" name="TextBox 7"/>
          <p:cNvSpPr txBox="1"/>
          <p:nvPr/>
        </p:nvSpPr>
        <p:spPr>
          <a:xfrm>
            <a:off x="6328995" y="2820866"/>
            <a:ext cx="1266092" cy="1200329"/>
          </a:xfrm>
          <a:prstGeom prst="rect">
            <a:avLst/>
          </a:prstGeom>
          <a:noFill/>
          <a:ln>
            <a:solidFill>
              <a:srgbClr val="000000"/>
            </a:solidFill>
          </a:ln>
        </p:spPr>
        <p:txBody>
          <a:bodyPr wrap="square" rtlCol="0">
            <a:spAutoFit/>
          </a:bodyPr>
          <a:lstStyle/>
          <a:p>
            <a:pPr algn="ctr"/>
            <a:r>
              <a:rPr lang="en-US" dirty="0" smtClean="0"/>
              <a:t>Haven’t had to do it that way before</a:t>
            </a:r>
            <a:endParaRPr lang="en-US" dirty="0"/>
          </a:p>
        </p:txBody>
      </p:sp>
    </p:spTree>
    <p:extLst>
      <p:ext uri="{BB962C8B-B14F-4D97-AF65-F5344CB8AC3E}">
        <p14:creationId xmlns:p14="http://schemas.microsoft.com/office/powerpoint/2010/main" val="3459569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291" y="368878"/>
            <a:ext cx="8229600" cy="3394472"/>
          </a:xfrm>
        </p:spPr>
        <p:txBody>
          <a:bodyPr/>
          <a:lstStyle/>
          <a:p>
            <a:r>
              <a:rPr lang="en-US" dirty="0"/>
              <a:t>(ii) Differentiate and intensify professional development for teachers based on data gathered by monitoring teacher progress in improving pupil proficiency rates among their pupils.</a:t>
            </a:r>
          </a:p>
        </p:txBody>
      </p:sp>
    </p:spTree>
    <p:extLst>
      <p:ext uri="{BB962C8B-B14F-4D97-AF65-F5344CB8AC3E}">
        <p14:creationId xmlns:p14="http://schemas.microsoft.com/office/powerpoint/2010/main" val="295212940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485900" y="528638"/>
            <a:ext cx="6229350" cy="857250"/>
          </a:xfrm>
        </p:spPr>
        <p:txBody>
          <a:bodyPr/>
          <a:lstStyle/>
          <a:p>
            <a:pPr eaLnBrk="1" hangingPunct="1"/>
            <a:endParaRPr lang="en-US" altLang="en-US" smtClean="0"/>
          </a:p>
        </p:txBody>
      </p:sp>
      <p:graphicFrame>
        <p:nvGraphicFramePr>
          <p:cNvPr id="344067" name="Group 3"/>
          <p:cNvGraphicFramePr>
            <a:graphicFrameLocks noGrp="1"/>
          </p:cNvGraphicFramePr>
          <p:nvPr/>
        </p:nvGraphicFramePr>
        <p:xfrm>
          <a:off x="4457700" y="1771650"/>
          <a:ext cx="2432843" cy="1462088"/>
        </p:xfrm>
        <a:graphic>
          <a:graphicData uri="http://schemas.openxmlformats.org/drawingml/2006/table">
            <a:tbl>
              <a:tblPr/>
              <a:tblGrid>
                <a:gridCol w="162546">
                  <a:extLst>
                    <a:ext uri="{9D8B030D-6E8A-4147-A177-3AD203B41FA5}">
                      <a16:colId xmlns:a16="http://schemas.microsoft.com/office/drawing/2014/main" val="20000"/>
                    </a:ext>
                  </a:extLst>
                </a:gridCol>
                <a:gridCol w="2270297">
                  <a:extLst>
                    <a:ext uri="{9D8B030D-6E8A-4147-A177-3AD203B41FA5}">
                      <a16:colId xmlns:a16="http://schemas.microsoft.com/office/drawing/2014/main" val="20001"/>
                    </a:ext>
                  </a:extLst>
                </a:gridCol>
              </a:tblGrid>
              <a:tr h="1462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68573" marR="68573" marT="34290" marB="34290" anchor="ct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1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L="68573" marR="68573" marT="34290" marB="3429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704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055" y="2577173"/>
            <a:ext cx="1810378" cy="249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2" descr="_2_05BA2E7C05BA2C2800670172852574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2091" y="2634620"/>
            <a:ext cx="1908936" cy="243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Implementing Response-to-Intervention in Elementary and Secondary Schools: Procedures to Assure Scientific-Based Practices, Second Edition (School-Based Practice in 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8388" y="70767"/>
            <a:ext cx="1580752" cy="2431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mages-na.ssl-images-amazon.com/images/I/51nJjozz%2B0L._SX351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661" y="137156"/>
            <a:ext cx="1766743" cy="24974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ages-na.ssl-images-amazon.com/images/I/51TACB5QtcL._SX378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101" y="2713489"/>
            <a:ext cx="1762754" cy="23147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images-na.ssl-images-amazon.com/images/I/51BBfh30BJL._SX381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2290" y="2577173"/>
            <a:ext cx="1955410" cy="254764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images-na.ssl-images-amazon.com/images/I/51cFXCXtI6L._SX378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4935" y="70767"/>
            <a:ext cx="1836916" cy="241216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images-na.ssl-images-amazon.com/images/I/41bfFGuqS8L._SX348_BO1,204,203,200_.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3114" y="70767"/>
            <a:ext cx="1752378" cy="249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71321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8054" y="3751108"/>
            <a:ext cx="2425664" cy="646331"/>
          </a:xfrm>
          <a:prstGeom prst="rect">
            <a:avLst/>
          </a:prstGeom>
        </p:spPr>
        <p:txBody>
          <a:bodyPr wrap="none">
            <a:spAutoFit/>
          </a:bodyPr>
          <a:lstStyle/>
          <a:p>
            <a:pPr algn="ctr"/>
            <a:r>
              <a:rPr lang="en-US" altLang="en-US" dirty="0"/>
              <a:t>@</a:t>
            </a:r>
            <a:r>
              <a:rPr lang="en-US" altLang="en-US" dirty="0" smtClean="0"/>
              <a:t>burnsmk1</a:t>
            </a:r>
          </a:p>
          <a:p>
            <a:pPr algn="ctr"/>
            <a:r>
              <a:rPr lang="en-US" altLang="en-US" dirty="0" smtClean="0"/>
              <a:t>burnsmk@missouri.edu</a:t>
            </a:r>
            <a:endParaRPr lang="en-US" alt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642" y="189034"/>
            <a:ext cx="3989509" cy="4255477"/>
          </a:xfrm>
          <a:prstGeom prst="rect">
            <a:avLst/>
          </a:prstGeom>
        </p:spPr>
      </p:pic>
    </p:spTree>
    <p:extLst>
      <p:ext uri="{BB962C8B-B14F-4D97-AF65-F5344CB8AC3E}">
        <p14:creationId xmlns:p14="http://schemas.microsoft.com/office/powerpoint/2010/main" val="911566653"/>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432"/>
            <a:ext cx="8229600" cy="857250"/>
          </a:xfrm>
        </p:spPr>
        <p:txBody>
          <a:bodyPr>
            <a:normAutofit/>
          </a:bodyPr>
          <a:lstStyle/>
          <a:p>
            <a:r>
              <a:rPr lang="en-US" sz="4000" dirty="0" smtClean="0"/>
              <a:t>DSM – 5 (APA)</a:t>
            </a:r>
            <a:endParaRPr lang="en-US" sz="4000" dirty="0"/>
          </a:p>
        </p:txBody>
      </p:sp>
      <p:sp>
        <p:nvSpPr>
          <p:cNvPr id="3" name="Content Placeholder 2"/>
          <p:cNvSpPr>
            <a:spLocks noGrp="1"/>
          </p:cNvSpPr>
          <p:nvPr>
            <p:ph idx="1"/>
          </p:nvPr>
        </p:nvSpPr>
        <p:spPr>
          <a:xfrm>
            <a:off x="243401" y="670586"/>
            <a:ext cx="8653907" cy="3651433"/>
          </a:xfrm>
        </p:spPr>
        <p:txBody>
          <a:bodyPr>
            <a:normAutofit fontScale="55000" lnSpcReduction="20000"/>
          </a:bodyPr>
          <a:lstStyle/>
          <a:p>
            <a:r>
              <a:rPr lang="en-US" dirty="0" smtClean="0"/>
              <a:t>Specific Learning Disorder – Reading, not dyslexia.</a:t>
            </a:r>
          </a:p>
          <a:p>
            <a:pPr marL="514350" indent="-514350">
              <a:buFont typeface="+mj-lt"/>
              <a:buAutoNum type="alphaLcPeriod"/>
            </a:pPr>
            <a:r>
              <a:rPr lang="en-US" dirty="0" smtClean="0"/>
              <a:t>Difficulty in at least one of the following areas that has persisted for at least 6 months despite the provision of extra help or targeted instruction – (a) inaccurate and slow reading, (b) understanding meaning of what is read, (c) spelling, (d) written expression (grammar, punctuation or organization), (e) understanding number concepts, facts, or calculation, and (f) mathematical reasoning.</a:t>
            </a:r>
          </a:p>
          <a:p>
            <a:pPr marL="514350" indent="-514350">
              <a:buFont typeface="+mj-lt"/>
              <a:buAutoNum type="alphaLcPeriod"/>
            </a:pPr>
            <a:r>
              <a:rPr lang="en-US" dirty="0" smtClean="0"/>
              <a:t>The </a:t>
            </a:r>
            <a:r>
              <a:rPr lang="en-US" dirty="0"/>
              <a:t>affected academic skills are substantially and quantifiably below those expected for </a:t>
            </a:r>
            <a:r>
              <a:rPr lang="en-US" dirty="0" smtClean="0"/>
              <a:t>age </a:t>
            </a:r>
            <a:r>
              <a:rPr lang="en-US" dirty="0"/>
              <a:t>and cause impairment in academic, occupational, or everyday </a:t>
            </a:r>
            <a:r>
              <a:rPr lang="en-US" dirty="0" smtClean="0"/>
              <a:t>activities</a:t>
            </a:r>
          </a:p>
          <a:p>
            <a:pPr marL="514350" indent="-514350">
              <a:buFont typeface="+mj-lt"/>
              <a:buAutoNum type="alphaLcPeriod"/>
            </a:pPr>
            <a:r>
              <a:rPr lang="en-US" dirty="0" smtClean="0"/>
              <a:t>Onset during </a:t>
            </a:r>
            <a:r>
              <a:rPr lang="en-US" dirty="0"/>
              <a:t>the school-age years, although may not fully manifest until young adulthood in some </a:t>
            </a:r>
            <a:r>
              <a:rPr lang="en-US" dirty="0" smtClean="0"/>
              <a:t>individuals</a:t>
            </a:r>
          </a:p>
          <a:p>
            <a:pPr marL="514350" indent="-514350">
              <a:buFont typeface="+mj-lt"/>
              <a:buAutoNum type="alphaLcPeriod"/>
            </a:pPr>
            <a:r>
              <a:rPr lang="en-US" dirty="0" smtClean="0"/>
              <a:t>Intellectual </a:t>
            </a:r>
            <a:r>
              <a:rPr lang="en-US" dirty="0"/>
              <a:t>Disabilities, uncorrected auditory or visual acuity problems, other mental or neurological </a:t>
            </a:r>
            <a:r>
              <a:rPr lang="en-US" dirty="0" smtClean="0"/>
              <a:t>disorders </a:t>
            </a:r>
            <a:r>
              <a:rPr lang="en-US" dirty="0"/>
              <a:t>or adverse conditions (psychosocial adversity, lack of proficiency in the language of instruction, inadequate instruction) must be ruled out before a diagnosis of SLD can be confirmed.</a:t>
            </a:r>
          </a:p>
        </p:txBody>
      </p:sp>
    </p:spTree>
    <p:extLst>
      <p:ext uri="{BB962C8B-B14F-4D97-AF65-F5344CB8AC3E}">
        <p14:creationId xmlns:p14="http://schemas.microsoft.com/office/powerpoint/2010/main" val="105083720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Third Grade Reading Law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1903942"/>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12157</TotalTime>
  <Words>3211</Words>
  <Application>Microsoft Office PowerPoint</Application>
  <PresentationFormat>On-screen Show (16:9)</PresentationFormat>
  <Paragraphs>857</Paragraphs>
  <Slides>76</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76</vt:i4>
      </vt:variant>
    </vt:vector>
  </HeadingPairs>
  <TitlesOfParts>
    <vt:vector size="88" baseType="lpstr">
      <vt:lpstr>MS PGothic</vt:lpstr>
      <vt:lpstr>MS PGothic</vt:lpstr>
      <vt:lpstr>Arial</vt:lpstr>
      <vt:lpstr>Calibri</vt:lpstr>
      <vt:lpstr>Cambria</vt:lpstr>
      <vt:lpstr>Century Schoolbook</vt:lpstr>
      <vt:lpstr>ＭＳ 明朝</vt:lpstr>
      <vt:lpstr>Tahoma</vt:lpstr>
      <vt:lpstr>Times New Roman</vt:lpstr>
      <vt:lpstr>Wingdings</vt:lpstr>
      <vt:lpstr>Office Theme</vt:lpstr>
      <vt:lpstr>Balance</vt:lpstr>
      <vt:lpstr> The Third Grade Reading Law: How do we go from law to practice? </vt:lpstr>
      <vt:lpstr>States with a Dyslexia Law</vt:lpstr>
      <vt:lpstr>School Psychologists as Researchers</vt:lpstr>
      <vt:lpstr>Early Warning Signs - Myths</vt:lpstr>
      <vt:lpstr>Early Warning Signs - Myths</vt:lpstr>
      <vt:lpstr>Early Warning Signs</vt:lpstr>
      <vt:lpstr>The Federal Regs.</vt:lpstr>
      <vt:lpstr>DSM – 5 (APA)</vt:lpstr>
      <vt:lpstr>Third Grade Reading Law</vt:lpstr>
      <vt:lpstr>What’s Good?</vt:lpstr>
      <vt:lpstr>Assessment</vt:lpstr>
      <vt:lpstr>Four Purposes of Assessment</vt:lpstr>
      <vt:lpstr>Approved Initial Assessments (DESE)</vt:lpstr>
      <vt:lpstr>PowerPoint Presentation</vt:lpstr>
      <vt:lpstr>The Phonological Awareness Screener for Intervention (PASI)</vt:lpstr>
      <vt:lpstr>Screening Process</vt:lpstr>
      <vt:lpstr>What About Spelling</vt:lpstr>
      <vt:lpstr>Step 2 – Consider Classroom</vt:lpstr>
      <vt:lpstr>Procedure</vt:lpstr>
      <vt:lpstr>PowerPoint Presentation</vt:lpstr>
      <vt:lpstr>Timeline</vt:lpstr>
      <vt:lpstr> Partner Reading   </vt:lpstr>
      <vt:lpstr> Paragraph Shrinking </vt:lpstr>
      <vt:lpstr>PowerPoint Presentation</vt:lpstr>
      <vt:lpstr>What we found: 3rd grade Partner Reading data</vt:lpstr>
      <vt:lpstr>What we found: 3rd grade Partner Reading data</vt:lpstr>
      <vt:lpstr> Growth from Winter to Spring Class-Wide Interventions 10 Classrooms K-3</vt:lpstr>
      <vt:lpstr>Growth from Winter To Spring NO Class-Wide Interventions 11 Classrooms K-3</vt:lpstr>
      <vt:lpstr>Class-wide Interventions Implemented  in 10 of the 21 Classes Below Winter Benchmark: 9 of the 10 Above Spring Benchmark</vt:lpstr>
      <vt:lpstr>NO Class-wide Intervention Implemented  in 11 Classes Below Winter Benchmark 2 of the 11 Above Spring Benchmark</vt:lpstr>
      <vt:lpstr>Science Project</vt:lpstr>
      <vt:lpstr>MAZE Growth 4th Grade</vt:lpstr>
      <vt:lpstr>MAZE Growth 5th Grade</vt:lpstr>
      <vt:lpstr>PowerPoint Presentation</vt:lpstr>
      <vt:lpstr>PowerPoint Presentation</vt:lpstr>
      <vt:lpstr>PowerPoint Presentation</vt:lpstr>
      <vt:lpstr>Personalized Learning</vt:lpstr>
      <vt:lpstr>PowerPoint Presentation</vt:lpstr>
      <vt:lpstr>DESE Website Personalized Learning Models</vt:lpstr>
      <vt:lpstr>Special Education</vt:lpstr>
      <vt:lpstr>Interventions for Children with LD</vt:lpstr>
      <vt:lpstr>Leveled Literacy Intervention</vt:lpstr>
      <vt:lpstr>What the Research Says</vt:lpstr>
      <vt:lpstr>National Reading Panel</vt:lpstr>
      <vt:lpstr>National Reading Panel Results</vt:lpstr>
      <vt:lpstr>Means and Ranges of Effect Sizes by Reading Outcome Measure</vt:lpstr>
      <vt:lpstr>Assess 4 NRP Areas</vt:lpstr>
      <vt:lpstr>PRESS</vt:lpstr>
      <vt:lpstr>Category of Problem MN HS</vt:lpstr>
      <vt:lpstr>Groups</vt:lpstr>
      <vt:lpstr>PowerPoint Presentation</vt:lpstr>
      <vt:lpstr>PowerPoint Presentation</vt:lpstr>
      <vt:lpstr>PowerPoint Presentation</vt:lpstr>
      <vt:lpstr>PowerPoint Presentation</vt:lpstr>
      <vt:lpstr>PowerPoint Presentation</vt:lpstr>
      <vt:lpstr>`</vt:lpstr>
      <vt:lpstr>Websites</vt:lpstr>
      <vt:lpstr>The Really Bad News!</vt:lpstr>
      <vt:lpstr>Research (Hattie, 2009)</vt:lpstr>
      <vt:lpstr>Effect on Dropout</vt:lpstr>
      <vt:lpstr>PowerPoint Presentation</vt:lpstr>
      <vt:lpstr>PowerPoint Presentation</vt:lpstr>
      <vt:lpstr>Parents as Partners</vt:lpstr>
      <vt:lpstr>Intensify the Intervention</vt:lpstr>
      <vt:lpstr>Merge Neuropsych and RTI (Feifer, 2008)</vt:lpstr>
      <vt:lpstr>PowerPoint Presentation</vt:lpstr>
      <vt:lpstr>Working Memory</vt:lpstr>
      <vt:lpstr>Executive Functioning (EF)</vt:lpstr>
      <vt:lpstr>PowerPoint Presentation</vt:lpstr>
      <vt:lpstr>Skill-By-Treatment Interaction</vt:lpstr>
      <vt:lpstr>Instructional Hierarchy:  Stages of Learning</vt:lpstr>
      <vt:lpstr>Results</vt:lpstr>
      <vt:lpstr> </vt:lpstr>
      <vt:lpstr>PowerPoint Presentation</vt:lpstr>
      <vt:lpstr>PowerPoint Presentation</vt:lpstr>
      <vt:lpstr>PowerPoint Presentation</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Adams</dc:creator>
  <cp:lastModifiedBy>Burns, Matthew K.</cp:lastModifiedBy>
  <cp:revision>122</cp:revision>
  <cp:lastPrinted>2018-10-04T20:20:27Z</cp:lastPrinted>
  <dcterms:created xsi:type="dcterms:W3CDTF">2014-09-08T19:41:52Z</dcterms:created>
  <dcterms:modified xsi:type="dcterms:W3CDTF">2018-11-02T17:22:51Z</dcterms:modified>
</cp:coreProperties>
</file>