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32"/>
  </p:notesMasterIdLst>
  <p:handoutMasterIdLst>
    <p:handoutMasterId r:id="rId33"/>
  </p:handoutMasterIdLst>
  <p:sldIdLst>
    <p:sldId id="264" r:id="rId3"/>
    <p:sldId id="630" r:id="rId4"/>
    <p:sldId id="257" r:id="rId5"/>
    <p:sldId id="406" r:id="rId6"/>
    <p:sldId id="408" r:id="rId7"/>
    <p:sldId id="409" r:id="rId8"/>
    <p:sldId id="348" r:id="rId9"/>
    <p:sldId id="417" r:id="rId10"/>
    <p:sldId id="418" r:id="rId11"/>
    <p:sldId id="426" r:id="rId12"/>
    <p:sldId id="420" r:id="rId13"/>
    <p:sldId id="432" r:id="rId14"/>
    <p:sldId id="429" r:id="rId15"/>
    <p:sldId id="609" r:id="rId16"/>
    <p:sldId id="431" r:id="rId17"/>
    <p:sldId id="621" r:id="rId18"/>
    <p:sldId id="392" r:id="rId19"/>
    <p:sldId id="427" r:id="rId20"/>
    <p:sldId id="395" r:id="rId21"/>
    <p:sldId id="430" r:id="rId22"/>
    <p:sldId id="428" r:id="rId23"/>
    <p:sldId id="279" r:id="rId24"/>
    <p:sldId id="617" r:id="rId25"/>
    <p:sldId id="619" r:id="rId26"/>
    <p:sldId id="398" r:id="rId27"/>
    <p:sldId id="410" r:id="rId28"/>
    <p:sldId id="396" r:id="rId29"/>
    <p:sldId id="647" r:id="rId30"/>
    <p:sldId id="39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2"/>
    <p:restoredTop sz="94554"/>
  </p:normalViewPr>
  <p:slideViewPr>
    <p:cSldViewPr snapToGrid="0" snapToObjects="1">
      <p:cViewPr varScale="1">
        <p:scale>
          <a:sx n="90" d="100"/>
          <a:sy n="90" d="100"/>
        </p:scale>
        <p:origin x="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05C00-D032-2845-9D38-D60121B12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7EF1C-D446-9848-8B47-4162A179E6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9534-7893-CF44-ABA0-5C533ED971F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A023E-B760-2343-A68C-DD4C8B4A0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66BD8-33DE-174A-82A7-ED6C8A12F7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2E57B-25DC-694A-9EFC-5E92916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ECF51-561C-234D-9D91-782B93CCE4D1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7EF-1B2E-9641-B594-DF58BF7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talk about these much. Example of burn out. 10 articles in SP publication. Hundreds in nursing publications – from podcast on burnout.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 D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Said no School Psychologist Ever and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students’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897EF-1B2E-9641-B594-DF58BF7842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680"/>
            <a:ext cx="7772400" cy="122859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05" y="4104123"/>
            <a:ext cx="5989395" cy="1156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2712766"/>
            <a:ext cx="8229600" cy="341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1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ACA1-A8A2-7B46-921F-E3B6EF73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1B65-0EC7-7A44-ABE8-C51D04127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C7C6-77FF-1141-91F6-A189EACB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D09C-306D-5B4A-9554-F85782EA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1AD6-BB5A-B345-A8A1-983FC161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8BA3-29B5-8749-914D-7F70A3DE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DFCE-5C7E-3047-9379-3D183DDE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02EB-94DE-164C-813B-DF02B220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D2899-AA16-E34A-9B92-971C90D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DBC9-2935-0B4C-B8CC-29A0719B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320D-850A-7240-9964-1DA5086F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DC32C-D3E8-2D45-BCBE-BB20D0A1D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1BD4-3583-A543-925D-BEB3EC40F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A8F0-BC2E-D04E-98F9-0F52DD5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0B93-F6D8-FC41-8236-C7F98E9CD1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C93AE-6727-724B-9C56-641FFC24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A2064-5A12-154A-A9AE-032F01E4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B1-DF7D-3E4D-B435-B5803118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9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2766"/>
            <a:ext cx="8229600" cy="341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81" r:id="rId5"/>
    <p:sldLayoutId id="2147483682" r:id="rId6"/>
    <p:sldLayoutId id="21474836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1982" y="63617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E94C-2A0C-40AB-A6E3-1909261D1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" y="6001992"/>
            <a:ext cx="841186" cy="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ponline.org/publications/periodicals/communique/issues/volume-37-issue-8/communicating-effectively-during-early-career-transitions-using-self-reflection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work.buffalo.edu/resources/self-care-starter-kit/self-care-assessments-exercises/exercises-and-activities.html" TargetMode="External"/><Relationship Id="rId7" Type="http://schemas.openxmlformats.org/officeDocument/2006/relationships/hyperlink" Target="https://www.youtube.com/user/yogawithadriene" TargetMode="External"/><Relationship Id="rId2" Type="http://schemas.openxmlformats.org/officeDocument/2006/relationships/hyperlink" Target="http://www.mayoclinic.com/health/relaxation-technique/SR0000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ress.about.com/" TargetMode="External"/><Relationship Id="rId5" Type="http://schemas.openxmlformats.org/officeDocument/2006/relationships/hyperlink" Target="http://yogatothepeople.com/about-us/podcasts/" TargetMode="External"/><Relationship Id="rId4" Type="http://schemas.openxmlformats.org/officeDocument/2006/relationships/hyperlink" Target="http://www.yogajournal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retchenrubin.com/" TargetMode="External"/><Relationship Id="rId2" Type="http://schemas.openxmlformats.org/officeDocument/2006/relationships/hyperlink" Target="https://brenebrown.com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7E79-A12C-A247-8138-13DEB26D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776680"/>
            <a:ext cx="8029575" cy="1228596"/>
          </a:xfrm>
        </p:spPr>
        <p:txBody>
          <a:bodyPr/>
          <a:lstStyle/>
          <a:p>
            <a:r>
              <a:rPr lang="en-US" dirty="0"/>
              <a:t>Unlock Potential: Prevention is Key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ADAF0-5695-B14A-8C00-2CCFFCB62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Lisa Kelly-Vance, PhD</a:t>
            </a:r>
          </a:p>
          <a:p>
            <a:pPr algn="l"/>
            <a:r>
              <a:rPr lang="en-US" dirty="0"/>
              <a:t>NASP President</a:t>
            </a:r>
            <a:r>
              <a:rPr lang="en-US"/>
              <a:t>,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7F97-D93E-BB4F-8B6B-01D4C630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Self-Care Ideas and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615F3-6446-7A46-B2F9-A6D599651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0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D2F0-5954-7245-BC32-E3D04A6924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19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did you become a school psychologist?</a:t>
            </a:r>
          </a:p>
        </p:txBody>
      </p:sp>
    </p:spTree>
    <p:extLst>
      <p:ext uri="{BB962C8B-B14F-4D97-AF65-F5344CB8AC3E}">
        <p14:creationId xmlns:p14="http://schemas.microsoft.com/office/powerpoint/2010/main" val="37940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120170-1A93-C743-A01B-8DA20A4AB4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978" y="900112"/>
            <a:ext cx="7610622" cy="365781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Much of our job brings us joy. The rest of what we do is why we get a paycheck.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Thus, we have a really good hourly wage.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764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941A-46FC-E848-91A4-4D9B31B6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– SNSPE and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7B64-673D-E34E-B953-7CD5CBDA50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/>
              <a:t>SNSPE</a:t>
            </a:r>
          </a:p>
          <a:p>
            <a:r>
              <a:rPr lang="en-US" sz="2400" dirty="0"/>
              <a:t>Sunday meal prep</a:t>
            </a:r>
          </a:p>
          <a:p>
            <a:r>
              <a:rPr lang="en-US" sz="2400" dirty="0"/>
              <a:t>Set out clothes</a:t>
            </a:r>
          </a:p>
          <a:p>
            <a:r>
              <a:rPr lang="en-US" sz="2400" dirty="0"/>
              <a:t>Lunch break</a:t>
            </a:r>
          </a:p>
          <a:p>
            <a:r>
              <a:rPr lang="en-US" sz="2400" dirty="0"/>
              <a:t>Only work at work</a:t>
            </a:r>
          </a:p>
          <a:p>
            <a:r>
              <a:rPr lang="en-US" sz="2400" dirty="0"/>
              <a:t>Delete email from phone</a:t>
            </a:r>
          </a:p>
          <a:p>
            <a:r>
              <a:rPr lang="en-US" sz="2400" dirty="0"/>
              <a:t>Visit a classroom</a:t>
            </a:r>
          </a:p>
          <a:p>
            <a:r>
              <a:rPr lang="en-US" sz="2400" dirty="0"/>
              <a:t>Take a mental health day</a:t>
            </a:r>
          </a:p>
          <a:p>
            <a:r>
              <a:rPr lang="en-US" sz="2400" dirty="0"/>
              <a:t>Smaller work bag</a:t>
            </a:r>
          </a:p>
          <a:p>
            <a:r>
              <a:rPr lang="en-US" sz="2400" dirty="0"/>
              <a:t>Wear a uniform, change when get home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5029E-A8E6-F144-A03C-BE877C5330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Me</a:t>
            </a:r>
          </a:p>
          <a:p>
            <a:r>
              <a:rPr lang="en-US" dirty="0"/>
              <a:t>Organize desk/workspace</a:t>
            </a:r>
          </a:p>
          <a:p>
            <a:r>
              <a:rPr lang="en-US" dirty="0"/>
              <a:t>Buy cool office supplies</a:t>
            </a:r>
          </a:p>
          <a:p>
            <a:r>
              <a:rPr lang="en-US" dirty="0"/>
              <a:t>Splurge on a calendar</a:t>
            </a:r>
          </a:p>
          <a:p>
            <a:r>
              <a:rPr lang="en-US" dirty="0"/>
              <a:t>Take a walk</a:t>
            </a:r>
          </a:p>
          <a:p>
            <a:r>
              <a:rPr lang="en-US" dirty="0"/>
              <a:t>Breath breaks</a:t>
            </a:r>
          </a:p>
          <a:p>
            <a:r>
              <a:rPr lang="en-US" dirty="0"/>
              <a:t>60 second brain break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1EC1-3A7F-0347-9911-A6807CA6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SNSPE and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5F00-63E6-1644-9D4C-38CFB314C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u="sng" dirty="0"/>
              <a:t>SNSPE</a:t>
            </a:r>
          </a:p>
          <a:p>
            <a:r>
              <a:rPr lang="en-US" sz="2400" dirty="0"/>
              <a:t>Exercise</a:t>
            </a:r>
          </a:p>
          <a:p>
            <a:r>
              <a:rPr lang="en-US" sz="2400" dirty="0"/>
              <a:t>Healthy eating</a:t>
            </a:r>
          </a:p>
          <a:p>
            <a:r>
              <a:rPr lang="en-US" sz="2400" dirty="0"/>
              <a:t>Hobbies</a:t>
            </a:r>
          </a:p>
          <a:p>
            <a:r>
              <a:rPr lang="en-US" sz="2400" dirty="0"/>
              <a:t>Yoga/meditation</a:t>
            </a:r>
          </a:p>
          <a:p>
            <a:r>
              <a:rPr lang="en-US" sz="2400" dirty="0"/>
              <a:t>Book club</a:t>
            </a:r>
          </a:p>
          <a:p>
            <a:r>
              <a:rPr lang="en-US" sz="2400" dirty="0"/>
              <a:t>Music</a:t>
            </a:r>
          </a:p>
          <a:p>
            <a:r>
              <a:rPr lang="en-US" sz="2400" dirty="0"/>
              <a:t>Journal</a:t>
            </a:r>
          </a:p>
          <a:p>
            <a:r>
              <a:rPr lang="en-US" sz="2400" dirty="0"/>
              <a:t>Hiking/camping</a:t>
            </a:r>
          </a:p>
          <a:p>
            <a:r>
              <a:rPr lang="en-US" sz="2400" dirty="0"/>
              <a:t>Time with friends and family</a:t>
            </a:r>
          </a:p>
          <a:p>
            <a:r>
              <a:rPr lang="en-US" sz="2400" dirty="0"/>
              <a:t>Read</a:t>
            </a:r>
          </a:p>
          <a:p>
            <a:r>
              <a:rPr lang="en-US" sz="2400" dirty="0"/>
              <a:t>See a therapist/counselor</a:t>
            </a:r>
          </a:p>
          <a:p>
            <a:r>
              <a:rPr lang="en-US" sz="2400" dirty="0"/>
              <a:t>Self-care bowl of ideas</a:t>
            </a:r>
          </a:p>
          <a:p>
            <a:r>
              <a:rPr lang="en-US" sz="2400" dirty="0"/>
              <a:t>Pets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EE0A-9F14-1740-8837-1ACC20B428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Me</a:t>
            </a:r>
          </a:p>
          <a:p>
            <a:r>
              <a:rPr lang="en-US" dirty="0"/>
              <a:t>Clean a junk drawer</a:t>
            </a:r>
          </a:p>
          <a:p>
            <a:r>
              <a:rPr lang="en-US" dirty="0"/>
              <a:t>Donate clothes</a:t>
            </a:r>
          </a:p>
          <a:p>
            <a:r>
              <a:rPr lang="en-US" dirty="0"/>
              <a:t>Laugh/humor</a:t>
            </a:r>
          </a:p>
          <a:p>
            <a:r>
              <a:rPr lang="en-US" dirty="0"/>
              <a:t>Look at pictures of dogs on Instagram</a:t>
            </a:r>
          </a:p>
          <a:p>
            <a:r>
              <a:rPr lang="en-US" dirty="0"/>
              <a:t>Read a cookbook</a:t>
            </a:r>
          </a:p>
          <a:p>
            <a:r>
              <a:rPr lang="en-US" dirty="0"/>
              <a:t>Netflix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4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130B-553A-2246-848C-AE3B6BDC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–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9188-078E-BD40-9B37-57CD9C1DD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Attend state and national conference</a:t>
            </a:r>
          </a:p>
          <a:p>
            <a:pPr lvl="1"/>
            <a:r>
              <a:rPr lang="en-US" dirty="0"/>
              <a:t>Learn, network, energize, support</a:t>
            </a:r>
          </a:p>
          <a:p>
            <a:r>
              <a:rPr lang="en-US" sz="2800" dirty="0"/>
              <a:t>Listen to a podcast</a:t>
            </a:r>
          </a:p>
          <a:p>
            <a:r>
              <a:rPr lang="en-US" sz="2800" dirty="0"/>
              <a:t>Facilitate or participate in a professional book club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654D-6BE1-4047-9CFE-C3E3DCC0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3CD9-3C02-2145-A4F3-6635B118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File of Positives</a:t>
            </a:r>
          </a:p>
          <a:p>
            <a:pPr lvl="1"/>
            <a:r>
              <a:rPr lang="en-US" dirty="0"/>
              <a:t>Emails</a:t>
            </a:r>
          </a:p>
          <a:p>
            <a:pPr lvl="1"/>
            <a:r>
              <a:rPr lang="en-US" dirty="0"/>
              <a:t>Trinkets</a:t>
            </a:r>
          </a:p>
          <a:p>
            <a:r>
              <a:rPr lang="en-US" sz="2800" dirty="0"/>
              <a:t>Build up your coworkers</a:t>
            </a:r>
          </a:p>
          <a:p>
            <a:r>
              <a:rPr lang="en-US" sz="2800" dirty="0"/>
              <a:t>Ask for help.</a:t>
            </a:r>
          </a:p>
          <a:p>
            <a:r>
              <a:rPr lang="en-US" sz="2800" dirty="0"/>
              <a:t>Lunch Bunch – with colleagues</a:t>
            </a:r>
          </a:p>
          <a:p>
            <a:pPr lvl="1"/>
            <a:r>
              <a:rPr lang="en-US" sz="2400" dirty="0"/>
              <a:t>May need to use technology</a:t>
            </a:r>
          </a:p>
          <a:p>
            <a:r>
              <a:rPr lang="en-US" sz="2800" dirty="0"/>
              <a:t>When do you leave work?</a:t>
            </a:r>
          </a:p>
          <a:p>
            <a:r>
              <a:rPr lang="en-US" sz="2800" dirty="0"/>
              <a:t>Take breaks – may need to set an alarm. Use this time to regroup and reorganize.</a:t>
            </a:r>
          </a:p>
          <a:p>
            <a:r>
              <a:rPr lang="en-US" sz="2800" dirty="0"/>
              <a:t>Graduate Students – Wellness Committee</a:t>
            </a:r>
          </a:p>
          <a:p>
            <a:r>
              <a:rPr lang="en-US" sz="2800" dirty="0"/>
              <a:t>Start a self-care team in your building</a:t>
            </a:r>
          </a:p>
          <a:p>
            <a:r>
              <a:rPr lang="en-US" sz="2800" dirty="0"/>
              <a:t>Write articles on self-care– tell your story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/>
              <a:t>Utilize Time Diaries: </a:t>
            </a:r>
          </a:p>
          <a:p>
            <a:pPr marL="939546" lvl="1" indent="-457200"/>
            <a:r>
              <a:rPr lang="en-US" dirty="0"/>
              <a:t>Document your activities. </a:t>
            </a:r>
          </a:p>
          <a:p>
            <a:pPr marL="939546" lvl="1" indent="-457200"/>
            <a:r>
              <a:rPr lang="en-US" dirty="0"/>
              <a:t>See where time is well spent and not well spent</a:t>
            </a:r>
          </a:p>
          <a:p>
            <a:pPr marL="82296" indent="0">
              <a:buNone/>
            </a:pPr>
            <a:r>
              <a:rPr lang="en-US" dirty="0"/>
              <a:t>Take control over your time and activities when</a:t>
            </a:r>
          </a:p>
          <a:p>
            <a:pPr marL="939546" lvl="1" indent="-457200"/>
            <a:r>
              <a:rPr lang="en-US" dirty="0"/>
              <a:t> appropriate. </a:t>
            </a:r>
          </a:p>
          <a:p>
            <a:pPr marL="939546" lvl="1" indent="-457200"/>
            <a:r>
              <a:rPr lang="en-US" dirty="0"/>
              <a:t>Early career SPs often do not do this enough.</a:t>
            </a:r>
          </a:p>
          <a:p>
            <a:pPr marL="82296" indent="0">
              <a:buNone/>
            </a:pPr>
            <a:r>
              <a:rPr lang="en-US" dirty="0"/>
              <a:t>Check in with your assertiveness</a:t>
            </a:r>
          </a:p>
          <a:p>
            <a:pPr marL="1008126" lvl="3" indent="-342900"/>
            <a:r>
              <a:rPr lang="en-US" sz="2400" dirty="0"/>
              <a:t>Are you overly accommodating?</a:t>
            </a:r>
          </a:p>
          <a:p>
            <a:pPr marL="1008126" lvl="3" indent="-342900"/>
            <a:r>
              <a:rPr lang="en-US" sz="2400" dirty="0"/>
              <a:t>Are you doing other people’s work?</a:t>
            </a:r>
          </a:p>
          <a:p>
            <a:pPr marL="82296" indent="0">
              <a:buNone/>
            </a:pPr>
            <a:r>
              <a:rPr lang="en-US" dirty="0"/>
              <a:t>Practice saying no without actually saying no.</a:t>
            </a:r>
          </a:p>
          <a:p>
            <a:pPr marL="82296" indent="0">
              <a:buNone/>
            </a:pPr>
            <a:r>
              <a:rPr lang="en-US" dirty="0"/>
              <a:t>Delay agreeing to new tasks.</a:t>
            </a:r>
          </a:p>
          <a:p>
            <a:pPr marL="0" indent="0">
              <a:buNone/>
            </a:pPr>
            <a:r>
              <a:rPr lang="en-US" dirty="0"/>
              <a:t> Connect with others</a:t>
            </a:r>
          </a:p>
          <a:p>
            <a:pPr marL="0" indent="0">
              <a:buNone/>
            </a:pPr>
            <a:r>
              <a:rPr lang="en-US" dirty="0"/>
              <a:t> Ask for administrative support</a:t>
            </a:r>
          </a:p>
          <a:p>
            <a:pPr marL="0" indent="0">
              <a:buNone/>
            </a:pPr>
            <a:r>
              <a:rPr lang="en-US" dirty="0"/>
              <a:t> Put self-care on your annual evaluation</a:t>
            </a:r>
          </a:p>
          <a:p>
            <a:pPr marL="539496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C834-EF90-4C4C-ACEC-D1432122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Energy Plan (IEP)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5DBD-F089-294A-912A-737482468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self-care activities</a:t>
            </a:r>
          </a:p>
          <a:p>
            <a:r>
              <a:rPr lang="en-US" dirty="0"/>
              <a:t>Identify your barriers</a:t>
            </a:r>
          </a:p>
          <a:p>
            <a:r>
              <a:rPr lang="en-US" dirty="0"/>
              <a:t>Identify your assets</a:t>
            </a:r>
          </a:p>
          <a:p>
            <a:r>
              <a:rPr lang="en-US" dirty="0"/>
              <a:t>Monitor these activities</a:t>
            </a:r>
          </a:p>
          <a:p>
            <a:r>
              <a:rPr lang="en-US" dirty="0"/>
              <a:t>Develop an accountability plan – share</a:t>
            </a:r>
          </a:p>
          <a:p>
            <a:r>
              <a:rPr lang="en-US" dirty="0"/>
              <a:t>Celebrate successes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6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Meditation and Mindful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Meditation changes brain waves</a:t>
            </a:r>
          </a:p>
          <a:p>
            <a:pPr lvl="1"/>
            <a:r>
              <a:rPr lang="en-US" dirty="0"/>
              <a:t>Many health benefits</a:t>
            </a:r>
          </a:p>
          <a:p>
            <a:pPr lvl="1"/>
            <a:endParaRPr lang="en-US" dirty="0"/>
          </a:p>
          <a:p>
            <a:r>
              <a:rPr lang="en-US" dirty="0"/>
              <a:t>4-7-8 Breathing</a:t>
            </a:r>
          </a:p>
          <a:p>
            <a:pPr lvl="1"/>
            <a:r>
              <a:rPr lang="en-US" dirty="0"/>
              <a:t>Inhale through your nose for 4 counts</a:t>
            </a:r>
          </a:p>
          <a:p>
            <a:pPr lvl="1"/>
            <a:r>
              <a:rPr lang="en-US" dirty="0"/>
              <a:t>Hold your breath for 7 counts</a:t>
            </a:r>
          </a:p>
          <a:p>
            <a:pPr lvl="1"/>
            <a:r>
              <a:rPr lang="en-US" dirty="0"/>
              <a:t>Exhale through your mouth for 8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2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51C39-CEE2-AD45-A95B-3F8F39C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E94C-2A0C-40AB-A6E3-1909261D13F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FF846-C05C-CE44-8004-C80DEE18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8" y="0"/>
            <a:ext cx="4624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018F-8555-8746-AD69-AA737641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E2F0B-16B5-3C4C-AE3F-F4EC8872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selfcareselfie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treatyourselftuesday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nasponline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naspadvocates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9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C35-E23E-AA4C-AD7E-5F51D6EC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Students with Self-Care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7EFA-01F6-3B4E-8931-0E2AFC97A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remember to put on our own oxygen masks before we assist others. </a:t>
            </a:r>
          </a:p>
          <a:p>
            <a:r>
              <a:rPr lang="en-US" dirty="0"/>
              <a:t>Have credibility – e.g., don’t teach a mindfulness group if you aren’t doing it yourself.</a:t>
            </a:r>
          </a:p>
          <a:p>
            <a:r>
              <a:rPr lang="en-US" dirty="0"/>
              <a:t>Our words and actions influence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2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D4E2-F164-6345-A316-49BBD6B6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Healthy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46877-E6C1-A04C-9FE4-64781CB6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children have the privilege of learning self-care.</a:t>
            </a:r>
          </a:p>
          <a:p>
            <a:r>
              <a:rPr lang="en-US" dirty="0"/>
              <a:t>Share websites and apps with families and teachers to help facilitate </a:t>
            </a:r>
          </a:p>
          <a:p>
            <a:endParaRPr lang="en-US" dirty="0"/>
          </a:p>
          <a:p>
            <a:r>
              <a:rPr lang="en-US" dirty="0"/>
              <a:t>We can teach skills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/>
              <a:t>Kindness acts – Secret Kindness Agents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E9C-0A9D-AE49-84CC-B84E332F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AA2BD-D9D5-9646-8BC5-83B6592AF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6FBF-F0AF-AE4D-8648-3CB01D70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NASP Resources  </a:t>
            </a:r>
            <a:br>
              <a:rPr lang="en-US" dirty="0"/>
            </a:br>
            <a:r>
              <a:rPr lang="en-US" dirty="0" err="1"/>
              <a:t>Nasponline.org</a:t>
            </a:r>
            <a:r>
              <a:rPr lang="en-US" dirty="0"/>
              <a:t>/self-care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0167-2C19-2C41-9B12-8DE3571E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Individual Strategies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Self-Care: The Missing Link in Best Practice (Part 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Self-Care: The Missing Link in Best Practice (Part II)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Resilient School Psychologist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Developing Support Systems and Managing Stress (Early Career)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Thriving in Graduate School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Care for the Caregiver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NASP Find-A-Mentor Program</a:t>
            </a:r>
          </a:p>
          <a:p>
            <a:pPr>
              <a:lnSpc>
                <a:spcPct val="120000"/>
              </a:lnSpc>
            </a:pPr>
            <a:r>
              <a:rPr lang="en-US" dirty="0"/>
              <a:t>Systemic Strategies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Reflective Supervision: A Clinical Supervision Model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      for Fostering Professional Growth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Retention Strategies to Support School Psychologists</a:t>
            </a:r>
          </a:p>
        </p:txBody>
      </p:sp>
    </p:spTree>
    <p:extLst>
      <p:ext uri="{BB962C8B-B14F-4D97-AF65-F5344CB8AC3E}">
        <p14:creationId xmlns:p14="http://schemas.microsoft.com/office/powerpoint/2010/main" val="281762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B246-0FA7-9441-8996-45BDC81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from NASP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76CA-DBEB-B14A-A3B9-3586558B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Podcasts – </a:t>
            </a:r>
          </a:p>
          <a:p>
            <a:pPr lvl="1"/>
            <a:r>
              <a:rPr lang="en-US" sz="2400" dirty="0"/>
              <a:t>Promoting a Work and Life Balance -Michael </a:t>
            </a:r>
            <a:r>
              <a:rPr lang="en-US" sz="2400" dirty="0" err="1"/>
              <a:t>Sulkowski</a:t>
            </a:r>
            <a:endParaRPr lang="en-US" sz="2400" dirty="0"/>
          </a:p>
          <a:p>
            <a:pPr lvl="1"/>
            <a:r>
              <a:rPr lang="en-US" sz="2400" dirty="0"/>
              <a:t>Solutions for Burnout – Heather Christian Martens</a:t>
            </a:r>
          </a:p>
          <a:p>
            <a:r>
              <a:rPr lang="en-US" sz="2400" dirty="0"/>
              <a:t>Communique</a:t>
            </a:r>
          </a:p>
          <a:p>
            <a:pPr lvl="1"/>
            <a:r>
              <a:rPr lang="en-US" sz="2000" dirty="0"/>
              <a:t>Communicating effectively during early career transitions: Using self-reflections (</a:t>
            </a:r>
            <a:r>
              <a:rPr lang="en-US" sz="2000" dirty="0" err="1"/>
              <a:t>Zuhkle</a:t>
            </a:r>
            <a:r>
              <a:rPr lang="en-US" sz="2000" dirty="0"/>
              <a:t> and </a:t>
            </a:r>
            <a:r>
              <a:rPr lang="en-US" sz="2000" dirty="0" err="1"/>
              <a:t>Mussman</a:t>
            </a:r>
            <a:r>
              <a:rPr lang="en-US" sz="2000" dirty="0"/>
              <a:t>)</a:t>
            </a:r>
          </a:p>
          <a:p>
            <a:pPr marL="400050" lvl="1" indent="0">
              <a:buNone/>
            </a:pPr>
            <a:r>
              <a:rPr lang="en-US" sz="2000" dirty="0">
                <a:hlinkClick r:id="rId2"/>
              </a:rPr>
              <a:t>http://www.nasponline.org/publications/periodicals/communique/issues/volume-37-issue-8/communicating-effectively-during-early-career-transitions-using-self-reflection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00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hlinkClick r:id="rId2"/>
              </a:rPr>
              <a:t>http://www.mayoclinic.com/health/relaxation-technique/SR00007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http://socialwork.buffalo.edu/resources/self-care-starter-kit/self-care-assessments-exercises/exercises-and-activities.html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4"/>
              </a:rPr>
              <a:t>http://www.yogajournal.com/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5"/>
              </a:rPr>
              <a:t>http://yogatothepeople.com/about-us/podcasts/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6"/>
              </a:rPr>
              <a:t>http://stress.about.com/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7"/>
              </a:rPr>
              <a:t>https://www.youtube.com/user/yogawithadriene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3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46CEC4-46E4-B343-8479-4FA1D436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A928-AC01-564A-B2D4-C13204FC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https://brenebrown.com</a:t>
            </a:r>
            <a:endParaRPr lang="en-US" dirty="0"/>
          </a:p>
          <a:p>
            <a:r>
              <a:rPr lang="en-US" dirty="0">
                <a:hlinkClick r:id="rId3"/>
              </a:rPr>
              <a:t>https://gretchenrubin.com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CFCE9-DD14-C243-BEF8-3C7EF71430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365125"/>
          </a:xfrm>
          <a:prstGeom prst="rect">
            <a:avLst/>
          </a:prstGeom>
        </p:spPr>
        <p:txBody>
          <a:bodyPr/>
          <a:lstStyle/>
          <a:p>
            <a:fld id="{73AFE94C-2A0C-40AB-A6E3-1909261D1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Insight Timer</a:t>
            </a:r>
          </a:p>
          <a:p>
            <a:r>
              <a:rPr lang="en-US" dirty="0"/>
              <a:t>Headspace</a:t>
            </a:r>
          </a:p>
          <a:p>
            <a:r>
              <a:rPr lang="en-US" dirty="0"/>
              <a:t>Simply Being</a:t>
            </a:r>
          </a:p>
          <a:p>
            <a:r>
              <a:rPr lang="en-US" dirty="0"/>
              <a:t>Breathe</a:t>
            </a:r>
          </a:p>
          <a:p>
            <a:r>
              <a:rPr lang="en-US" dirty="0"/>
              <a:t>Breathe2Relax</a:t>
            </a:r>
          </a:p>
          <a:p>
            <a:r>
              <a:rPr lang="en-US" dirty="0"/>
              <a:t>Chakra Chime</a:t>
            </a:r>
          </a:p>
          <a:p>
            <a:r>
              <a:rPr lang="en-US" dirty="0"/>
              <a:t>Calm</a:t>
            </a:r>
          </a:p>
          <a:p>
            <a:r>
              <a:rPr lang="en-US" dirty="0"/>
              <a:t>Mind Yeti</a:t>
            </a:r>
          </a:p>
          <a:p>
            <a:r>
              <a:rPr lang="en-US" dirty="0"/>
              <a:t>Smiling Mind	</a:t>
            </a:r>
          </a:p>
          <a:p>
            <a:pPr lvl="1"/>
            <a:r>
              <a:rPr lang="en-US" dirty="0"/>
              <a:t>(Alexa has several good apps)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A9F3B-4F98-D848-B822-C817D6F8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6" y="2839355"/>
            <a:ext cx="1614486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04621-105B-B04E-8789-61E801D1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2532174"/>
            <a:ext cx="1498600" cy="1643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E89C8-0640-B846-9D97-62404570B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388" y="4048647"/>
            <a:ext cx="1330324" cy="1071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D04A54-0A1A-F743-9F5B-70D6391FC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4301826"/>
            <a:ext cx="2133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Self Care: </a:t>
            </a:r>
            <a:br>
              <a:rPr lang="en-US" sz="5300" dirty="0"/>
            </a:br>
            <a:r>
              <a:rPr lang="en-US" sz="4000" dirty="0"/>
              <a:t>A Privilege and A Responsibility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986D5-499E-FA47-8C53-1707653A9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799B-CA9B-5F41-ABB7-2D3FAEB6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self-care?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D905-9772-A74B-A509-AA4EE2D8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wellness seriously</a:t>
            </a:r>
          </a:p>
          <a:p>
            <a:r>
              <a:rPr lang="en-US" dirty="0"/>
              <a:t>Activities and behaviors that nourish us</a:t>
            </a:r>
          </a:p>
          <a:p>
            <a:r>
              <a:rPr lang="en-US" dirty="0"/>
              <a:t>A privilege</a:t>
            </a:r>
          </a:p>
          <a:p>
            <a:r>
              <a:rPr lang="en-US" dirty="0"/>
              <a:t>Our responsibility</a:t>
            </a:r>
          </a:p>
          <a:p>
            <a:endParaRPr lang="en-US" dirty="0"/>
          </a:p>
          <a:p>
            <a:r>
              <a:rPr lang="en-US" dirty="0"/>
              <a:t>Two types: Personal and Professional</a:t>
            </a:r>
          </a:p>
        </p:txBody>
      </p:sp>
    </p:spTree>
    <p:extLst>
      <p:ext uri="{BB962C8B-B14F-4D97-AF65-F5344CB8AC3E}">
        <p14:creationId xmlns:p14="http://schemas.microsoft.com/office/powerpoint/2010/main" val="313549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D083-33A5-3C42-B98D-5F07796E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self-care?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B1ED7-9535-5E4A-9562-61CFEC9C6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selfish</a:t>
            </a:r>
          </a:p>
          <a:p>
            <a:r>
              <a:rPr lang="en-US" dirty="0"/>
              <a:t>Actions that deplete us</a:t>
            </a:r>
          </a:p>
          <a:p>
            <a:r>
              <a:rPr lang="en-US" dirty="0"/>
              <a:t>Adding more tasks to you to do list</a:t>
            </a:r>
          </a:p>
          <a:p>
            <a:r>
              <a:rPr lang="en-US" dirty="0"/>
              <a:t>An emergency burn-out prevention plan</a:t>
            </a:r>
          </a:p>
          <a:p>
            <a:r>
              <a:rPr lang="en-US" dirty="0"/>
              <a:t>A New Year’s resolution</a:t>
            </a:r>
          </a:p>
          <a:p>
            <a:r>
              <a:rPr lang="en-US" dirty="0"/>
              <a:t>A quick fix</a:t>
            </a:r>
          </a:p>
        </p:txBody>
      </p:sp>
    </p:spTree>
    <p:extLst>
      <p:ext uri="{BB962C8B-B14F-4D97-AF65-F5344CB8AC3E}">
        <p14:creationId xmlns:p14="http://schemas.microsoft.com/office/powerpoint/2010/main" val="8934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F10B-8359-1A47-8137-7EA946CA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9DE8-513B-F44F-A2FD-21A2C49F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More energy</a:t>
            </a:r>
          </a:p>
          <a:p>
            <a:r>
              <a:rPr lang="en-US" sz="3000" dirty="0"/>
              <a:t>Job satisfaction</a:t>
            </a:r>
          </a:p>
          <a:p>
            <a:r>
              <a:rPr lang="en-US" sz="3000" dirty="0"/>
              <a:t>Life satisfaction</a:t>
            </a:r>
          </a:p>
          <a:p>
            <a:r>
              <a:rPr lang="en-US" sz="3000" dirty="0"/>
              <a:t>Gain perspective – better prioritizing of tasks</a:t>
            </a:r>
          </a:p>
          <a:p>
            <a:r>
              <a:rPr lang="en-US" sz="3000" dirty="0"/>
              <a:t>Model self care for others</a:t>
            </a:r>
          </a:p>
          <a:p>
            <a:r>
              <a:rPr lang="en-US" sz="3000" dirty="0"/>
              <a:t>Enjoy career/life balance</a:t>
            </a:r>
          </a:p>
          <a:p>
            <a:r>
              <a:rPr lang="en-US" sz="3000" dirty="0"/>
              <a:t>Increase in happiness</a:t>
            </a:r>
          </a:p>
          <a:p>
            <a:r>
              <a:rPr lang="en-US" sz="3000" dirty="0"/>
              <a:t>Mental and physical health benefits</a:t>
            </a:r>
          </a:p>
          <a:p>
            <a:r>
              <a:rPr lang="en-US" sz="3000" dirty="0"/>
              <a:t>Enjoy healthy relationships</a:t>
            </a:r>
          </a:p>
          <a:p>
            <a:r>
              <a:rPr lang="en-US" sz="3000" dirty="0"/>
              <a:t>Ethical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7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consequences of not taking care </a:t>
            </a:r>
            <a:r>
              <a:rPr lang="en-US"/>
              <a:t>of oneself?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sick days</a:t>
            </a:r>
          </a:p>
          <a:p>
            <a:r>
              <a:rPr lang="en-US" dirty="0"/>
              <a:t>Less productivity</a:t>
            </a:r>
          </a:p>
          <a:p>
            <a:r>
              <a:rPr lang="en-US" dirty="0"/>
              <a:t>Career burn out</a:t>
            </a:r>
          </a:p>
          <a:p>
            <a:r>
              <a:rPr lang="en-US" dirty="0"/>
              <a:t>Less enjoyment of job</a:t>
            </a:r>
          </a:p>
          <a:p>
            <a:r>
              <a:rPr lang="en-US" dirty="0"/>
              <a:t>Compassion fatigue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*Mental health professionals are especially vulnerable to these consequences.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7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2FA0-E3C6-924B-93FC-85CF46FE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90E8-337B-9348-A234-8A68001D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on the burdens of others</a:t>
            </a:r>
          </a:p>
          <a:p>
            <a:r>
              <a:rPr lang="en-US" dirty="0"/>
              <a:t>We are overworked – shortages</a:t>
            </a:r>
          </a:p>
          <a:p>
            <a:r>
              <a:rPr lang="en-US" dirty="0"/>
              <a:t>We say “yes” </a:t>
            </a:r>
          </a:p>
          <a:p>
            <a:r>
              <a:rPr lang="en-US" dirty="0"/>
              <a:t>Lots of demands</a:t>
            </a:r>
          </a:p>
          <a:p>
            <a:r>
              <a:rPr lang="en-US" dirty="0"/>
              <a:t>Few rewards </a:t>
            </a:r>
          </a:p>
          <a:p>
            <a:r>
              <a:rPr lang="en-US" dirty="0"/>
              <a:t>Other ideas?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6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A28A-94AA-234E-ACD5-2B3CCE09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need to focus more on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2A51-2E25-444D-8DE3-63F5917F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anxiety</a:t>
            </a:r>
          </a:p>
          <a:p>
            <a:r>
              <a:rPr lang="en-US" dirty="0"/>
              <a:t>Decreased patience</a:t>
            </a:r>
          </a:p>
          <a:p>
            <a:r>
              <a:rPr lang="en-US" dirty="0"/>
              <a:t>Difficulty relaxing</a:t>
            </a:r>
          </a:p>
          <a:p>
            <a:r>
              <a:rPr lang="en-US" dirty="0"/>
              <a:t>Changes in memory and focus</a:t>
            </a:r>
          </a:p>
          <a:p>
            <a:r>
              <a:rPr lang="en-US" dirty="0"/>
              <a:t>Feeling more irritable/cynical </a:t>
            </a:r>
          </a:p>
          <a:p>
            <a:r>
              <a:rPr lang="en-US" dirty="0"/>
              <a:t>Human being vs. human doing</a:t>
            </a:r>
          </a:p>
          <a:p>
            <a:r>
              <a:rPr lang="en-US" dirty="0"/>
              <a:t>Experiencing less fulfillment at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5989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NASP-Template1">
  <a:themeElements>
    <a:clrScheme name="NASP Main Style 1">
      <a:dk1>
        <a:sysClr val="windowText" lastClr="000000"/>
      </a:dk1>
      <a:lt1>
        <a:sysClr val="window" lastClr="FFFFFF"/>
      </a:lt1>
      <a:dk2>
        <a:srgbClr val="005695"/>
      </a:dk2>
      <a:lt2>
        <a:srgbClr val="EEECE1"/>
      </a:lt2>
      <a:accent1>
        <a:srgbClr val="005695"/>
      </a:accent1>
      <a:accent2>
        <a:srgbClr val="8EAACA"/>
      </a:accent2>
      <a:accent3>
        <a:srgbClr val="B2BB1E"/>
      </a:accent3>
      <a:accent4>
        <a:srgbClr val="8C8D8E"/>
      </a:accent4>
      <a:accent5>
        <a:srgbClr val="000000"/>
      </a:accent5>
      <a:accent6>
        <a:srgbClr val="CF7603"/>
      </a:accent6>
      <a:hlink>
        <a:srgbClr val="00857E"/>
      </a:hlink>
      <a:folHlink>
        <a:srgbClr val="1064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2014-NASP-Template1</Template>
  <TotalTime>7994</TotalTime>
  <Words>971</Words>
  <Application>Microsoft Macintosh PowerPoint</Application>
  <PresentationFormat>On-screen Show (4:3)</PresentationFormat>
  <Paragraphs>220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2014-NASP-Template1</vt:lpstr>
      <vt:lpstr>1_Custom Design</vt:lpstr>
      <vt:lpstr>Unlock Potential: Prevention is Key</vt:lpstr>
      <vt:lpstr>PowerPoint Presentation</vt:lpstr>
      <vt:lpstr>Self Care:  A Privilege and A Responsibility</vt:lpstr>
      <vt:lpstr>What is self-care?</vt:lpstr>
      <vt:lpstr>What isn’t self-care?</vt:lpstr>
      <vt:lpstr>Benefits of Self-Care</vt:lpstr>
      <vt:lpstr>What are the consequences of not taking care of oneself?</vt:lpstr>
      <vt:lpstr>Why does this happen?</vt:lpstr>
      <vt:lpstr>Signs you need to focus more on self-care</vt:lpstr>
      <vt:lpstr>Self-Care Ideas and Tools</vt:lpstr>
      <vt:lpstr>Why did you become a school psychologist?</vt:lpstr>
      <vt:lpstr>Much of our job brings us joy. The rest of what we do is why we get a paycheck.   Thus, we have a really good hourly wage. </vt:lpstr>
      <vt:lpstr>Professional – SNSPE and me</vt:lpstr>
      <vt:lpstr>Personal SNSPE and me</vt:lpstr>
      <vt:lpstr>Professional – Professional Development</vt:lpstr>
      <vt:lpstr>Professional Strategies</vt:lpstr>
      <vt:lpstr>Professional Strategies</vt:lpstr>
      <vt:lpstr>Individualized Energy Plan (IEP)</vt:lpstr>
      <vt:lpstr>Meditation and Mindful Breathing</vt:lpstr>
      <vt:lpstr>Share your Successes</vt:lpstr>
      <vt:lpstr>Helping Students with Self-Care</vt:lpstr>
      <vt:lpstr>Our Role</vt:lpstr>
      <vt:lpstr>Teaching Healthy Habits</vt:lpstr>
      <vt:lpstr>Resources</vt:lpstr>
      <vt:lpstr> NASP Resources   Nasponline.org/self-care </vt:lpstr>
      <vt:lpstr>More from NASP</vt:lpstr>
      <vt:lpstr>Websites</vt:lpstr>
      <vt:lpstr>Resources</vt:lpstr>
      <vt:lpstr>APPS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Kelly-Vance</dc:creator>
  <cp:lastModifiedBy>Lisa Kelly-Vance</cp:lastModifiedBy>
  <cp:revision>98</cp:revision>
  <cp:lastPrinted>2018-08-23T15:57:35Z</cp:lastPrinted>
  <dcterms:created xsi:type="dcterms:W3CDTF">2018-07-20T16:48:56Z</dcterms:created>
  <dcterms:modified xsi:type="dcterms:W3CDTF">2018-10-29T16:01:01Z</dcterms:modified>
</cp:coreProperties>
</file>