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</p:sldMasterIdLst>
  <p:notesMasterIdLst>
    <p:notesMasterId r:id="rId31"/>
  </p:notesMasterIdLst>
  <p:sldIdLst>
    <p:sldId id="256" r:id="rId3"/>
    <p:sldId id="627" r:id="rId4"/>
    <p:sldId id="623" r:id="rId5"/>
    <p:sldId id="257" r:id="rId6"/>
    <p:sldId id="628" r:id="rId7"/>
    <p:sldId id="578" r:id="rId8"/>
    <p:sldId id="610" r:id="rId9"/>
    <p:sldId id="609" r:id="rId10"/>
    <p:sldId id="611" r:id="rId11"/>
    <p:sldId id="612" r:id="rId12"/>
    <p:sldId id="589" r:id="rId13"/>
    <p:sldId id="630" r:id="rId14"/>
    <p:sldId id="632" r:id="rId15"/>
    <p:sldId id="582" r:id="rId16"/>
    <p:sldId id="570" r:id="rId17"/>
    <p:sldId id="631" r:id="rId18"/>
    <p:sldId id="629" r:id="rId19"/>
    <p:sldId id="579" r:id="rId20"/>
    <p:sldId id="548" r:id="rId21"/>
    <p:sldId id="614" r:id="rId22"/>
    <p:sldId id="547" r:id="rId23"/>
    <p:sldId id="633" r:id="rId24"/>
    <p:sldId id="262" r:id="rId25"/>
    <p:sldId id="264" r:id="rId26"/>
    <p:sldId id="552" r:id="rId27"/>
    <p:sldId id="577" r:id="rId28"/>
    <p:sldId id="567" r:id="rId29"/>
    <p:sldId id="25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51"/>
    <p:restoredTop sz="94643"/>
  </p:normalViewPr>
  <p:slideViewPr>
    <p:cSldViewPr snapToGrid="0" snapToObjects="1">
      <p:cViewPr varScale="1">
        <p:scale>
          <a:sx n="69" d="100"/>
          <a:sy n="69" d="100"/>
        </p:scale>
        <p:origin x="11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7E744-7604-BC4A-A688-1A509B7D5717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06C14-FC8D-D348-8152-504540602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94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1200" b="1" i="1" dirty="0">
                <a:latin typeface="Arial "/>
              </a:rPr>
              <a:t>Addressing</a:t>
            </a:r>
            <a:r>
              <a:rPr lang="en-US" sz="1200" b="1" dirty="0">
                <a:latin typeface="Arial "/>
              </a:rPr>
              <a:t> shortages in school psychology </a:t>
            </a:r>
            <a:br>
              <a:rPr lang="en-US" sz="1200" b="1" dirty="0">
                <a:latin typeface="Arial "/>
              </a:rPr>
            </a:br>
            <a:endParaRPr lang="en-US" sz="1200" dirty="0">
              <a:latin typeface="Arial "/>
            </a:endParaRPr>
          </a:p>
          <a:p>
            <a:pPr marL="0" lvl="0" indent="0">
              <a:buNone/>
            </a:pPr>
            <a:r>
              <a:rPr lang="en-US" sz="1200" b="1" i="1" dirty="0">
                <a:latin typeface="Arial "/>
              </a:rPr>
              <a:t>Advancing</a:t>
            </a:r>
            <a:r>
              <a:rPr lang="en-US" sz="1200" b="1" dirty="0">
                <a:latin typeface="Arial "/>
              </a:rPr>
              <a:t> the role of school psychologists</a:t>
            </a:r>
            <a:br>
              <a:rPr lang="en-US" sz="1200" b="1" dirty="0">
                <a:latin typeface="Arial "/>
              </a:rPr>
            </a:br>
            <a:endParaRPr lang="en-US" sz="1200" b="1" dirty="0">
              <a:latin typeface="Arial "/>
            </a:endParaRPr>
          </a:p>
          <a:p>
            <a:pPr marL="0" lvl="0" indent="0">
              <a:buNone/>
            </a:pPr>
            <a:r>
              <a:rPr lang="en-US" sz="1200" b="1" i="1" dirty="0">
                <a:latin typeface="Arial "/>
              </a:rPr>
              <a:t>Expanding</a:t>
            </a:r>
            <a:r>
              <a:rPr lang="en-US" sz="1200" b="1" dirty="0">
                <a:latin typeface="Arial "/>
              </a:rPr>
              <a:t> implementation of the NASP Practice Model </a:t>
            </a:r>
            <a:br>
              <a:rPr lang="en-US" sz="1200" b="1" dirty="0">
                <a:latin typeface="Arial "/>
              </a:rPr>
            </a:br>
            <a:endParaRPr lang="en-US" sz="1200" dirty="0">
              <a:latin typeface="Arial "/>
            </a:endParaRPr>
          </a:p>
          <a:p>
            <a:pPr marL="0" lvl="0" indent="0">
              <a:buNone/>
            </a:pPr>
            <a:r>
              <a:rPr lang="en-US" sz="1200" b="1" i="1" dirty="0">
                <a:latin typeface="Arial "/>
              </a:rPr>
              <a:t>Developing</a:t>
            </a:r>
            <a:r>
              <a:rPr lang="en-US" sz="1200" b="1" dirty="0">
                <a:latin typeface="Arial "/>
              </a:rPr>
              <a:t> leadership skills at the local, state, and national level</a:t>
            </a:r>
            <a:br>
              <a:rPr lang="en-US" sz="1200" b="1" dirty="0">
                <a:latin typeface="Arial "/>
              </a:rPr>
            </a:br>
            <a:endParaRPr lang="en-US" sz="1200" b="1" dirty="0">
              <a:latin typeface="Arial "/>
            </a:endParaRPr>
          </a:p>
          <a:p>
            <a:pPr marL="0" lvl="0" indent="0">
              <a:buNone/>
            </a:pPr>
            <a:r>
              <a:rPr lang="en-US" sz="1200" b="1" i="1" dirty="0">
                <a:latin typeface="Arial "/>
              </a:rPr>
              <a:t>Advocating </a:t>
            </a:r>
            <a:r>
              <a:rPr lang="en-US" sz="1200" b="1" dirty="0">
                <a:latin typeface="Arial "/>
              </a:rPr>
              <a:t>social justice for all children and youth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AF237-36A2-9249-BE27-E6984602A70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45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kind of press coverage is unprecedented and has been growing</a:t>
            </a:r>
            <a:r>
              <a:rPr lang="en-US" baseline="0" dirty="0"/>
              <a:t> over the past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6C14-FC8D-D348-8152-5045406023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71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121CC-EFFC-4791-A173-E00C2DA058A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36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School Psychology</a:t>
            </a:r>
            <a:r>
              <a:rPr lang="en-US" baseline="0" dirty="0"/>
              <a:t> Awareness Week is a fun way to raise your visibility while reinforcing key wellness and skills-building concepts for students.  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r>
              <a:rPr lang="en-US" dirty="0"/>
              <a:t>With a focus on helping</a:t>
            </a:r>
            <a:r>
              <a:rPr lang="en-US" baseline="0" dirty="0"/>
              <a:t> students and colleagues thrive, </a:t>
            </a:r>
            <a:r>
              <a:rPr lang="en-US" dirty="0"/>
              <a:t>we developed posters, certificates, recognition activities, and other resources, including the </a:t>
            </a:r>
            <a:r>
              <a:rPr lang="en-US" b="1" dirty="0"/>
              <a:t>“</a:t>
            </a:r>
            <a:r>
              <a:rPr lang="en-US" dirty="0"/>
              <a:t>Possibilities in Action” Partners Program to honor teachers, administrators, parents  and others and the “Student POWER Award” to recognize children and youth. We</a:t>
            </a:r>
            <a:r>
              <a:rPr lang="en-US" baseline="0" dirty="0"/>
              <a:t> are also adding a new activity for our Gratitude Works program that will align with the thrive theme.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121CC-EFFC-4791-A173-E00C2DA058A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201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121CC-EFFC-4791-A173-E00C2DA058A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95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Online Communities are a great place to connect with fellow</a:t>
            </a:r>
            <a:r>
              <a:rPr lang="en-US" baseline="0" dirty="0">
                <a:latin typeface="Arial" charset="0"/>
              </a:rPr>
              <a:t> school psychologists</a:t>
            </a:r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NASP Member Exchange</a:t>
            </a:r>
          </a:p>
          <a:p>
            <a:pPr eaLnBrk="1" hangingPunct="1"/>
            <a:r>
              <a:rPr lang="en-US" dirty="0">
                <a:latin typeface="Arial" charset="0"/>
              </a:rPr>
              <a:t>Communique, SPR and SPF communities</a:t>
            </a:r>
          </a:p>
          <a:p>
            <a:pPr eaLnBrk="1" hangingPunct="1"/>
            <a:r>
              <a:rPr lang="en-US" dirty="0">
                <a:latin typeface="Arial" charset="0"/>
              </a:rPr>
              <a:t>27 interest group communities</a:t>
            </a:r>
          </a:p>
          <a:p>
            <a:pPr eaLnBrk="1" hangingPunct="1"/>
            <a:r>
              <a:rPr lang="en-US" dirty="0">
                <a:latin typeface="Arial" charset="0"/>
              </a:rPr>
              <a:t>NASP leader working communities</a:t>
            </a:r>
          </a:p>
          <a:p>
            <a:pPr eaLnBrk="1" hangingPunct="1"/>
            <a:r>
              <a:rPr lang="en-US" dirty="0">
                <a:latin typeface="Arial" charset="0"/>
              </a:rPr>
              <a:t>You can share documents, videos and links; join discussion; read and post blogs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defTabSz="931774"/>
            <a:r>
              <a:rPr lang="en-US" dirty="0">
                <a:latin typeface="Arial" charset="0"/>
              </a:rPr>
              <a:t>We are also </a:t>
            </a:r>
            <a:r>
              <a:rPr lang="en-US" dirty="0"/>
              <a:t>on Facebook, Twitter, Pinterest, Linked</a:t>
            </a:r>
            <a:r>
              <a:rPr lang="en-US" baseline="0" dirty="0"/>
              <a:t> In, </a:t>
            </a:r>
            <a:r>
              <a:rPr lang="en-US" dirty="0"/>
              <a:t>and Instagram. Being</a:t>
            </a:r>
            <a:r>
              <a:rPr lang="en-US" baseline="0" dirty="0"/>
              <a:t> part of NASP’s social media is a great way to connect with other school psychologists and get useful information in fun, casual environments. </a:t>
            </a:r>
            <a:endParaRPr lang="en-US" dirty="0"/>
          </a:p>
          <a:p>
            <a:pPr eaLnBrk="1" hangingPunct="1"/>
            <a:endParaRPr lang="en-US" dirty="0">
              <a:latin typeface="Arial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3F51DD-F0C0-4384-A973-8B6C51420ABB}" type="slidenum">
              <a:rPr lang="en-US" smtClean="0">
                <a:latin typeface="Arial" charset="0"/>
              </a:rPr>
              <a:pPr/>
              <a:t>25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312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</a:t>
            </a:r>
            <a:r>
              <a:rPr lang="en-US" baseline="0" dirty="0"/>
              <a:t> the venues to follow NASP, and highlight the new member-only resource and how it will be helpful: www.nasponline.org/socialmedia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D659-6E88-DC46-B442-3FE16190BD5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121CC-EFFC-4791-A173-E00C2DA058A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44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06C14-FC8D-D348-8152-5045406023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20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121CC-EFFC-4791-A173-E00C2DA058A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45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06C14-FC8D-D348-8152-5045406023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28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Understanding Race and Privilege</a:t>
            </a:r>
          </a:p>
          <a:p>
            <a:pPr lvl="0"/>
            <a:r>
              <a:rPr lang="en-US" sz="12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Talking About Race and Privilege: Lesson Plans for Middle and High School Students</a:t>
            </a:r>
          </a:p>
          <a:p>
            <a:pPr lvl="0"/>
            <a:r>
              <a:rPr lang="en-US" sz="12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Viewpoint: </a:t>
            </a:r>
            <a:br>
              <a:rPr lang="en-US" sz="12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Seeing Privilege in a Different Light</a:t>
            </a:r>
          </a:p>
          <a:p>
            <a:pPr lvl="0"/>
            <a:endParaRPr lang="en-US" sz="12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charset="0"/>
              </a:rPr>
              <a:t>"</a:t>
            </a:r>
            <a:r>
              <a:rPr lang="en-US" sz="1200" i="1" dirty="0">
                <a:solidFill>
                  <a:schemeClr val="bg1"/>
                </a:solidFill>
                <a:latin typeface="Arial" charset="0"/>
              </a:rPr>
              <a:t>Social justice is both a </a:t>
            </a:r>
            <a:r>
              <a:rPr lang="en-US" sz="1200" b="1" i="1" u="sng" dirty="0">
                <a:solidFill>
                  <a:schemeClr val="bg1"/>
                </a:solidFill>
                <a:latin typeface="Arial" charset="0"/>
              </a:rPr>
              <a:t>process</a:t>
            </a:r>
            <a:r>
              <a:rPr lang="en-US" sz="1200" i="1" dirty="0">
                <a:solidFill>
                  <a:schemeClr val="bg1"/>
                </a:solidFill>
                <a:latin typeface="Arial" charset="0"/>
              </a:rPr>
              <a:t> and a </a:t>
            </a:r>
            <a:r>
              <a:rPr lang="en-US" sz="1200" b="1" i="1" u="sng" dirty="0">
                <a:solidFill>
                  <a:schemeClr val="bg1"/>
                </a:solidFill>
                <a:latin typeface="Arial" charset="0"/>
              </a:rPr>
              <a:t>goal</a:t>
            </a:r>
            <a:r>
              <a:rPr lang="en-US" sz="1200" i="1" dirty="0">
                <a:solidFill>
                  <a:schemeClr val="bg1"/>
                </a:solidFill>
                <a:latin typeface="Arial" charset="0"/>
              </a:rPr>
              <a:t> that requires action. School psychologists work to ensure the protection of the educational rights, opportunities, and well-being of all children, especially those whose voices have been muted, identities obscured, or needs ignored. </a:t>
            </a:r>
          </a:p>
          <a:p>
            <a:endParaRPr lang="en-US" sz="1200" i="1" dirty="0">
              <a:solidFill>
                <a:schemeClr val="bg1"/>
              </a:solidFill>
              <a:latin typeface="Arial" charset="0"/>
            </a:endParaRPr>
          </a:p>
          <a:p>
            <a:r>
              <a:rPr lang="en-US" sz="1200" i="1" dirty="0">
                <a:solidFill>
                  <a:schemeClr val="bg1"/>
                </a:solidFill>
                <a:latin typeface="Arial" charset="0"/>
              </a:rPr>
              <a:t>Social justice requires promoting non-discriminatory practices and the empowerment of families and communities. School psychologists enact social justice through culturally-responsive professional practice and advocacy to create schools, communities, and systems that ensure equity and fairness for all children."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  <a:p>
            <a:pPr lvl="0"/>
            <a:endParaRPr lang="en-US" sz="12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121CC-EFFC-4791-A173-E00C2DA058A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38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Started the process in 2016, completed June 2020. Will be our standards for 10 years.</a:t>
            </a:r>
          </a:p>
          <a:p>
            <a:r>
              <a:rPr lang="en-US" dirty="0"/>
              <a:t>Discuss process and LA involvement.</a:t>
            </a:r>
          </a:p>
          <a:p>
            <a:r>
              <a:rPr lang="en-US" dirty="0"/>
              <a:t>Public Comment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06C14-FC8D-D348-8152-5045406023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96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NASP Adopts Resolution Affirming Commitment to High-Quality Public Education for All Children and Youth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NASP Guidance for Reinforcing Safe, Supportive and Positive School Environments for All Students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NASP Applauds Report Calling for Increased Access to School Psychologists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"13 Reasons Why" Netflix Series: Considerations for Educators</a:t>
            </a:r>
          </a:p>
          <a:p>
            <a:pPr algn="l"/>
            <a:r>
              <a:rPr lang="en-US" dirty="0"/>
              <a:t>Using Title IV funds for gun purchase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121CC-EFFC-4791-A173-E00C2DA058A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95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NASP Adopts Resolution Affirming Commitment to High-Quality Public Education for All Children and Youth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NASP Guidance for Reinforcing Safe, Supportive and Positive School Environments for All Students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NASP Applauds Report Calling for Increased Access to School Psychologists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"13 Reasons Why" Netflix Series: Considerations for Educators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121CC-EFFC-4791-A173-E00C2DA058A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66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121CC-EFFC-4791-A173-E00C2DA058A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2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76680"/>
            <a:ext cx="7772400" cy="122859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8805" y="4104123"/>
            <a:ext cx="5989395" cy="115608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4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FE94C-2A0C-40AB-A6E3-1909261D1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FE94C-2A0C-40AB-A6E3-1909261D1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97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FE94C-2A0C-40AB-A6E3-1909261D1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97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FE94C-2A0C-40AB-A6E3-1909261D1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65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FE94C-2A0C-40AB-A6E3-1909261D1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31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FE94C-2A0C-40AB-A6E3-1909261D1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58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FE94C-2A0C-40AB-A6E3-1909261D1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73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FE94C-2A0C-40AB-A6E3-1909261D1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99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FE94C-2A0C-40AB-A6E3-1909261D1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1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8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31916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2712766"/>
            <a:ext cx="8229600" cy="3413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10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60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525388"/>
            <a:ext cx="8229600" cy="912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596894"/>
            <a:ext cx="8229600" cy="4529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5E6C2D-606F-FD4E-AD88-4854A7252C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298856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2652"/>
            <a:ext cx="8229600" cy="914746"/>
          </a:xfrm>
        </p:spPr>
        <p:txBody>
          <a:bodyPr/>
          <a:lstStyle>
            <a:lvl1pPr>
              <a:defRPr>
                <a:solidFill>
                  <a:srgbClr val="0056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035E6C2D-606F-FD4E-AD88-4854A7252C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573371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719651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FE94C-2A0C-40AB-A6E3-1909261D1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3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FE94C-2A0C-40AB-A6E3-1909261D1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1916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12766"/>
            <a:ext cx="8229600" cy="3413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51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81" r:id="rId5"/>
    <p:sldLayoutId id="2147483682" r:id="rId6"/>
    <p:sldLayoutId id="2147483683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1982" y="636173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E94C-2A0C-40AB-A6E3-1909261D13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7" y="6001992"/>
            <a:ext cx="841186" cy="71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9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ponline.org/social-justic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nasponline.org/research-and-policy/advocacy-tools-and-resources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nasponline.org/media-room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nasponline.org/research-and-polic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ponline.org/infographic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ponline.org/spa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ponline.org/conventions/2016/index.asp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nasponline.org/socialmedia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nasp.inreachce.com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nasponline.org/resources-and-publications/resources/school-psychology/shortages-in-school-psychology-resource-guid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nasponline.org/standards/practice-model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ponline.org/schoolsafetyframework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hyperlink" Target="http://www.nasponline.org/prepar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NASP Updates and Resources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Lisa Kelly-Vance, PhD</a:t>
            </a:r>
          </a:p>
          <a:p>
            <a:r>
              <a:rPr lang="en-US" dirty="0"/>
              <a:t>NASP President, 2018-19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468805" y="5967744"/>
            <a:ext cx="2716615" cy="70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542481" y="5967744"/>
            <a:ext cx="2716615" cy="70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54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D38F5-EE48-E04D-9383-70048B79D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3775-0DA6-0746-AA66-B11ABD204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800" dirty="0"/>
              <a:t>NASP Leadership in Action Spotlight</a:t>
            </a:r>
          </a:p>
          <a:p>
            <a:r>
              <a:rPr lang="en-US" sz="2800" dirty="0"/>
              <a:t>Carving Pathways to Leadership: An Introduction to the NASP Leadership Development Committee (LDC)</a:t>
            </a:r>
          </a:p>
          <a:p>
            <a:pPr fontAlgn="base"/>
            <a:r>
              <a:rPr lang="en-US" sz="2800" dirty="0"/>
              <a:t>Mentoring Toolkit</a:t>
            </a:r>
          </a:p>
          <a:p>
            <a:pPr fontAlgn="base"/>
            <a:r>
              <a:rPr lang="en-US" sz="2800" dirty="0"/>
              <a:t>New Mentor Training Presentation</a:t>
            </a:r>
          </a:p>
          <a:p>
            <a:pPr fontAlgn="base"/>
            <a:r>
              <a:rPr lang="en-US" sz="2800" dirty="0"/>
              <a:t>Building state association capacity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5860495"/>
      </p:ext>
    </p:extLst>
  </p:cSld>
  <p:clrMapOvr>
    <a:masterClrMapping/>
  </p:clrMapOvr>
  <p:transition spd="slow" advClick="0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763" y="394103"/>
            <a:ext cx="8229600" cy="912749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Social Justice and Diversity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1228436" y="6362517"/>
            <a:ext cx="540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www.nasponline.org/social-justice</a:t>
            </a:r>
            <a:r>
              <a:rPr lang="en-US" sz="2000" b="1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6894" y="5507683"/>
            <a:ext cx="8573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Resources to help schools and families engage in constructive dialogue about the issues of race, privilege, prejudice, and power.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894" y="1306699"/>
            <a:ext cx="85733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A</a:t>
            </a:r>
            <a:r>
              <a:rPr lang="en-US" sz="2400" b="1" dirty="0">
                <a:latin typeface="Arial" charset="0"/>
              </a:rPr>
              <a:t> social justice </a:t>
            </a:r>
            <a:r>
              <a:rPr lang="en-US" sz="2400" dirty="0">
                <a:latin typeface="Arial" charset="0"/>
              </a:rPr>
              <a:t>definition for school psychologists was adopted in February 2017 and a Social Justice Committee was formed in 2018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latin typeface="Arial" charset="0"/>
              </a:rPr>
              <a:t>Resources</a:t>
            </a:r>
            <a:r>
              <a:rPr lang="en-US" sz="2400" dirty="0">
                <a:latin typeface="Arial" charset="0"/>
              </a:rPr>
              <a:t> to help schools and families engage in constructive dialogue and action regarding issues of poverty, race, privilege, violence, and economic isolation that affect children’s learning and well-being.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344" y="4045244"/>
            <a:ext cx="2721190" cy="2040893"/>
          </a:xfrm>
          <a:prstGeom prst="rect">
            <a:avLst/>
          </a:prstGeom>
        </p:spPr>
      </p:pic>
      <p:sp>
        <p:nvSpPr>
          <p:cNvPr id="10" name="Folded Corner 9"/>
          <p:cNvSpPr/>
          <p:nvPr/>
        </p:nvSpPr>
        <p:spPr>
          <a:xfrm>
            <a:off x="616642" y="5157829"/>
            <a:ext cx="2412305" cy="928308"/>
          </a:xfrm>
          <a:prstGeom prst="foldedCorner">
            <a:avLst>
              <a:gd name="adj" fmla="val 50000"/>
            </a:avLst>
          </a:prstGeom>
          <a:solidFill>
            <a:srgbClr val="00386A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Lesson Plans</a:t>
            </a:r>
          </a:p>
        </p:txBody>
      </p:sp>
      <p:sp>
        <p:nvSpPr>
          <p:cNvPr id="14" name="Folded Corner 13"/>
          <p:cNvSpPr/>
          <p:nvPr/>
        </p:nvSpPr>
        <p:spPr>
          <a:xfrm>
            <a:off x="3380024" y="5157829"/>
            <a:ext cx="2598422" cy="854834"/>
          </a:xfrm>
          <a:prstGeom prst="foldedCorner">
            <a:avLst>
              <a:gd name="adj" fmla="val 50000"/>
            </a:avLst>
          </a:prstGeom>
          <a:solidFill>
            <a:srgbClr val="545F1D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Discussion Starters</a:t>
            </a:r>
          </a:p>
        </p:txBody>
      </p:sp>
      <p:sp>
        <p:nvSpPr>
          <p:cNvPr id="11" name="Folded Corner 10"/>
          <p:cNvSpPr/>
          <p:nvPr/>
        </p:nvSpPr>
        <p:spPr>
          <a:xfrm>
            <a:off x="1657694" y="4077002"/>
            <a:ext cx="3114461" cy="855100"/>
          </a:xfrm>
          <a:prstGeom prst="foldedCorner">
            <a:avLst>
              <a:gd name="adj" fmla="val 50000"/>
            </a:avLst>
          </a:prstGeom>
          <a:solidFill>
            <a:srgbClr val="CF7603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Articles and blog posts</a:t>
            </a:r>
          </a:p>
        </p:txBody>
      </p:sp>
    </p:spTree>
    <p:extLst>
      <p:ext uri="{BB962C8B-B14F-4D97-AF65-F5344CB8AC3E}">
        <p14:creationId xmlns:p14="http://schemas.microsoft.com/office/powerpoint/2010/main" val="1738248270"/>
      </p:ext>
    </p:extLst>
  </p:cSld>
  <p:clrMapOvr>
    <a:masterClrMapping/>
  </p:clrMapOvr>
  <p:transition spd="slow" advClick="0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CDC3-7092-2844-A438-9B3D08F9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Revisions - 2020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018DA-C883-D340-A567-08318CB3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Principles for Professional Ethics</a:t>
            </a:r>
          </a:p>
          <a:p>
            <a:r>
              <a:rPr lang="en-US" dirty="0"/>
              <a:t>Standards for Graduate Preparation of School Psychologists</a:t>
            </a:r>
          </a:p>
          <a:p>
            <a:r>
              <a:rPr lang="en-US" dirty="0"/>
              <a:t>Standards for the Credentialing of School Psychologists</a:t>
            </a:r>
          </a:p>
          <a:p>
            <a:r>
              <a:rPr lang="en-US" dirty="0"/>
              <a:t>Model for Comprehensive and Integrated School Psychological Services (NASP Practice Model)</a:t>
            </a:r>
          </a:p>
        </p:txBody>
      </p:sp>
    </p:spTree>
    <p:extLst>
      <p:ext uri="{BB962C8B-B14F-4D97-AF65-F5344CB8AC3E}">
        <p14:creationId xmlns:p14="http://schemas.microsoft.com/office/powerpoint/2010/main" val="3753213504"/>
      </p:ext>
    </p:extLst>
  </p:cSld>
  <p:clrMapOvr>
    <a:masterClrMapping/>
  </p:clrMapOvr>
  <p:transition spd="slow" advClick="0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5" t="14604" r="32660" b="9707"/>
          <a:stretch/>
        </p:blipFill>
        <p:spPr bwMode="auto">
          <a:xfrm>
            <a:off x="6337491" y="644300"/>
            <a:ext cx="2545884" cy="32628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3033" y="1761064"/>
            <a:ext cx="2570423" cy="3608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778"/>
            <a:ext cx="8229600" cy="9127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Our Advocacy Voice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463775-0DA6-0746-AA66-B11ABD204E23}"/>
              </a:ext>
            </a:extLst>
          </p:cNvPr>
          <p:cNvSpPr txBox="1">
            <a:spLocks/>
          </p:cNvSpPr>
          <p:nvPr/>
        </p:nvSpPr>
        <p:spPr>
          <a:xfrm>
            <a:off x="327891" y="1476234"/>
            <a:ext cx="4539673" cy="4529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800" dirty="0"/>
              <a:t>Responding to current events</a:t>
            </a:r>
          </a:p>
          <a:p>
            <a:pPr fontAlgn="base"/>
            <a:r>
              <a:rPr lang="en-US" sz="2800" dirty="0"/>
              <a:t>Developing useful member resources</a:t>
            </a:r>
          </a:p>
          <a:p>
            <a:pPr fontAlgn="base"/>
            <a:r>
              <a:rPr lang="en-US" sz="2800" dirty="0"/>
              <a:t>Engaging policymakers on key issues</a:t>
            </a:r>
          </a:p>
          <a:p>
            <a:pPr fontAlgn="base"/>
            <a:r>
              <a:rPr lang="en-US" sz="2800" dirty="0"/>
              <a:t>Building state association capacity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5" t="14805" r="33371" b="5248"/>
          <a:stretch/>
        </p:blipFill>
        <p:spPr bwMode="auto">
          <a:xfrm>
            <a:off x="4996873" y="3454542"/>
            <a:ext cx="2433599" cy="32450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480" y="5758112"/>
            <a:ext cx="467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6"/>
              </a:rPr>
              <a:t>www.nasponline.org/research-and-policy/advocacy-tools-and-resources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9695773"/>
      </p:ext>
    </p:extLst>
  </p:cSld>
  <p:clrMapOvr>
    <a:masterClrMapping/>
  </p:clrMapOvr>
  <p:transition spd="slow" advClick="0"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778"/>
            <a:ext cx="8229600" cy="9127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NASP’s Advocacy Voice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814263" y="920727"/>
            <a:ext cx="7824654" cy="835240"/>
          </a:xfrm>
        </p:spPr>
        <p:txBody>
          <a:bodyPr>
            <a:no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dirty="0"/>
              <a:t>Responding to current events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5" t="14604" r="32660" b="9707"/>
          <a:stretch/>
        </p:blipFill>
        <p:spPr bwMode="auto">
          <a:xfrm>
            <a:off x="287673" y="1636167"/>
            <a:ext cx="3395255" cy="43513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2" t="14820" r="32595" b="8656"/>
          <a:stretch/>
        </p:blipFill>
        <p:spPr bwMode="auto">
          <a:xfrm>
            <a:off x="2622417" y="2081677"/>
            <a:ext cx="3360100" cy="4301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7" t="15580" r="31424" b="5527"/>
          <a:stretch/>
        </p:blipFill>
        <p:spPr bwMode="auto">
          <a:xfrm>
            <a:off x="5516056" y="2436983"/>
            <a:ext cx="3536504" cy="43453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57200" y="6356050"/>
            <a:ext cx="38960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hlinkClick r:id="rId6"/>
              </a:rPr>
              <a:t>www.nasponline.org/media-room</a:t>
            </a:r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9203592"/>
      </p:ext>
    </p:extLst>
  </p:cSld>
  <p:clrMapOvr>
    <a:masterClrMapping/>
  </p:clrMapOvr>
  <p:transition spd="slow" advClick="0"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48" y="265574"/>
            <a:ext cx="8697083" cy="91274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NASP Advocacy Voice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358" y="1613340"/>
            <a:ext cx="2570423" cy="3608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7358" y="2856651"/>
            <a:ext cx="2472399" cy="3411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00480" y="986581"/>
            <a:ext cx="8107680" cy="739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  <a:tabLst>
                <a:tab pos="177800" algn="l"/>
              </a:tabLst>
            </a:pPr>
            <a:r>
              <a:rPr lang="en-US" dirty="0"/>
              <a:t>Developing useful member resources</a:t>
            </a:r>
            <a:br>
              <a:rPr lang="en-US" dirty="0"/>
            </a:br>
            <a:endParaRPr lang="en-US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t="18617" r="52347" b="12888"/>
          <a:stretch/>
        </p:blipFill>
        <p:spPr bwMode="auto">
          <a:xfrm>
            <a:off x="4154129" y="1726154"/>
            <a:ext cx="3066794" cy="4001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5" t="14805" r="33371" b="5248"/>
          <a:stretch/>
        </p:blipFill>
        <p:spPr bwMode="auto">
          <a:xfrm>
            <a:off x="5810000" y="2538040"/>
            <a:ext cx="3100031" cy="4133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2948" y="6302438"/>
            <a:ext cx="5301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https://www.nasponline.org/research-and-policy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9073598"/>
      </p:ext>
    </p:extLst>
  </p:cSld>
  <p:clrMapOvr>
    <a:masterClrMapping/>
  </p:clrMapOvr>
  <p:transition spd="slow" advClick="0" advTm="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242"/>
            <a:ext cx="8229600" cy="912749"/>
          </a:xfrm>
        </p:spPr>
        <p:txBody>
          <a:bodyPr/>
          <a:lstStyle/>
          <a:p>
            <a:r>
              <a:rPr lang="en-US" dirty="0"/>
              <a:t>Your Advocacy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867"/>
            <a:ext cx="8229600" cy="2479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"Arming teachers places an unreasonable burden on America's educators," said Tricia Daniel, who represented the Alabama Association of School Psychologists. She urged the [federal safety] commission to instead provide funding for school counselors, psychologists and other mental health professionals.—</a:t>
            </a:r>
            <a:r>
              <a:rPr lang="en-US" sz="2400" i="1" dirty="0"/>
              <a:t>Education Week </a:t>
            </a:r>
            <a:r>
              <a:rPr lang="en-US" sz="2400" dirty="0"/>
              <a:t>(8-28-18)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2" t="47004" r="16059" b="5077"/>
          <a:stretch/>
        </p:blipFill>
        <p:spPr bwMode="auto">
          <a:xfrm>
            <a:off x="129177" y="4341091"/>
            <a:ext cx="4904641" cy="251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4" t="36255" r="20793" b="3434"/>
          <a:stretch/>
        </p:blipFill>
        <p:spPr>
          <a:xfrm>
            <a:off x="6613236" y="3464702"/>
            <a:ext cx="2439977" cy="33932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224757" y="3940981"/>
            <a:ext cx="4079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Ben Fernandez, Virginia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4876800" y="3577417"/>
            <a:ext cx="1995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Michelle Malvey, Colorado</a:t>
            </a:r>
          </a:p>
        </p:txBody>
      </p:sp>
    </p:spTree>
    <p:extLst>
      <p:ext uri="{BB962C8B-B14F-4D97-AF65-F5344CB8AC3E}">
        <p14:creationId xmlns:p14="http://schemas.microsoft.com/office/powerpoint/2010/main" val="2653953412"/>
      </p:ext>
    </p:extLst>
  </p:cSld>
  <p:clrMapOvr>
    <a:masterClrMapping/>
  </p:clrMapOvr>
  <p:transition spd="slow" advClick="0" advTm="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352"/>
            <a:ext cx="8229600" cy="912749"/>
          </a:xfrm>
        </p:spPr>
        <p:txBody>
          <a:bodyPr>
            <a:normAutofit fontScale="90000"/>
          </a:bodyPr>
          <a:lstStyle/>
          <a:p>
            <a:r>
              <a:rPr lang="en-US" dirty="0"/>
              <a:t>Together, we’re raising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9273"/>
            <a:ext cx="8414327" cy="52370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“The National Association of School Psychologists recommends a ratio of one school psychologist for every 700 students; however, the average ratio in North Carolina is almost triple this, with our ratio of 1:2,088.”—[NASP member] Amber Gibson, </a:t>
            </a:r>
            <a:r>
              <a:rPr lang="en-US" sz="2400" i="1" dirty="0"/>
              <a:t>Hickory Record</a:t>
            </a:r>
            <a:r>
              <a:rPr lang="en-US" sz="2400" dirty="0"/>
              <a:t> letter-to-the-editor (6-21-18)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“The district intends to be one of the first in Utah to have a full-time psychologist in each of its 36 elementary schools….  We can do so much more now in terms of prevention instead of just intervention,” said [NASP member] </a:t>
            </a:r>
            <a:r>
              <a:rPr lang="en-US" sz="2400" dirty="0" err="1"/>
              <a:t>Fulvia</a:t>
            </a:r>
            <a:r>
              <a:rPr lang="en-US" sz="2400" dirty="0"/>
              <a:t> Franco, who oversees guidance programs for Jordan School District.”—</a:t>
            </a:r>
            <a:r>
              <a:rPr lang="en-US" sz="2400" i="1" dirty="0"/>
              <a:t>Salt Lake Tribune</a:t>
            </a:r>
            <a:r>
              <a:rPr lang="en-US" sz="2400" dirty="0"/>
              <a:t> (7-23-18) 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“…schools also need far more psychologists and social workers than they currently have. Hiring more of these professionals is the key to helping students who are on a path to violence </a:t>
            </a:r>
            <a:r>
              <a:rPr lang="en-US" sz="2400" i="1" dirty="0"/>
              <a:t>before</a:t>
            </a:r>
            <a:r>
              <a:rPr lang="en-US" sz="2400" dirty="0"/>
              <a:t> they bring a gun to school.”—</a:t>
            </a:r>
            <a:r>
              <a:rPr lang="en-US" sz="2400" i="1" dirty="0"/>
              <a:t>New York Times</a:t>
            </a:r>
            <a:r>
              <a:rPr lang="en-US" sz="2400" dirty="0"/>
              <a:t> editorial (8-31-18)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9465702"/>
      </p:ext>
    </p:extLst>
  </p:cSld>
  <p:clrMapOvr>
    <a:masterClrMapping/>
  </p:clrMapOvr>
  <p:transition spd="slow" advClick="0" advTm="5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76" y="216968"/>
            <a:ext cx="8229600" cy="9127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Use Our Infographics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4156" y="6346774"/>
            <a:ext cx="4360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hlinkClick r:id="rId3"/>
              </a:rPr>
              <a:t>www.nasponline.org/infographics</a:t>
            </a:r>
            <a:r>
              <a:rPr lang="en-US" sz="2000" b="1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033" y="1129717"/>
            <a:ext cx="903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View, download, and share our infographics series through social media to introduce key issues to stakeholders and advocate for the work of school psychologists.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3A024-4F60-4AB2-9D6C-A4C4046C3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54" t="21241" r="41961" b="10354"/>
          <a:stretch/>
        </p:blipFill>
        <p:spPr>
          <a:xfrm>
            <a:off x="376812" y="1969600"/>
            <a:ext cx="2135479" cy="4463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C56F34-DF9C-433A-A02F-7F0F227504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38" t="21610" r="39281" b="26047"/>
          <a:stretch/>
        </p:blipFill>
        <p:spPr>
          <a:xfrm>
            <a:off x="3406364" y="2153976"/>
            <a:ext cx="2737863" cy="3628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9" t="15286" r="42209" b="18035"/>
          <a:stretch/>
        </p:blipFill>
        <p:spPr bwMode="auto">
          <a:xfrm>
            <a:off x="6843861" y="1856004"/>
            <a:ext cx="2039426" cy="46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763908"/>
      </p:ext>
    </p:extLst>
  </p:cSld>
  <p:clrMapOvr>
    <a:masterClrMapping/>
  </p:clrMapOvr>
  <p:transition spd="slow" advClick="0" advTm="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3385" y="23583"/>
            <a:ext cx="9467385" cy="91274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    School Psychology Awareness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722" y="1065615"/>
            <a:ext cx="5569527" cy="4988740"/>
          </a:xfrm>
        </p:spPr>
        <p:txBody>
          <a:bodyPr>
            <a:normAutofit/>
          </a:bodyPr>
          <a:lstStyle/>
          <a:p>
            <a:r>
              <a:rPr lang="hu-HU" sz="2600" b="1" dirty="0"/>
              <a:t>November 1</a:t>
            </a:r>
            <a:r>
              <a:rPr lang="en-US" sz="2600" b="1" dirty="0"/>
              <a:t>2</a:t>
            </a:r>
            <a:r>
              <a:rPr lang="hu-HU" sz="2600" b="1" dirty="0"/>
              <a:t>–1</a:t>
            </a:r>
            <a:r>
              <a:rPr lang="en-US" sz="2600" b="1" dirty="0"/>
              <a:t>6</a:t>
            </a:r>
            <a:r>
              <a:rPr lang="hu-HU" sz="2600" b="1" dirty="0"/>
              <a:t>, </a:t>
            </a:r>
            <a:r>
              <a:rPr lang="en-US" sz="2600" b="1" dirty="0"/>
              <a:t>2018</a:t>
            </a:r>
            <a:endParaRPr lang="hu-HU" sz="2600" b="1" dirty="0"/>
          </a:p>
          <a:p>
            <a:r>
              <a:rPr lang="en-US" sz="2400" dirty="0"/>
              <a:t>Theme: “</a:t>
            </a:r>
            <a:r>
              <a:rPr lang="en-US" sz="2400" i="1" dirty="0"/>
              <a:t>Unlock Potential. Find Your Password.</a:t>
            </a:r>
            <a:r>
              <a:rPr lang="en-US" sz="2400" dirty="0"/>
              <a:t>”</a:t>
            </a:r>
          </a:p>
          <a:p>
            <a:pPr lvl="1"/>
            <a:r>
              <a:rPr lang="en-US" sz="2400" dirty="0"/>
              <a:t>Adaptable resources and activities to do with staff and students</a:t>
            </a:r>
          </a:p>
          <a:p>
            <a:pPr lvl="1"/>
            <a:r>
              <a:rPr lang="en-US" sz="2300" b="1" dirty="0">
                <a:solidFill>
                  <a:schemeClr val="accent6"/>
                </a:solidFill>
              </a:rPr>
              <a:t>First ever Virtual Hill Day across the country, Wed. Nov. 14</a:t>
            </a:r>
          </a:p>
          <a:p>
            <a:pPr lvl="1"/>
            <a:r>
              <a:rPr lang="en-US" sz="2400" dirty="0"/>
              <a:t>Possibilities in Action Partners colleague recognition program </a:t>
            </a:r>
          </a:p>
          <a:p>
            <a:pPr lvl="1"/>
            <a:r>
              <a:rPr lang="en-US" sz="2400" dirty="0"/>
              <a:t>Student POWER Award recognition program</a:t>
            </a:r>
          </a:p>
          <a:p>
            <a:pPr lvl="1"/>
            <a:endParaRPr lang="en-US" sz="2400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0722" y="6196872"/>
            <a:ext cx="5239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buFont typeface="Times" pitchFamily="18" charset="0"/>
              <a:buNone/>
            </a:pPr>
            <a:r>
              <a:rPr lang="en-US" sz="2000" b="1" dirty="0">
                <a:solidFill>
                  <a:schemeClr val="tx2"/>
                </a:solidFill>
                <a:hlinkClick r:id="rId3"/>
              </a:rPr>
              <a:t>www.nasponline.org/spaw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78" b="37676"/>
          <a:stretch/>
        </p:blipFill>
        <p:spPr>
          <a:xfrm>
            <a:off x="6462794" y="5453037"/>
            <a:ext cx="1999281" cy="1088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3" t="9396" r="29972" b="1609"/>
          <a:stretch/>
        </p:blipFill>
        <p:spPr bwMode="auto">
          <a:xfrm>
            <a:off x="5736317" y="1053968"/>
            <a:ext cx="3057678" cy="439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432523"/>
      </p:ext>
    </p:extLst>
  </p:cSld>
  <p:clrMapOvr>
    <a:masterClrMapping/>
  </p:clrMapOvr>
  <p:transition spd="slow" advClick="0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A749B-F738-46FE-A6C4-A8E9523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136611"/>
            <a:ext cx="9024257" cy="1560106"/>
          </a:xfrm>
        </p:spPr>
        <p:txBody>
          <a:bodyPr>
            <a:normAutofit/>
          </a:bodyPr>
          <a:lstStyle/>
          <a:p>
            <a:r>
              <a:rPr lang="en-US" dirty="0"/>
              <a:t>Did you know NASP is turning 50?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5329241-4514-4029-BF5A-ECA5463B0031}"/>
              </a:ext>
            </a:extLst>
          </p:cNvPr>
          <p:cNvSpPr txBox="1">
            <a:spLocks/>
          </p:cNvSpPr>
          <p:nvPr/>
        </p:nvSpPr>
        <p:spPr>
          <a:xfrm>
            <a:off x="3145974" y="1157874"/>
            <a:ext cx="25799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600" dirty="0"/>
              <a:t>1969-2019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FB8EEF-881F-4654-B195-2B6E04FCB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86" y="2139043"/>
            <a:ext cx="9231086" cy="478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12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92C7-A3DC-3C4C-BDA7-7286679FB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Unlocking NASP’s Potential in Early Childhood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105BC-595B-FF46-8B26-3335A8614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Enhance role and perception of school psychologists in early childhood</a:t>
            </a:r>
          </a:p>
          <a:p>
            <a:r>
              <a:rPr lang="en-US" dirty="0"/>
              <a:t>Provide resources for school psychologists working in early childhood.</a:t>
            </a:r>
          </a:p>
          <a:p>
            <a:r>
              <a:rPr lang="en-US" dirty="0"/>
              <a:t>Make connections with other groups</a:t>
            </a:r>
          </a:p>
          <a:p>
            <a:pPr lvl="1"/>
            <a:r>
              <a:rPr lang="en-US" dirty="0"/>
              <a:t>Zero to Three</a:t>
            </a:r>
          </a:p>
          <a:p>
            <a:pPr lvl="1"/>
            <a:r>
              <a:rPr lang="en-US" dirty="0"/>
              <a:t>Head Start</a:t>
            </a:r>
          </a:p>
          <a:p>
            <a:pPr lvl="1"/>
            <a:r>
              <a:rPr lang="en-US" dirty="0"/>
              <a:t>More!</a:t>
            </a:r>
          </a:p>
        </p:txBody>
      </p:sp>
    </p:spTree>
    <p:extLst>
      <p:ext uri="{BB962C8B-B14F-4D97-AF65-F5344CB8AC3E}">
        <p14:creationId xmlns:p14="http://schemas.microsoft.com/office/powerpoint/2010/main" val="1491939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1974" y="2704959"/>
            <a:ext cx="8663554" cy="3460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Participate in more than 1,200 peer-reviewed sessions.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Network with thousands of school psychologists from throughout the country.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Visit the exhibit hall to collect free resources and see the latest happenings in the profession.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Expand your own professional and leadership skills.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31974" y="6168192"/>
            <a:ext cx="55827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hlinkClick r:id="rId3"/>
              </a:rPr>
              <a:t>www.nasponline.org/conventions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0" name="Down Ribbon 9"/>
          <p:cNvSpPr/>
          <p:nvPr/>
        </p:nvSpPr>
        <p:spPr>
          <a:xfrm>
            <a:off x="5814709" y="5934988"/>
            <a:ext cx="2913681" cy="694869"/>
          </a:xfrm>
          <a:prstGeom prst="ribbon">
            <a:avLst>
              <a:gd name="adj1" fmla="val 16667"/>
              <a:gd name="adj2" fmla="val 72746"/>
            </a:avLst>
          </a:prstGeom>
          <a:solidFill>
            <a:srgbClr val="148278"/>
          </a:solidFill>
          <a:ln>
            <a:solidFill>
              <a:srgbClr val="1482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Registration opens in October!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9" y="0"/>
            <a:ext cx="9144000" cy="275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80271"/>
      </p:ext>
    </p:extLst>
  </p:cSld>
  <p:clrMapOvr>
    <a:masterClrMapping/>
  </p:clrMapOvr>
  <p:transition spd="slow" advClick="0" advTm="5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40F72-7AE5-AA45-A441-14C8D200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Keynote: Mr. Michael Bonner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0AB538-975F-EC4E-AE87-17DEAEDB2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08" y="2713221"/>
            <a:ext cx="2855625" cy="37127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A3647A-D968-4745-BBD1-E3BB96FD5C60}"/>
              </a:ext>
            </a:extLst>
          </p:cNvPr>
          <p:cNvSpPr txBox="1"/>
          <p:nvPr/>
        </p:nvSpPr>
        <p:spPr>
          <a:xfrm flipH="1">
            <a:off x="4377128" y="2528554"/>
            <a:ext cx="37625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“I wish I could go back to second grade, so Mr. Bonner could be my teacher."</a:t>
            </a:r>
            <a:r>
              <a:rPr lang="en-US" dirty="0"/>
              <a:t>—Ellen DeGeneres</a:t>
            </a:r>
          </a:p>
          <a:p>
            <a:endParaRPr lang="en-US" dirty="0"/>
          </a:p>
          <a:p>
            <a:r>
              <a:rPr lang="en-US" dirty="0"/>
              <a:t>Author of  </a:t>
            </a:r>
            <a:r>
              <a:rPr lang="en-US" i="1" dirty="0"/>
              <a:t>Get Up or Give Up: How I Almost Gave Up on Teaching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728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C447F-D533-4ABE-9FB9-EF045C10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Featured Speaker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2519E-DDD6-43E9-8E56-C5FFDA00A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Beverly Daniel Tatum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4678A-503A-41B7-BC5A-9E5D1042C3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1975" y="3629026"/>
            <a:ext cx="3352800" cy="2647950"/>
          </a:xfrm>
          <a:prstGeom prst="rect">
            <a:avLst/>
          </a:prstGeom>
        </p:spPr>
      </p:pic>
      <p:pic>
        <p:nvPicPr>
          <p:cNvPr id="5124" name="Picture 4" descr="Image result for beverly daniel tatum">
            <a:extLst>
              <a:ext uri="{FF2B5EF4-FFF2-40B4-BE49-F238E27FC236}">
                <a16:creationId xmlns:a16="http://schemas.microsoft.com/office/drawing/2014/main" id="{7396D5D9-F04F-4EB6-8437-08121083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76601"/>
            <a:ext cx="28003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6971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BC25B-CFE9-42FB-B8F9-432E9CD0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Featured 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F3D30-0A0C-47F4-9AE9-9C165C6F4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62166"/>
            <a:ext cx="8229600" cy="366399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Dr. Susan Sheridan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Dr. Janine Jones (Distinguished Lecturer)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Dr. Ferial Pearson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Dr. James </a:t>
            </a:r>
            <a:r>
              <a:rPr lang="en-US" dirty="0" err="1"/>
              <a:t>Ysseldyke</a:t>
            </a:r>
            <a:r>
              <a:rPr lang="en-US" dirty="0"/>
              <a:t> et al.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Dr. </a:t>
            </a:r>
            <a:r>
              <a:rPr lang="en-US" dirty="0" err="1"/>
              <a:t>Iheoma</a:t>
            </a:r>
            <a:r>
              <a:rPr lang="en-US" dirty="0"/>
              <a:t> Iruka</a:t>
            </a:r>
          </a:p>
          <a:p>
            <a:endParaRPr lang="en-US" dirty="0"/>
          </a:p>
          <a:p>
            <a:r>
              <a:rPr lang="en-US" dirty="0"/>
              <a:t>Dr. Walter Gilliam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38735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23276" y="340402"/>
            <a:ext cx="67468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accent1"/>
                </a:solidFill>
                <a:latin typeface="+mj-lt"/>
              </a:rPr>
              <a:t>Connect With Colleagues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340" y="4774695"/>
            <a:ext cx="3608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Join or start a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Share documents, videos, 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Read and post blogs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0" t="-4404"/>
          <a:stretch/>
        </p:blipFill>
        <p:spPr>
          <a:xfrm>
            <a:off x="877646" y="1164502"/>
            <a:ext cx="7438134" cy="3267168"/>
          </a:xfrm>
          <a:prstGeom prst="rect">
            <a:avLst/>
          </a:prstGeom>
        </p:spPr>
      </p:pic>
      <p:sp>
        <p:nvSpPr>
          <p:cNvPr id="7" name="Double Bracket 6"/>
          <p:cNvSpPr/>
          <p:nvPr/>
        </p:nvSpPr>
        <p:spPr>
          <a:xfrm>
            <a:off x="4139514" y="4802405"/>
            <a:ext cx="4758802" cy="1792360"/>
          </a:xfrm>
          <a:prstGeom prst="bracketPair">
            <a:avLst/>
          </a:prstGeom>
          <a:ln w="66675">
            <a:solidFill>
              <a:srgbClr val="545F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NASP Communities in Action: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i="1" dirty="0">
                <a:latin typeface="Arial" charset="0"/>
                <a:ea typeface="Arial" charset="0"/>
                <a:cs typeface="Arial" charset="0"/>
              </a:rPr>
              <a:t>In the 2016</a:t>
            </a:r>
            <a:r>
              <a:rPr lang="mr-IN" i="1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2017 membership year, over 6,000 discussions took place, from 41 different online NASP Communities. </a:t>
            </a:r>
          </a:p>
        </p:txBody>
      </p:sp>
    </p:spTree>
    <p:extLst>
      <p:ext uri="{BB962C8B-B14F-4D97-AF65-F5344CB8AC3E}">
        <p14:creationId xmlns:p14="http://schemas.microsoft.com/office/powerpoint/2010/main" val="4252883417"/>
      </p:ext>
    </p:extLst>
  </p:cSld>
  <p:clrMapOvr>
    <a:masterClrMapping/>
  </p:clrMapOvr>
  <p:transition spd="slow" advClick="0" advTm="5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51969"/>
            <a:ext cx="8229600" cy="9127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Connect on Social Media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471" y="5025707"/>
            <a:ext cx="937755" cy="9317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553" y="3244718"/>
            <a:ext cx="973592" cy="9098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873" y="1376137"/>
            <a:ext cx="1009431" cy="9556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428129" y="2553858"/>
            <a:ext cx="263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@nasponline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076" y="4332019"/>
            <a:ext cx="3273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#NASPadvocates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7869" y="6220284"/>
            <a:ext cx="5308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hlinkClick r:id="rId6"/>
              </a:rPr>
              <a:t>www.nasponline.org</a:t>
            </a:r>
            <a:r>
              <a:rPr lang="en-US" sz="2000" b="1" dirty="0">
                <a:hlinkClick r:id="rId6"/>
              </a:rPr>
              <a:t>/socialmedia</a:t>
            </a:r>
            <a:r>
              <a:rPr lang="en-US" sz="2000" b="1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9462" y="1362269"/>
            <a:ext cx="609453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Learn how to create a Twitter account with our step-by-step e-</a:t>
            </a: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hows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Discover the main actions of each communication medium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Acquire tips on how to craft your messages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591" y="3546837"/>
            <a:ext cx="3682314" cy="24548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97420093"/>
      </p:ext>
    </p:extLst>
  </p:cSld>
  <p:clrMapOvr>
    <a:masterClrMapping/>
  </p:clrMapOvr>
  <p:transition spd="slow" advClick="0" advTm="5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23" y="1455485"/>
            <a:ext cx="5739644" cy="3660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091" y="328787"/>
            <a:ext cx="8229600" cy="91474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NASP Online Learning Center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159942" y="1455485"/>
            <a:ext cx="2878138" cy="475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</a:pPr>
            <a:r>
              <a:rPr lang="en-US" sz="2400" dirty="0"/>
              <a:t>Documented CPD</a:t>
            </a:r>
          </a:p>
          <a:p>
            <a:pPr marL="228600" indent="-228600">
              <a:lnSpc>
                <a:spcPct val="90000"/>
              </a:lnSpc>
            </a:pPr>
            <a:r>
              <a:rPr lang="en-US" sz="2400" dirty="0"/>
              <a:t>149 webinars and workshops</a:t>
            </a:r>
          </a:p>
          <a:p>
            <a:pPr marL="228600" indent="-228600">
              <a:lnSpc>
                <a:spcPct val="90000"/>
              </a:lnSpc>
            </a:pPr>
            <a:r>
              <a:rPr lang="en-US" sz="2400" dirty="0"/>
              <a:t>Ability start, stop, and review content</a:t>
            </a:r>
          </a:p>
          <a:p>
            <a:pPr marL="228600" indent="-228600">
              <a:lnSpc>
                <a:spcPct val="90000"/>
              </a:lnSpc>
            </a:pPr>
            <a:r>
              <a:rPr lang="en-US" sz="2400" dirty="0"/>
              <a:t>Live and archived webinars, and recorded premier content from NASP conventions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4699" y="5242369"/>
            <a:ext cx="3839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4"/>
              </a:rPr>
              <a:t>https://nasp.inreachce.com/</a:t>
            </a:r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5351079"/>
      </p:ext>
    </p:extLst>
  </p:cSld>
  <p:clrMapOvr>
    <a:masterClrMapping/>
  </p:clrMapOvr>
  <p:transition spd="slow" advClick="0" advTm="5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633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FB908-658E-3B40-B366-411D9DE1C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91345"/>
            <a:ext cx="8229600" cy="912749"/>
          </a:xfrm>
        </p:spPr>
        <p:txBody>
          <a:bodyPr>
            <a:normAutofit/>
          </a:bodyPr>
          <a:lstStyle/>
          <a:p>
            <a:r>
              <a:rPr lang="en-US" dirty="0"/>
              <a:t>For a half century, we’ve: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2595E-C17F-42BC-8C35-8B9B5A434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9786"/>
            <a:ext cx="8267700" cy="4692172"/>
          </a:xfrm>
        </p:spPr>
        <p:txBody>
          <a:bodyPr>
            <a:normAutofit/>
          </a:bodyPr>
          <a:lstStyle/>
          <a:p>
            <a:r>
              <a:rPr lang="en-US" sz="2800" dirty="0"/>
              <a:t>Identified barriers to kids’ learning and mental health</a:t>
            </a:r>
          </a:p>
          <a:p>
            <a:r>
              <a:rPr lang="en-US" sz="2800" dirty="0"/>
              <a:t>Advocated for the policies and practices to overcome those barriers</a:t>
            </a:r>
          </a:p>
          <a:p>
            <a:r>
              <a:rPr lang="en-US" sz="2800" dirty="0"/>
              <a:t>Established the standards for excellence in school psychology</a:t>
            </a:r>
          </a:p>
          <a:p>
            <a:r>
              <a:rPr lang="en-US" sz="2800" dirty="0"/>
              <a:t>Advanced (</a:t>
            </a:r>
            <a:r>
              <a:rPr lang="en-US" sz="2800" i="1" dirty="0"/>
              <a:t>fought for</a:t>
            </a:r>
            <a:r>
              <a:rPr lang="en-US" sz="2800" dirty="0"/>
              <a:t>) the distinct professional identity that is school psychology</a:t>
            </a:r>
          </a:p>
          <a:p>
            <a:r>
              <a:rPr lang="en-US" sz="2800" dirty="0"/>
              <a:t>Created programs and systems to support this work and that of our members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00D2F7-45E7-4178-A856-D07E4577AC4F}"/>
              </a:ext>
            </a:extLst>
          </p:cNvPr>
          <p:cNvSpPr txBox="1">
            <a:spLocks/>
          </p:cNvSpPr>
          <p:nvPr/>
        </p:nvSpPr>
        <p:spPr>
          <a:xfrm>
            <a:off x="495300" y="5738422"/>
            <a:ext cx="8229600" cy="912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And we’ve done it together.</a:t>
            </a:r>
          </a:p>
        </p:txBody>
      </p:sp>
    </p:spTree>
    <p:extLst>
      <p:ext uri="{BB962C8B-B14F-4D97-AF65-F5344CB8AC3E}">
        <p14:creationId xmlns:p14="http://schemas.microsoft.com/office/powerpoint/2010/main" val="973911072"/>
      </p:ext>
    </p:extLst>
  </p:cSld>
  <p:clrMapOvr>
    <a:masterClrMapping/>
  </p:clrMapOvr>
  <p:transition spd="slow" advClick="0" advTm="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243" y="176165"/>
            <a:ext cx="8229600" cy="1143000"/>
          </a:xfrm>
        </p:spPr>
        <p:txBody>
          <a:bodyPr/>
          <a:lstStyle/>
          <a:p>
            <a:r>
              <a:rPr lang="en-US" dirty="0"/>
              <a:t>Because we are ALL NASP!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F4182-4C91-4A3A-9B99-AAA5A5115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9972" y="1202871"/>
            <a:ext cx="11310258" cy="565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31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0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does this look like today, with an eye to tomorrow?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78" y="1524000"/>
            <a:ext cx="11201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0658" y="252309"/>
            <a:ext cx="7736763" cy="1143000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Our Strategic Goals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61" y="1747965"/>
            <a:ext cx="593876" cy="5101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4943" y="1740862"/>
            <a:ext cx="722328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i="1" dirty="0">
                <a:solidFill>
                  <a:schemeClr val="bg1"/>
                </a:solidFill>
                <a:latin typeface="Arial "/>
              </a:rPr>
              <a:t>Addressing</a:t>
            </a:r>
            <a:r>
              <a:rPr lang="en-US" sz="2600" b="1" dirty="0">
                <a:solidFill>
                  <a:schemeClr val="bg1"/>
                </a:solidFill>
                <a:latin typeface="Arial "/>
              </a:rPr>
              <a:t> shortages in school psychology </a:t>
            </a:r>
            <a:endParaRPr lang="en-US" sz="26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61" y="2594740"/>
            <a:ext cx="593876" cy="5101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5456" y="3358950"/>
            <a:ext cx="705196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i="1" dirty="0">
                <a:solidFill>
                  <a:schemeClr val="bg1"/>
                </a:solidFill>
                <a:latin typeface="Arial "/>
              </a:rPr>
              <a:t>Advancing</a:t>
            </a:r>
            <a:r>
              <a:rPr lang="en-US" sz="2600" b="1" dirty="0">
                <a:solidFill>
                  <a:schemeClr val="bg1"/>
                </a:solidFill>
                <a:latin typeface="Arial "/>
              </a:rPr>
              <a:t> school psychologists role as mental and behavioral health provider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99" y="3550164"/>
            <a:ext cx="593876" cy="5101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34943" y="2403526"/>
            <a:ext cx="74398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i="1" dirty="0">
                <a:solidFill>
                  <a:schemeClr val="bg1"/>
                </a:solidFill>
                <a:latin typeface="Arial "/>
              </a:rPr>
              <a:t>Expanding</a:t>
            </a:r>
            <a:r>
              <a:rPr lang="en-US" sz="2600" b="1" dirty="0">
                <a:solidFill>
                  <a:schemeClr val="bg1"/>
                </a:solidFill>
                <a:latin typeface="Arial "/>
              </a:rPr>
              <a:t> implementation of the</a:t>
            </a:r>
            <a:br>
              <a:rPr lang="en-US" sz="2600" b="1" dirty="0">
                <a:solidFill>
                  <a:schemeClr val="bg1"/>
                </a:solidFill>
                <a:latin typeface="Arial "/>
              </a:rPr>
            </a:br>
            <a:r>
              <a:rPr lang="en-US" sz="2600" b="1" dirty="0">
                <a:solidFill>
                  <a:schemeClr val="bg1"/>
                </a:solidFill>
                <a:latin typeface="Arial "/>
              </a:rPr>
              <a:t>NASP Practice Model </a:t>
            </a:r>
            <a:endParaRPr lang="en-US" sz="26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80" y="4619450"/>
            <a:ext cx="593876" cy="5101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80" y="5739587"/>
            <a:ext cx="593876" cy="5101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34943" y="4428236"/>
            <a:ext cx="70381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i="1" dirty="0">
                <a:solidFill>
                  <a:schemeClr val="bg1"/>
                </a:solidFill>
                <a:latin typeface="Arial "/>
              </a:rPr>
              <a:t>Developing</a:t>
            </a:r>
            <a:r>
              <a:rPr lang="en-US" sz="2600" b="1" dirty="0">
                <a:solidFill>
                  <a:schemeClr val="bg1"/>
                </a:solidFill>
                <a:latin typeface="Arial "/>
              </a:rPr>
              <a:t> leadership skills at the </a:t>
            </a:r>
            <a:br>
              <a:rPr lang="en-US" sz="2600" b="1" dirty="0">
                <a:solidFill>
                  <a:schemeClr val="bg1"/>
                </a:solidFill>
                <a:latin typeface="Arial "/>
              </a:rPr>
            </a:br>
            <a:r>
              <a:rPr lang="en-US" sz="2600" b="1" dirty="0">
                <a:solidFill>
                  <a:schemeClr val="bg1"/>
                </a:solidFill>
                <a:latin typeface="Arial "/>
              </a:rPr>
              <a:t>local, state, and national level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34943" y="5548373"/>
            <a:ext cx="68580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i="1" dirty="0">
                <a:solidFill>
                  <a:schemeClr val="bg1"/>
                </a:solidFill>
                <a:latin typeface="Arial "/>
              </a:rPr>
              <a:t>Advocating </a:t>
            </a:r>
            <a:r>
              <a:rPr lang="en-US" sz="2600" b="1" dirty="0">
                <a:solidFill>
                  <a:schemeClr val="bg1"/>
                </a:solidFill>
                <a:latin typeface="Arial "/>
              </a:rPr>
              <a:t>for</a:t>
            </a:r>
            <a:r>
              <a:rPr lang="en-US" sz="2600" b="1" i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600" b="1" dirty="0">
                <a:solidFill>
                  <a:schemeClr val="bg1"/>
                </a:solidFill>
                <a:latin typeface="Arial "/>
              </a:rPr>
              <a:t>social justice for </a:t>
            </a:r>
            <a:br>
              <a:rPr lang="en-US" sz="2600" b="1" dirty="0">
                <a:solidFill>
                  <a:schemeClr val="bg1"/>
                </a:solidFill>
                <a:latin typeface="Arial "/>
              </a:rPr>
            </a:br>
            <a:r>
              <a:rPr lang="en-US" sz="2600" b="1" dirty="0">
                <a:solidFill>
                  <a:schemeClr val="bg1"/>
                </a:solidFill>
                <a:latin typeface="Arial "/>
              </a:rPr>
              <a:t>all children and youth</a:t>
            </a:r>
          </a:p>
        </p:txBody>
      </p:sp>
    </p:spTree>
    <p:extLst>
      <p:ext uri="{BB962C8B-B14F-4D97-AF65-F5344CB8AC3E}">
        <p14:creationId xmlns:p14="http://schemas.microsoft.com/office/powerpoint/2010/main" val="34264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31FEB-4A86-494F-8CCF-5BD09C93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Shortages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3A1C8-9CFF-B645-AEA3-26DDE41F6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34" y="1689258"/>
            <a:ext cx="5878945" cy="2337797"/>
          </a:xfrm>
        </p:spPr>
        <p:txBody>
          <a:bodyPr>
            <a:normAutofit/>
          </a:bodyPr>
          <a:lstStyle/>
          <a:p>
            <a:r>
              <a:rPr lang="en-US" sz="2800" dirty="0"/>
              <a:t>Our Mega Issue</a:t>
            </a:r>
          </a:p>
          <a:p>
            <a:r>
              <a:rPr lang="en-US" sz="2800" dirty="0"/>
              <a:t>Shortages Resource Guide</a:t>
            </a:r>
          </a:p>
          <a:p>
            <a:endParaRPr lang="en-US" sz="2800" dirty="0"/>
          </a:p>
          <a:p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591175" y="525388"/>
            <a:ext cx="3095625" cy="2633697"/>
            <a:chOff x="5938982" y="2385290"/>
            <a:chExt cx="2638425" cy="1892300"/>
          </a:xfrm>
        </p:grpSpPr>
        <p:pic>
          <p:nvPicPr>
            <p:cNvPr id="4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982" y="2385290"/>
              <a:ext cx="2638425" cy="189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 rot="1860545">
              <a:off x="7726568" y="2654091"/>
              <a:ext cx="550978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</a:rPr>
                <a:t>Help</a:t>
              </a:r>
              <a:endParaRPr lang="en-US" sz="1200" dirty="0"/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F3A1C8-9CFF-B645-AEA3-26DDE41F647D}"/>
              </a:ext>
            </a:extLst>
          </p:cNvPr>
          <p:cNvSpPr txBox="1">
            <a:spLocks/>
          </p:cNvSpPr>
          <p:nvPr/>
        </p:nvSpPr>
        <p:spPr>
          <a:xfrm>
            <a:off x="403334" y="2765294"/>
            <a:ext cx="8195721" cy="3062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Ongoing work in 4 critical areas</a:t>
            </a:r>
          </a:p>
          <a:p>
            <a:pPr lvl="1"/>
            <a:r>
              <a:rPr lang="en-US" sz="1800" dirty="0"/>
              <a:t>Self-advocacy resources for graduate education programs</a:t>
            </a:r>
          </a:p>
          <a:p>
            <a:pPr lvl="2"/>
            <a:r>
              <a:rPr lang="en-US" sz="1800" dirty="0"/>
              <a:t>Preventative</a:t>
            </a:r>
          </a:p>
          <a:p>
            <a:pPr lvl="2"/>
            <a:r>
              <a:rPr lang="en-US" sz="1800" dirty="0"/>
              <a:t>responsive</a:t>
            </a:r>
          </a:p>
          <a:p>
            <a:pPr lvl="1"/>
            <a:r>
              <a:rPr lang="en-US" sz="1800" dirty="0"/>
              <a:t>Emergency certification/</a:t>
            </a:r>
            <a:r>
              <a:rPr lang="en-US" sz="1800" dirty="0" err="1"/>
              <a:t>respecialization</a:t>
            </a:r>
            <a:r>
              <a:rPr lang="en-US" sz="1800" dirty="0"/>
              <a:t> guidance documents</a:t>
            </a:r>
          </a:p>
          <a:p>
            <a:pPr lvl="1"/>
            <a:r>
              <a:rPr lang="en-US" sz="1800" dirty="0"/>
              <a:t>Strategies for better use of 2</a:t>
            </a:r>
            <a:r>
              <a:rPr lang="en-US" sz="1800" baseline="30000" dirty="0"/>
              <a:t>nd</a:t>
            </a:r>
            <a:r>
              <a:rPr lang="en-US" sz="1800" dirty="0"/>
              <a:t> chance match programs</a:t>
            </a:r>
          </a:p>
          <a:p>
            <a:pPr lvl="1"/>
            <a:r>
              <a:rPr lang="en-US" sz="1800" dirty="0"/>
              <a:t>State Department of Education advocacy resources regarding the role of school psychologists</a:t>
            </a:r>
          </a:p>
          <a:p>
            <a:r>
              <a:rPr lang="en-US" sz="3000" dirty="0"/>
              <a:t>Find a Mentor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6124" y="5894194"/>
            <a:ext cx="8710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0">
              <a:buNone/>
            </a:pPr>
            <a:r>
              <a:rPr lang="en-US" b="1" dirty="0">
                <a:hlinkClick r:id="rId4"/>
              </a:rPr>
              <a:t>http://www.nasponline.org/resources-and-publications/resources/school-psychology/shortages-in-school-psychology-resource-guide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67343"/>
      </p:ext>
    </p:extLst>
  </p:cSld>
  <p:clrMapOvr>
    <a:masterClrMapping/>
  </p:clrMapOvr>
  <p:transition spd="slow" advClick="0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3418" y="379346"/>
            <a:ext cx="6373091" cy="75847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    NASP Practice Model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841" y="1358149"/>
            <a:ext cx="3748810" cy="483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25651" y="1490325"/>
            <a:ext cx="49412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Defines the scope of our skills and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Provides a framework for moving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Highly effective advocacy tool at local, state, and federal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Implementation Guide offers: </a:t>
            </a:r>
          </a:p>
          <a:p>
            <a:pPr marL="625475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Realistic guidance and action steps </a:t>
            </a:r>
          </a:p>
          <a:p>
            <a:pPr marL="625475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Practical strategies for practitioners</a:t>
            </a:r>
          </a:p>
          <a:p>
            <a:pPr marL="625475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Helpful resources and adaptable tools</a:t>
            </a:r>
          </a:p>
          <a:p>
            <a:pPr marL="625475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Discussion and staff development questions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588" y="6318286"/>
            <a:ext cx="5745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linkClick r:id="rId4"/>
              </a:rPr>
              <a:t>www.nasponline.org/standards/practice-model/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7400468"/>
      </p:ext>
    </p:extLst>
  </p:cSld>
  <p:clrMapOvr>
    <a:masterClrMapping/>
  </p:clrMapOvr>
  <p:transition spd="slow" advClick="0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19944-8E76-3544-8965-77923594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17" y="181561"/>
            <a:ext cx="8917709" cy="912749"/>
          </a:xfrm>
        </p:spPr>
        <p:txBody>
          <a:bodyPr>
            <a:noAutofit/>
          </a:bodyPr>
          <a:lstStyle/>
          <a:p>
            <a:r>
              <a:rPr lang="en-US" sz="3600" dirty="0"/>
              <a:t>Mental and Behavioral Health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4D84F-77EE-894D-B1CA-5174B28CF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17" y="1076922"/>
            <a:ext cx="6580908" cy="563329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School safety and crisis has highlighted our M/BH skills </a:t>
            </a:r>
          </a:p>
          <a:p>
            <a:r>
              <a:rPr lang="en-US" sz="2800" dirty="0"/>
              <a:t>Framework for Safe and Successful Schools shifting focus to comprehensive MH and safety 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implementation resources (2018)</a:t>
            </a:r>
          </a:p>
          <a:p>
            <a:pPr lvl="1"/>
            <a:r>
              <a:rPr lang="en-US" sz="2400" dirty="0"/>
              <a:t>Embedded in ESSA</a:t>
            </a:r>
          </a:p>
          <a:p>
            <a:pPr marL="400050" lvl="1" indent="0">
              <a:buNone/>
            </a:pPr>
            <a:r>
              <a:rPr lang="en-US" sz="2000" b="1" dirty="0">
                <a:hlinkClick r:id="rId3"/>
              </a:rPr>
              <a:t>www.nasponline.org/schoolsafetyframework</a:t>
            </a:r>
            <a:endParaRPr lang="en-US" sz="2000" b="1" dirty="0"/>
          </a:p>
          <a:p>
            <a:r>
              <a:rPr lang="en-US" sz="3000" dirty="0"/>
              <a:t>PREP</a:t>
            </a:r>
            <a:r>
              <a:rPr lang="en-US" sz="3000" u="sng" dirty="0"/>
              <a:t>a</a:t>
            </a:r>
            <a:r>
              <a:rPr lang="en-US" sz="3000" dirty="0"/>
              <a:t>RE is building local capacity</a:t>
            </a:r>
          </a:p>
          <a:p>
            <a:pPr marL="628650" lvl="1" indent="-228600">
              <a:lnSpc>
                <a:spcPct val="90000"/>
              </a:lnSpc>
            </a:pPr>
            <a:r>
              <a:rPr lang="en-US" sz="2400" dirty="0"/>
              <a:t>Comprehensive school safety and crisis training</a:t>
            </a:r>
          </a:p>
          <a:p>
            <a:pPr marL="628650" lvl="1" indent="-228600">
              <a:lnSpc>
                <a:spcPct val="90000"/>
              </a:lnSpc>
            </a:pPr>
            <a:r>
              <a:rPr lang="en-US" sz="2400" dirty="0"/>
              <a:t>Follow #</a:t>
            </a:r>
            <a:r>
              <a:rPr lang="en-US" sz="2400" dirty="0" err="1"/>
              <a:t>NASPprepared</a:t>
            </a:r>
            <a:endParaRPr lang="en-US" sz="2400" dirty="0"/>
          </a:p>
          <a:p>
            <a:pPr marL="400050" lvl="1" indent="0">
              <a:lnSpc>
                <a:spcPct val="90000"/>
              </a:lnSpc>
              <a:buNone/>
            </a:pPr>
            <a:r>
              <a:rPr lang="en-US" sz="2000" b="1" dirty="0">
                <a:hlinkClick r:id="rId4"/>
              </a:rPr>
              <a:t>www.nasponline.org/prepare</a:t>
            </a:r>
            <a:r>
              <a:rPr lang="en-US" sz="2000" b="1" dirty="0"/>
              <a:t> </a:t>
            </a:r>
          </a:p>
          <a:p>
            <a:pPr marL="228600" indent="-228600">
              <a:lnSpc>
                <a:spcPct val="90000"/>
              </a:lnSpc>
            </a:pPr>
            <a:r>
              <a:rPr lang="en-US" sz="3000" dirty="0"/>
              <a:t>Growing attention on trauma informed schools</a:t>
            </a:r>
          </a:p>
          <a:p>
            <a:pPr marL="628650" lvl="1" indent="-228600">
              <a:lnSpc>
                <a:spcPct val="90000"/>
              </a:lnSpc>
            </a:pPr>
            <a:endParaRPr lang="en-US" sz="3000" dirty="0"/>
          </a:p>
          <a:p>
            <a:pPr marL="628650" lvl="1" indent="-228600">
              <a:lnSpc>
                <a:spcPct val="90000"/>
              </a:lnSpc>
            </a:pPr>
            <a:endParaRPr lang="en-US" sz="2000" dirty="0"/>
          </a:p>
          <a:p>
            <a:pPr marL="228600" indent="-228600">
              <a:lnSpc>
                <a:spcPct val="90000"/>
              </a:lnSpc>
            </a:pPr>
            <a:endParaRPr lang="en-US" sz="2400" dirty="0"/>
          </a:p>
          <a:p>
            <a:pPr marL="628650" lvl="1" indent="-228600">
              <a:lnSpc>
                <a:spcPct val="90000"/>
              </a:lnSpc>
            </a:pPr>
            <a:endParaRPr lang="en-US" sz="2000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79146-59FC-E148-85F6-52073DD8B4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83">
                        <a14:foregroundMark x1="2941" y1="87663" x2="2941" y2="87663"/>
                        <a14:backgroundMark x1="5392" y1="78350" x2="5392" y2="78350"/>
                        <a14:backgroundMark x1="24295" y1="93137" x2="24295" y2="93137"/>
                        <a14:backgroundMark x1="16085" y1="88766" x2="16085" y2="88766"/>
                        <a14:backgroundMark x1="7047" y1="59722" x2="7047" y2="59722"/>
                        <a14:backgroundMark x1="11152" y1="4371" x2="11152" y2="4371"/>
                        <a14:backgroundMark x1="5392" y1="28513" x2="5392" y2="28513"/>
                        <a14:backgroundMark x1="77727" y1="75082" x2="77727" y2="75082"/>
                        <a14:backgroundMark x1="12377" y1="72876" x2="12377" y2="72876"/>
                        <a14:backgroundMark x1="8272" y1="92606" x2="8272" y2="92606"/>
                        <a14:backgroundMark x1="3339" y1="6046" x2="3339" y2="6046"/>
                        <a14:backgroundMark x1="7047" y1="42198" x2="7047" y2="42198"/>
                        <a14:backgroundMark x1="29228" y1="86029" x2="29228" y2="86029"/>
                        <a14:backgroundMark x1="28002" y1="93137" x2="28002" y2="93137"/>
                        <a14:backgroundMark x1="12806" y1="84395" x2="12806" y2="84395"/>
                        <a14:backgroundMark x1="18964" y1="92606" x2="18964" y2="92606"/>
                        <a14:backgroundMark x1="2941" y1="33415" x2="2941" y2="33415"/>
                        <a14:backgroundMark x1="6648" y1="51511" x2="6648" y2="51511"/>
                        <a14:backgroundMark x1="6648" y1="69608" x2="6648" y2="69608"/>
                        <a14:backgroundMark x1="11581" y1="63031" x2="11581" y2="63031"/>
                        <a14:backgroundMark x1="9099" y1="52614" x2="9099" y2="52614"/>
                        <a14:backgroundMark x1="3768" y1="95343" x2="3768" y2="95343"/>
                        <a14:backgroundMark x1="13634" y1="93709" x2="13634" y2="93709"/>
                        <a14:backgroundMark x1="25123" y1="86029" x2="25123" y2="86029"/>
                        <a14:backgroundMark x1="31281" y1="93137" x2="31281" y2="93137"/>
                        <a14:backgroundMark x1="16085" y1="80556" x2="16085" y2="80556"/>
                        <a14:backgroundMark x1="72794" y1="90400" x2="72794" y2="90400"/>
                        <a14:backgroundMark x1="2512" y1="63031" x2="2512" y2="63031"/>
                        <a14:backgroundMark x1="8119" y1="87173" x2="8119" y2="87173"/>
                        <a14:backgroundMark x1="10815" y1="79984" x2="10815" y2="79984"/>
                        <a14:backgroundMark x1="1965" y1="71803" x2="1965" y2="71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38" y="4137494"/>
            <a:ext cx="2537438" cy="190307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98" y="1297510"/>
            <a:ext cx="1851119" cy="242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412093"/>
      </p:ext>
    </p:extLst>
  </p:cSld>
  <p:clrMapOvr>
    <a:masterClrMapping/>
  </p:clrMapOvr>
  <p:transition spd="slow" advClick="0" advTm="5000">
    <p:wipe/>
  </p:transition>
</p:sld>
</file>

<file path=ppt/theme/theme1.xml><?xml version="1.0" encoding="utf-8"?>
<a:theme xmlns:a="http://schemas.openxmlformats.org/drawingml/2006/main" name="2014-NASP-Template1">
  <a:themeElements>
    <a:clrScheme name="NASP Main Style 1">
      <a:dk1>
        <a:sysClr val="windowText" lastClr="000000"/>
      </a:dk1>
      <a:lt1>
        <a:sysClr val="window" lastClr="FFFFFF"/>
      </a:lt1>
      <a:dk2>
        <a:srgbClr val="005695"/>
      </a:dk2>
      <a:lt2>
        <a:srgbClr val="EEECE1"/>
      </a:lt2>
      <a:accent1>
        <a:srgbClr val="005695"/>
      </a:accent1>
      <a:accent2>
        <a:srgbClr val="8EAACA"/>
      </a:accent2>
      <a:accent3>
        <a:srgbClr val="B2BB1E"/>
      </a:accent3>
      <a:accent4>
        <a:srgbClr val="8C8D8E"/>
      </a:accent4>
      <a:accent5>
        <a:srgbClr val="000000"/>
      </a:accent5>
      <a:accent6>
        <a:srgbClr val="CF7603"/>
      </a:accent6>
      <a:hlink>
        <a:srgbClr val="00857E"/>
      </a:hlink>
      <a:folHlink>
        <a:srgbClr val="10647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2014-NASP-Template1</Template>
  <TotalTime>6859</TotalTime>
  <Words>1368</Words>
  <Application>Microsoft Office PowerPoint</Application>
  <PresentationFormat>On-screen Show (4:3)</PresentationFormat>
  <Paragraphs>223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</vt:lpstr>
      <vt:lpstr>Calibri</vt:lpstr>
      <vt:lpstr>Times</vt:lpstr>
      <vt:lpstr>Wingdings</vt:lpstr>
      <vt:lpstr>2014-NASP-Template1</vt:lpstr>
      <vt:lpstr>1_Custom Design</vt:lpstr>
      <vt:lpstr>NASP Updates and Resources</vt:lpstr>
      <vt:lpstr>Did you know NASP is turning 50?</vt:lpstr>
      <vt:lpstr>For a half century, we’ve:</vt:lpstr>
      <vt:lpstr>Because we are ALL NASP!</vt:lpstr>
      <vt:lpstr>What does this look like today, with an eye to tomorrow?</vt:lpstr>
      <vt:lpstr>Our Strategic Goals</vt:lpstr>
      <vt:lpstr>Shortages</vt:lpstr>
      <vt:lpstr>    NASP Practice Model</vt:lpstr>
      <vt:lpstr>Mental and Behavioral Health Providers</vt:lpstr>
      <vt:lpstr>Leadership Development</vt:lpstr>
      <vt:lpstr>Social Justice and Diversity</vt:lpstr>
      <vt:lpstr>Standards Revisions - 2020</vt:lpstr>
      <vt:lpstr>Our Advocacy Voice</vt:lpstr>
      <vt:lpstr>NASP’s Advocacy Voice</vt:lpstr>
      <vt:lpstr>NASP Advocacy Voice</vt:lpstr>
      <vt:lpstr>Your Advocacy Matters</vt:lpstr>
      <vt:lpstr>Together, we’re raising awareness</vt:lpstr>
      <vt:lpstr>Use Our Infographics</vt:lpstr>
      <vt:lpstr>    School Psychology Awareness Week</vt:lpstr>
      <vt:lpstr>Unlocking NASP’s Potential in Early Childhood</vt:lpstr>
      <vt:lpstr>PowerPoint Presentation</vt:lpstr>
      <vt:lpstr>Keynote: Mr. Michael Bonner</vt:lpstr>
      <vt:lpstr>Featured Speaker</vt:lpstr>
      <vt:lpstr>More Featured Speakers</vt:lpstr>
      <vt:lpstr>PowerPoint Presentation</vt:lpstr>
      <vt:lpstr>Connect on Social Media</vt:lpstr>
      <vt:lpstr>NASP Online Learning Center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Kelly-Vance</dc:creator>
  <cp:lastModifiedBy>Hannah Barraw</cp:lastModifiedBy>
  <cp:revision>63</cp:revision>
  <dcterms:created xsi:type="dcterms:W3CDTF">2018-07-20T16:48:56Z</dcterms:created>
  <dcterms:modified xsi:type="dcterms:W3CDTF">2018-11-09T12:45:44Z</dcterms:modified>
</cp:coreProperties>
</file>