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16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4" r:id="rId2"/>
    <p:sldId id="296" r:id="rId3"/>
    <p:sldId id="298" r:id="rId4"/>
    <p:sldId id="311" r:id="rId5"/>
    <p:sldId id="312" r:id="rId6"/>
    <p:sldId id="282" r:id="rId7"/>
    <p:sldId id="291" r:id="rId8"/>
    <p:sldId id="309" r:id="rId9"/>
    <p:sldId id="308" r:id="rId10"/>
    <p:sldId id="284" r:id="rId11"/>
    <p:sldId id="285" r:id="rId12"/>
    <p:sldId id="259" r:id="rId13"/>
    <p:sldId id="260" r:id="rId14"/>
    <p:sldId id="261" r:id="rId15"/>
    <p:sldId id="262" r:id="rId16"/>
    <p:sldId id="305" r:id="rId17"/>
    <p:sldId id="303" r:id="rId18"/>
    <p:sldId id="270" r:id="rId19"/>
    <p:sldId id="300" r:id="rId20"/>
    <p:sldId id="263" r:id="rId21"/>
    <p:sldId id="264" r:id="rId22"/>
    <p:sldId id="265" r:id="rId23"/>
    <p:sldId id="273" r:id="rId24"/>
    <p:sldId id="274" r:id="rId25"/>
    <p:sldId id="275" r:id="rId26"/>
    <p:sldId id="278" r:id="rId27"/>
    <p:sldId id="276" r:id="rId28"/>
    <p:sldId id="277" r:id="rId29"/>
    <p:sldId id="279" r:id="rId30"/>
    <p:sldId id="310" r:id="rId31"/>
    <p:sldId id="280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99" d="100"/>
          <a:sy n="99" d="100"/>
        </p:scale>
        <p:origin x="7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CC371-132F-4644-9DE7-7F50503C28E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7CC3-A5C3-406B-B13E-C8F057E7E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CC371-132F-4644-9DE7-7F50503C28E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7CC3-A5C3-406B-B13E-C8F057E7E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1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CC371-132F-4644-9DE7-7F50503C28E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7CC3-A5C3-406B-B13E-C8F057E7E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55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CC371-132F-4644-9DE7-7F50503C28E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7CC3-A5C3-406B-B13E-C8F057E7E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5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CC371-132F-4644-9DE7-7F50503C28E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7CC3-A5C3-406B-B13E-C8F057E7E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4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CC371-132F-4644-9DE7-7F50503C28E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7CC3-A5C3-406B-B13E-C8F057E7E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61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CC371-132F-4644-9DE7-7F50503C28E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7CC3-A5C3-406B-B13E-C8F057E7E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3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CC371-132F-4644-9DE7-7F50503C28E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7CC3-A5C3-406B-B13E-C8F057E7E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31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CC371-132F-4644-9DE7-7F50503C28E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7CC3-A5C3-406B-B13E-C8F057E7E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83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CC371-132F-4644-9DE7-7F50503C28E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7CC3-A5C3-406B-B13E-C8F057E7E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0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CC371-132F-4644-9DE7-7F50503C28E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7CC3-A5C3-406B-B13E-C8F057E7E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6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CC371-132F-4644-9DE7-7F50503C28E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C7CC3-A5C3-406B-B13E-C8F057E7E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9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9CB7F-9B0C-4151-81A0-7661D9B81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628" y="605742"/>
            <a:ext cx="10515600" cy="726753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Franklin Gothic Medium" panose="020B0603020102020204" pitchFamily="34" charset="0"/>
              </a:rPr>
              <a:t>Students with Severe/Profound Impairments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42D3C-EDA6-4527-9337-373CE0906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372" y="1184477"/>
            <a:ext cx="10515600" cy="4977054"/>
          </a:xfrm>
        </p:spPr>
        <p:txBody>
          <a:bodyPr>
            <a:normAutofit lnSpcReduction="10000"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Widely diverse in their impairments as well as educational and medical needs:</a:t>
            </a:r>
          </a:p>
          <a:p>
            <a:pPr marL="0" indent="0">
              <a:buNone/>
            </a:pPr>
            <a:endParaRPr lang="en-US" sz="3200" dirty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28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Vision, hearing, motor impairments</a:t>
            </a:r>
          </a:p>
          <a:p>
            <a:pPr lvl="1"/>
            <a:r>
              <a:rPr lang="en-US" sz="28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Cognitive impairment</a:t>
            </a:r>
          </a:p>
          <a:p>
            <a:pPr lvl="1"/>
            <a:r>
              <a:rPr lang="en-US" sz="28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Emotional impairments</a:t>
            </a:r>
          </a:p>
          <a:p>
            <a:pPr lvl="1"/>
            <a:r>
              <a:rPr lang="en-US" sz="28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Autism</a:t>
            </a:r>
          </a:p>
          <a:p>
            <a:pPr lvl="1"/>
            <a:r>
              <a:rPr lang="en-US" sz="28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Multiple impairments</a:t>
            </a:r>
          </a:p>
          <a:p>
            <a:pPr lvl="1"/>
            <a:r>
              <a:rPr lang="en-US" sz="28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Other health issues</a:t>
            </a:r>
          </a:p>
          <a:p>
            <a:pPr lvl="1"/>
            <a:r>
              <a:rPr lang="en-US" sz="28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Limited communication skills</a:t>
            </a:r>
          </a:p>
          <a:p>
            <a:pPr marL="0" indent="0">
              <a:buNone/>
            </a:pPr>
            <a:endParaRPr lang="en-US" sz="3200" dirty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41A741-635A-4C4B-B1ED-FDB3CE54B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4954" y="3429000"/>
            <a:ext cx="2073865" cy="211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012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B9ACA-E6E1-4C70-B92F-484D6611F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547"/>
            <a:ext cx="10515600" cy="72333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Franklin Gothic Medium" panose="020B0603020102020204" pitchFamily="34" charset="0"/>
              </a:rPr>
              <a:t>5 Domains for a Comprehensive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1088B-BCCA-4CAB-9A47-908191BA2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1128"/>
            <a:ext cx="10515600" cy="5248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Two APPSI-2 domains address </a:t>
            </a:r>
            <a:r>
              <a:rPr lang="en-US" sz="3200" u="sng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components necessary for instruction</a:t>
            </a:r>
            <a:endParaRPr lang="en-US" sz="3200" dirty="0">
              <a:solidFill>
                <a:srgbClr val="FF0000"/>
              </a:solidFill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endParaRPr lang="en-US" sz="32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Components  of these 2 domains facilitate </a:t>
            </a:r>
            <a:r>
              <a:rPr lang="en-US" sz="3200" u="sng" dirty="0">
                <a:latin typeface="Franklin Gothic Medium" panose="020B0603020102020204" pitchFamily="34" charset="0"/>
              </a:rPr>
              <a:t>engagement with the environment</a:t>
            </a:r>
            <a:r>
              <a:rPr lang="en-US" sz="3200" dirty="0">
                <a:latin typeface="Franklin Gothic Medium" panose="020B0603020102020204" pitchFamily="34" charset="0"/>
              </a:rPr>
              <a:t> which is critical if learning </a:t>
            </a:r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is to occur:</a:t>
            </a:r>
          </a:p>
          <a:p>
            <a:pPr lvl="4"/>
            <a:r>
              <a:rPr lang="en-US" sz="3200" dirty="0">
                <a:latin typeface="Franklin Gothic Medium" panose="020B0603020102020204" pitchFamily="34" charset="0"/>
              </a:rPr>
              <a:t>Alertness Domain</a:t>
            </a:r>
          </a:p>
          <a:p>
            <a:pPr lvl="4"/>
            <a:r>
              <a:rPr lang="en-US" sz="3200" dirty="0">
                <a:latin typeface="Franklin Gothic Medium" panose="020B0603020102020204" pitchFamily="34" charset="0"/>
              </a:rPr>
              <a:t>Preferences Domain for:</a:t>
            </a:r>
          </a:p>
          <a:p>
            <a:pPr marL="2286000" lvl="5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 a) types of stimuli</a:t>
            </a:r>
          </a:p>
          <a:p>
            <a:pPr marL="1828800" lvl="4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      b) types of rewards</a:t>
            </a:r>
          </a:p>
          <a:p>
            <a:pPr marL="1828800" lvl="4" indent="0">
              <a:buNone/>
            </a:pPr>
            <a:endParaRPr lang="en-US" sz="2800" dirty="0"/>
          </a:p>
          <a:p>
            <a:pPr marL="1828800" lvl="4" indent="0">
              <a:buNone/>
            </a:pPr>
            <a:endParaRPr lang="en-US" sz="2800" dirty="0"/>
          </a:p>
          <a:p>
            <a:pPr marL="1828800" lvl="4" indent="0">
              <a:buNone/>
            </a:pP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B3D18D-ADF6-4008-8231-8B55DE2D9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8905" y="3818681"/>
            <a:ext cx="1643270" cy="2314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555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B66D7-08B9-45CB-B45E-86260B277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825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5C858-9A89-4EBF-93C2-77A0C0928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5585"/>
            <a:ext cx="10515600" cy="5621378"/>
          </a:xfrm>
        </p:spPr>
        <p:txBody>
          <a:bodyPr/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The other 3 domains assess </a:t>
            </a:r>
            <a:r>
              <a:rPr lang="en-US" sz="3200" u="sng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developmental abilities </a:t>
            </a:r>
            <a:r>
              <a:rPr lang="en-US" sz="3200" dirty="0">
                <a:latin typeface="Franklin Gothic Medium" panose="020B0603020102020204" pitchFamily="34" charset="0"/>
              </a:rPr>
              <a:t>a student displays and those appropriate for instruction:</a:t>
            </a:r>
          </a:p>
          <a:p>
            <a:pPr marL="0" indent="0">
              <a:buNone/>
            </a:pPr>
            <a:endParaRPr lang="en-US" sz="3200" dirty="0">
              <a:latin typeface="Franklin Gothic Medium" panose="020B0603020102020204" pitchFamily="34" charset="0"/>
            </a:endParaRPr>
          </a:p>
          <a:p>
            <a:pPr lvl="1"/>
            <a:r>
              <a:rPr lang="en-US" sz="3200" dirty="0">
                <a:latin typeface="Franklin Gothic Medium" panose="020B0603020102020204" pitchFamily="34" charset="0"/>
              </a:rPr>
              <a:t> Prerequisite Problem Solving Domain</a:t>
            </a:r>
          </a:p>
          <a:p>
            <a:pPr lvl="1"/>
            <a:endParaRPr lang="en-US" sz="3200" dirty="0">
              <a:latin typeface="Franklin Gothic Medium" panose="020B0603020102020204" pitchFamily="34" charset="0"/>
            </a:endParaRPr>
          </a:p>
          <a:p>
            <a:pPr lvl="1"/>
            <a:r>
              <a:rPr lang="en-US" sz="3200" dirty="0">
                <a:latin typeface="Franklin Gothic Medium" panose="020B0603020102020204" pitchFamily="34" charset="0"/>
              </a:rPr>
              <a:t>Communication Domain</a:t>
            </a:r>
          </a:p>
          <a:p>
            <a:pPr marL="457200" lvl="1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 </a:t>
            </a:r>
          </a:p>
          <a:p>
            <a:pPr lvl="1"/>
            <a:r>
              <a:rPr lang="en-US" sz="3200" dirty="0">
                <a:latin typeface="Franklin Gothic Medium" panose="020B0603020102020204" pitchFamily="34" charset="0"/>
              </a:rPr>
              <a:t>Social-Emotional Domain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EA62F0-2F5B-4BB9-8CB2-F90536748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5891" y="2256393"/>
            <a:ext cx="854830" cy="964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j0390996[1]">
            <a:extLst>
              <a:ext uri="{FF2B5EF4-FFF2-40B4-BE49-F238E27FC236}">
                <a16:creationId xmlns:a16="http://schemas.microsoft.com/office/drawing/2014/main" id="{9922CC4E-4BF6-4DA7-80F5-359D0A47A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496" y="3429000"/>
            <a:ext cx="1404395" cy="101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j0232102[1]">
            <a:extLst>
              <a:ext uri="{FF2B5EF4-FFF2-40B4-BE49-F238E27FC236}">
                <a16:creationId xmlns:a16="http://schemas.microsoft.com/office/drawing/2014/main" id="{CBE925CF-7A27-4181-A866-20BFD3FFB0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318" y="4941888"/>
            <a:ext cx="16764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343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Franklin Gothic Medium" panose="020B0603020102020204" pitchFamily="34" charset="0"/>
              </a:rPr>
              <a:t>Use of APPSI-2 Domains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1234"/>
            <a:ext cx="10515600" cy="510208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500" dirty="0">
                <a:latin typeface="Franklin Gothic Medium" panose="020B0603020102020204" pitchFamily="34" charset="0"/>
              </a:rPr>
              <a:t>One domain or a combination of any or all domains can be given, depending on student needs.</a:t>
            </a:r>
          </a:p>
          <a:p>
            <a:endParaRPr lang="en-US" sz="35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US" sz="3500" dirty="0">
                <a:latin typeface="Franklin Gothic Medium" panose="020B0603020102020204" pitchFamily="34" charset="0"/>
              </a:rPr>
              <a:t>Instructions </a:t>
            </a:r>
            <a:r>
              <a:rPr lang="en-US" sz="3500" i="1" dirty="0">
                <a:latin typeface="Franklin Gothic Medium" panose="020B0603020102020204" pitchFamily="34" charset="0"/>
              </a:rPr>
              <a:t>appear on each record book and in the manual</a:t>
            </a:r>
            <a:r>
              <a:rPr lang="en-US" sz="3500" dirty="0">
                <a:latin typeface="Franklin Gothic Medium" panose="020B0603020102020204" pitchFamily="34" charset="0"/>
              </a:rPr>
              <a:t>. </a:t>
            </a:r>
          </a:p>
          <a:p>
            <a:pPr marL="0" indent="0">
              <a:buNone/>
            </a:pPr>
            <a:endParaRPr lang="en-US" sz="35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US" sz="3500" dirty="0">
                <a:latin typeface="Franklin Gothic Medium" panose="020B0603020102020204" pitchFamily="34" charset="0"/>
              </a:rPr>
              <a:t>Students are not timed. A stopwatch is used for some domains to determine when to record examiner observations  </a:t>
            </a:r>
          </a:p>
          <a:p>
            <a:pPr marL="0" indent="0">
              <a:buNone/>
            </a:pPr>
            <a:endParaRPr lang="en-US" sz="35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endParaRPr lang="en-US" sz="35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US" sz="3500" dirty="0">
                <a:latin typeface="Franklin Gothic Medium" panose="020B0603020102020204" pitchFamily="34" charset="0"/>
              </a:rPr>
              <a:t>Several items appear on more than one APPSI-2 domain.  </a:t>
            </a:r>
          </a:p>
          <a:p>
            <a:pPr marL="457200" lvl="1" indent="0">
              <a:buNone/>
            </a:pPr>
            <a:r>
              <a:rPr lang="en-US" sz="3500" dirty="0">
                <a:latin typeface="Franklin Gothic Medium" panose="020B0603020102020204" pitchFamily="34" charset="0"/>
              </a:rPr>
              <a:t>If so, noted on record book</a:t>
            </a:r>
          </a:p>
          <a:p>
            <a:pPr marL="457200" lvl="1" indent="0">
              <a:buNone/>
            </a:pP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9437" y="4210879"/>
            <a:ext cx="1157988" cy="12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591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5369"/>
            <a:ext cx="10515600" cy="82369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Franklin Gothic Medium" panose="020B0603020102020204" pitchFamily="34" charset="0"/>
              </a:rPr>
              <a:t>APPSI-2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9066"/>
            <a:ext cx="10515600" cy="525173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Examiner’s manual</a:t>
            </a:r>
          </a:p>
          <a:p>
            <a:pPr marL="0" indent="0">
              <a:buNone/>
            </a:pPr>
            <a:endParaRPr lang="en-US" sz="32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Record Forms:</a:t>
            </a:r>
          </a:p>
          <a:p>
            <a:pPr lvl="1"/>
            <a:r>
              <a:rPr lang="en-US" sz="3500" dirty="0">
                <a:latin typeface="Franklin Gothic Medium" panose="020B0603020102020204" pitchFamily="34" charset="0"/>
              </a:rPr>
              <a:t>3 for Preferences Domains (1 for Stimulus Preferences, </a:t>
            </a:r>
          </a:p>
          <a:p>
            <a:pPr marL="457200" lvl="1" indent="0">
              <a:buNone/>
            </a:pPr>
            <a:r>
              <a:rPr lang="en-US" sz="3500" dirty="0">
                <a:latin typeface="Franklin Gothic Medium" panose="020B0603020102020204" pitchFamily="34" charset="0"/>
              </a:rPr>
              <a:t>       2 for Reward Preferences: Choice or Approach)</a:t>
            </a:r>
          </a:p>
          <a:p>
            <a:pPr lvl="1"/>
            <a:r>
              <a:rPr lang="en-US" sz="3200" dirty="0">
                <a:latin typeface="Franklin Gothic Medium" panose="020B0603020102020204" pitchFamily="34" charset="0"/>
              </a:rPr>
              <a:t>1 for Alertness Domain </a:t>
            </a:r>
          </a:p>
          <a:p>
            <a:pPr lvl="1"/>
            <a:r>
              <a:rPr lang="en-US" sz="3200" dirty="0">
                <a:latin typeface="Franklin Gothic Medium" panose="020B0603020102020204" pitchFamily="34" charset="0"/>
              </a:rPr>
              <a:t>1 for Prerequisite Problem Solving + Communication </a:t>
            </a:r>
          </a:p>
          <a:p>
            <a:pPr marL="457200" lvl="1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       Domains (combined)</a:t>
            </a:r>
          </a:p>
          <a:p>
            <a:pPr lvl="1"/>
            <a:r>
              <a:rPr lang="en-US" sz="3200" dirty="0">
                <a:latin typeface="Franklin Gothic Medium" panose="020B0603020102020204" pitchFamily="34" charset="0"/>
              </a:rPr>
              <a:t> 1 for Social-Emotional Domain</a:t>
            </a:r>
          </a:p>
          <a:p>
            <a:pPr lvl="1"/>
            <a:endParaRPr lang="en-US" sz="3200" dirty="0">
              <a:latin typeface="Franklin Gothic Medium" panose="020B0603020102020204" pitchFamily="34" charset="0"/>
            </a:endParaRPr>
          </a:p>
          <a:p>
            <a:pPr marL="457200" lvl="1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Goal Attainment Scale Form</a:t>
            </a:r>
          </a:p>
          <a:p>
            <a:pPr marL="457200" lvl="1" indent="0">
              <a:buNone/>
            </a:pPr>
            <a:endParaRPr lang="en-US" sz="3200" dirty="0">
              <a:latin typeface="Franklin Gothic Medium" panose="020B0603020102020204" pitchFamily="34" charset="0"/>
            </a:endParaRPr>
          </a:p>
          <a:p>
            <a:pPr marL="457200" lvl="1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Materials kit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61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98" y="76545"/>
            <a:ext cx="10515600" cy="78781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Franklin Gothic Medium" panose="020B0603020102020204" pitchFamily="34" charset="0"/>
              </a:rPr>
              <a:t>The Alertness Domain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4359"/>
            <a:ext cx="10515600" cy="552318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800" dirty="0">
                <a:latin typeface="Franklin Gothic Medium" panose="020B0603020102020204" pitchFamily="34" charset="0"/>
              </a:rPr>
              <a:t>Infrequent and/or short duration of alert states is </a:t>
            </a:r>
          </a:p>
          <a:p>
            <a:pPr marL="0" indent="0">
              <a:buNone/>
            </a:pPr>
            <a:r>
              <a:rPr lang="en-US" sz="3800" dirty="0">
                <a:latin typeface="Franklin Gothic Medium" panose="020B0603020102020204" pitchFamily="34" charset="0"/>
              </a:rPr>
              <a:t>frequently an issue for these students, e.g., drowsy, asleep, agitated.</a:t>
            </a:r>
          </a:p>
          <a:p>
            <a:pPr marL="0" indent="0">
              <a:buNone/>
            </a:pPr>
            <a:endParaRPr lang="en-US" sz="41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endParaRPr lang="en-US" sz="4100" dirty="0"/>
          </a:p>
          <a:p>
            <a:pPr marL="0" indent="0">
              <a:buNone/>
            </a:pPr>
            <a:r>
              <a:rPr lang="en-US" sz="4100" dirty="0">
                <a:latin typeface="Franklin Gothic Medium" panose="020B0603020102020204" pitchFamily="34" charset="0"/>
              </a:rPr>
              <a:t>An alert state is necessary for learning; </a:t>
            </a:r>
          </a:p>
          <a:p>
            <a:pPr marL="0" indent="0">
              <a:buNone/>
            </a:pPr>
            <a:r>
              <a:rPr lang="en-US" sz="4100" dirty="0">
                <a:latin typeface="Franklin Gothic Medium" panose="020B0603020102020204" pitchFamily="34" charset="0"/>
              </a:rPr>
              <a:t>A non-alert state competes with learning</a:t>
            </a:r>
          </a:p>
          <a:p>
            <a:pPr marL="0" indent="0">
              <a:buNone/>
            </a:pPr>
            <a:endParaRPr lang="en-US" sz="41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US" sz="4100" dirty="0">
                <a:latin typeface="Franklin Gothic Medium" panose="020B0603020102020204" pitchFamily="34" charset="0"/>
              </a:rPr>
              <a:t>Increasing engagement with the environment can enhance a student’s quality of life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DFD99C-00AE-409D-B11D-B4C324FC1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8774" y="1888761"/>
            <a:ext cx="2057192" cy="1401435"/>
          </a:xfrm>
          <a:prstGeom prst="rect">
            <a:avLst/>
          </a:prstGeom>
        </p:spPr>
      </p:pic>
      <p:pic>
        <p:nvPicPr>
          <p:cNvPr id="9" name="Picture 7" descr="C:\Users\johns1sb\Pictures\attention_01_tnb.png">
            <a:extLst>
              <a:ext uri="{FF2B5EF4-FFF2-40B4-BE49-F238E27FC236}">
                <a16:creationId xmlns:a16="http://schemas.microsoft.com/office/drawing/2014/main" id="{3E624EC5-B5FF-4CB8-B2E8-46DE8C6FE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88774" y="3671305"/>
            <a:ext cx="2057192" cy="16758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725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608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Franklin Gothic Medium" panose="020B0603020102020204" pitchFamily="34" charset="0"/>
              </a:rPr>
              <a:t>Assessing State of Alertness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1234"/>
            <a:ext cx="10515600" cy="5155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>
                <a:latin typeface="Franklin Gothic Medium" panose="020B0603020102020204" pitchFamily="34" charset="0"/>
              </a:rPr>
              <a:t>One 5-minute observation in A.M. and </a:t>
            </a:r>
          </a:p>
          <a:p>
            <a:pPr marL="0" indent="0">
              <a:buNone/>
            </a:pPr>
            <a:r>
              <a:rPr lang="en-US" sz="3500" dirty="0">
                <a:latin typeface="Franklin Gothic Medium" panose="020B0603020102020204" pitchFamily="34" charset="0"/>
              </a:rPr>
              <a:t>one in P.M. for 2 days (during instruction or other classroom activity). Observe about the same time each day; days do not have to be consecutive.</a:t>
            </a:r>
          </a:p>
          <a:p>
            <a:pPr marL="0" indent="0">
              <a:buNone/>
            </a:pPr>
            <a:endParaRPr lang="en-US" sz="35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US" sz="3500" dirty="0">
                <a:latin typeface="Franklin Gothic Medium" panose="020B0603020102020204" pitchFamily="34" charset="0"/>
              </a:rPr>
              <a:t>Every 15 seconds, record on the record book the student’s state using the definitions provided on the Record Form of various alertness states.</a:t>
            </a:r>
          </a:p>
          <a:p>
            <a:pPr marL="0" indent="0">
              <a:buNone/>
            </a:pPr>
            <a:endParaRPr lang="en-US" sz="35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endParaRPr lang="en-US" sz="35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endParaRPr lang="en-US" sz="3500" dirty="0">
              <a:latin typeface="Franklin Gothic Medium" panose="020B0603020102020204" pitchFamily="34" charset="0"/>
            </a:endParaRPr>
          </a:p>
          <a:p>
            <a:endParaRPr lang="en-US" sz="3500" dirty="0">
              <a:latin typeface="Franklin Gothic Medium" panose="020B0603020102020204" pitchFamily="34" charset="0"/>
            </a:endParaRP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520793-DF12-4A1A-A07A-50BEBA1894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8316" y="479823"/>
            <a:ext cx="1725484" cy="147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73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84B87-C2AE-4523-8A63-DC2C81512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0579"/>
          </a:xfrm>
        </p:spPr>
        <p:txBody>
          <a:bodyPr/>
          <a:lstStyle/>
          <a:p>
            <a:pPr algn="ctr"/>
            <a:r>
              <a:rPr lang="en-US" dirty="0"/>
              <a:t> </a:t>
            </a:r>
            <a:r>
              <a:rPr lang="en-US" sz="3600" b="1" dirty="0">
                <a:latin typeface="Franklin Gothic Medium" panose="020B0603020102020204" pitchFamily="34" charset="0"/>
              </a:rPr>
              <a:t>Examples of Definitions of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7DCA4-9E2D-4003-A001-3D061FB3F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46264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latin typeface="Franklin Gothic Medium" panose="020B0603020102020204" pitchFamily="34" charset="0"/>
              </a:rPr>
              <a:t>SLEEP: Eyes closed  May display some physical movement and vocalize. Does not respond to environment.</a:t>
            </a:r>
          </a:p>
          <a:p>
            <a:pPr marL="0" indent="0">
              <a:buNone/>
            </a:pPr>
            <a:endParaRPr lang="en-US" sz="3200" b="1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latin typeface="Franklin Gothic Medium" panose="020B0603020102020204" pitchFamily="34" charset="0"/>
              </a:rPr>
              <a:t>DROWSY: Eyes closed or if open has difficulty keeping eyes open and does not appear to focus. May display a startle or some movement and/or vocalize. Primarily no response to environment</a:t>
            </a:r>
          </a:p>
          <a:p>
            <a:pPr marL="0" indent="0">
              <a:buNone/>
            </a:pPr>
            <a:endParaRPr lang="en-US" sz="3200" b="1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latin typeface="Franklin Gothic Medium" panose="020B0603020102020204" pitchFamily="34" charset="0"/>
              </a:rPr>
              <a:t>OTHER CATEGORIES OF STATE:  Alert, self-stimulation, fussy/agitated, seizures</a:t>
            </a:r>
          </a:p>
          <a:p>
            <a:pPr marL="0" indent="0">
              <a:buNone/>
            </a:pPr>
            <a:r>
              <a:rPr lang="en-US" sz="3200" b="1" dirty="0">
                <a:latin typeface="Franklin Gothic Medium" panose="020B06030201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983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9A41D-F932-406E-ABFC-C5F97C8F1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Franklin Gothic Medium" panose="020B0603020102020204" pitchFamily="34" charset="0"/>
              </a:rPr>
              <a:t>Alertness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739D1-A5E1-4B02-A1BF-3A7190875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500" dirty="0">
                <a:latin typeface="Franklin Gothic Medium" panose="020B0603020102020204" pitchFamily="34" charset="0"/>
              </a:rPr>
              <a:t>Results may assist physicians </a:t>
            </a:r>
          </a:p>
          <a:p>
            <a:pPr marL="0" indent="0">
              <a:buNone/>
            </a:pPr>
            <a:r>
              <a:rPr lang="en-US" sz="3500" dirty="0">
                <a:latin typeface="Franklin Gothic Medium" panose="020B0603020102020204" pitchFamily="34" charset="0"/>
              </a:rPr>
              <a:t>in titrating a student’s medication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3500" dirty="0">
                <a:latin typeface="Franklin Gothic Medium" panose="020B0603020102020204" pitchFamily="34" charset="0"/>
              </a:rPr>
              <a:t>Optional </a:t>
            </a:r>
            <a:r>
              <a:rPr lang="en-US" sz="3500" i="1" dirty="0">
                <a:latin typeface="Franklin Gothic Medium" panose="020B0603020102020204" pitchFamily="34" charset="0"/>
              </a:rPr>
              <a:t>Sleep Patterns Questionnaire </a:t>
            </a:r>
            <a:r>
              <a:rPr lang="en-US" sz="3500" dirty="0">
                <a:latin typeface="Franklin Gothic Medium" panose="020B0603020102020204" pitchFamily="34" charset="0"/>
              </a:rPr>
              <a:t>completed by caregivers</a:t>
            </a:r>
          </a:p>
          <a:p>
            <a:pPr marL="457200" lvl="1" indent="0">
              <a:buNone/>
            </a:pPr>
            <a:r>
              <a:rPr lang="en-US" sz="3500" dirty="0">
                <a:latin typeface="Franklin Gothic Medium" panose="020B0603020102020204" pitchFamily="34" charset="0"/>
              </a:rPr>
              <a:t>Discussion of results may assist caregivers in improving student’s quality of sleep </a:t>
            </a:r>
          </a:p>
          <a:p>
            <a:endParaRPr lang="en-US" dirty="0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060E991E-1876-468C-9CB9-F7B50CD62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642" y="1027906"/>
            <a:ext cx="2341728" cy="2226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464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2523"/>
            <a:ext cx="10515600" cy="71561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Franklin Gothic Medium" panose="020B0603020102020204" pitchFamily="34" charset="0"/>
              </a:rPr>
              <a:t>Alertness State</a:t>
            </a:r>
            <a:endParaRPr lang="en-US" sz="3600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8139"/>
            <a:ext cx="10515600" cy="56719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A measure of state may be the best system currently available to monitor progress of students with severe/profound impairments (Richards &amp; Richards, 1997)</a:t>
            </a:r>
          </a:p>
          <a:p>
            <a:pPr marL="0" indent="0">
              <a:buNone/>
            </a:pPr>
            <a:endParaRPr lang="en-US" sz="32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Few meaningful measures to monitor progress of these students</a:t>
            </a:r>
          </a:p>
          <a:p>
            <a:pPr marL="0" indent="0">
              <a:buNone/>
            </a:pPr>
            <a:endParaRPr lang="en-US" sz="32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One of 2 APPSI-2 methods for monitoring student progress.</a:t>
            </a:r>
          </a:p>
          <a:p>
            <a:pPr marL="0" indent="0">
              <a:buNone/>
            </a:pPr>
            <a:endParaRPr lang="en-US" sz="32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If instruction is effective, a student’s alertness will increase.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6473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F1286-13A4-4E15-9A6E-F1BB843DB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Franklin Gothic Medium" panose="020B0603020102020204" pitchFamily="34" charset="0"/>
              </a:rPr>
              <a:t>Preferences Domain</a:t>
            </a:r>
            <a:endParaRPr lang="en-US" sz="3600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4069C-9943-4928-8EF9-3ADC755EC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6930"/>
            <a:ext cx="10515600" cy="53231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 u="sng" dirty="0">
                <a:latin typeface="Franklin Gothic Medium" panose="020B0603020102020204" pitchFamily="34" charset="0"/>
              </a:rPr>
              <a:t>Stimulus Preferences</a:t>
            </a:r>
            <a:r>
              <a:rPr lang="en-US" sz="3200" u="sng" dirty="0">
                <a:latin typeface="Franklin Gothic Medium" panose="020B0603020102020204" pitchFamily="34" charset="0"/>
              </a:rPr>
              <a:t> </a:t>
            </a:r>
            <a:r>
              <a:rPr lang="en-US" sz="3200" dirty="0">
                <a:latin typeface="Franklin Gothic Medium" panose="020B0603020102020204" pitchFamily="34" charset="0"/>
              </a:rPr>
              <a:t>taps:</a:t>
            </a:r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	 a) Type of stimuli student is likely to attend to </a:t>
            </a:r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	     (i.e., visual, auditory, tactile) </a:t>
            </a:r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	 b) How intense must a stimulus be to evoke </a:t>
            </a:r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	     a response</a:t>
            </a:r>
          </a:p>
          <a:p>
            <a:pPr marL="0" indent="0">
              <a:buNone/>
            </a:pPr>
            <a:endParaRPr lang="en-US" sz="2400" u="sng" dirty="0"/>
          </a:p>
          <a:p>
            <a:pPr marL="0" indent="0">
              <a:buNone/>
            </a:pPr>
            <a:endParaRPr lang="en-US" sz="2400" u="sng" dirty="0"/>
          </a:p>
          <a:p>
            <a:pPr marL="0" indent="0">
              <a:buNone/>
            </a:pPr>
            <a:r>
              <a:rPr lang="en-US" sz="3200" b="1" u="sng" dirty="0">
                <a:latin typeface="Franklin Gothic Medium" panose="020B0603020102020204" pitchFamily="34" charset="0"/>
              </a:rPr>
              <a:t>Reward Preferences </a:t>
            </a:r>
            <a:r>
              <a:rPr lang="en-US" sz="3200" dirty="0">
                <a:latin typeface="Franklin Gothic Medium" panose="020B0603020102020204" pitchFamily="34" charset="0"/>
              </a:rPr>
              <a:t>identifies potential reinforcers:</a:t>
            </a:r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Person administering should be familiar to student to ensure his/her comfort</a:t>
            </a:r>
          </a:p>
          <a:p>
            <a:pPr marL="0" indent="0">
              <a:buNone/>
            </a:pPr>
            <a:r>
              <a:rPr lang="en-US" sz="3200">
                <a:latin typeface="Franklin Gothic Medium" panose="020B0603020102020204" pitchFamily="34" charset="0"/>
              </a:rPr>
              <a:t>One form </a:t>
            </a:r>
            <a:r>
              <a:rPr lang="en-US" sz="3200" dirty="0">
                <a:latin typeface="Franklin Gothic Medium" panose="020B0603020102020204" pitchFamily="34" charset="0"/>
              </a:rPr>
              <a:t>is for students able to indicate choices and another is for those who cannot 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  <p:pic>
        <p:nvPicPr>
          <p:cNvPr id="4" name="Picture 3" descr="external image positive_reinforcement_button-p145596570365685667t5sj ...">
            <a:extLst>
              <a:ext uri="{FF2B5EF4-FFF2-40B4-BE49-F238E27FC236}">
                <a16:creationId xmlns:a16="http://schemas.microsoft.com/office/drawing/2014/main" id="{6B5ECDB8-A34B-4055-AB44-D0A2496DB7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7822" y="2602157"/>
            <a:ext cx="1994746" cy="1885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72024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6CA5D-9D02-4EA0-98BF-1BEB1DBE4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421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Challenges They Present for Psychologists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6197A-9650-4F58-8F07-1EC372A08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9444"/>
            <a:ext cx="10515600" cy="5179792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May require several sessions to establish adequate rapport</a:t>
            </a:r>
          </a:p>
          <a:p>
            <a:pPr marL="0" indent="0">
              <a:buNone/>
            </a:pPr>
            <a:endParaRPr lang="en-US" sz="3200" dirty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May tire quickly and thus, need multiple short assessment          sessions</a:t>
            </a:r>
          </a:p>
          <a:p>
            <a:pPr marL="0" indent="0">
              <a:buNone/>
            </a:pPr>
            <a:endParaRPr lang="en-US" sz="3200" dirty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Sometimes may not understand what you are asking, become upset, and display problematic behavior</a:t>
            </a:r>
          </a:p>
          <a:p>
            <a:endParaRPr lang="en-US" sz="3200" dirty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You may be uncertain what to assess given their impairments</a:t>
            </a:r>
          </a:p>
          <a:p>
            <a:pPr marL="0" indent="0">
              <a:buNone/>
            </a:pPr>
            <a:endParaRPr lang="en-US" sz="3200" dirty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You may conclude </a:t>
            </a:r>
            <a:r>
              <a:rPr lang="en-US" sz="3200" b="1" u="sng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incorrectly,</a:t>
            </a:r>
            <a:r>
              <a:rPr lang="en-US" sz="32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 they are </a:t>
            </a:r>
            <a:r>
              <a:rPr lang="en-US" sz="3200" dirty="0">
                <a:solidFill>
                  <a:srgbClr val="C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“untestable”</a:t>
            </a:r>
          </a:p>
          <a:p>
            <a:endParaRPr lang="en-US" sz="3200" dirty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marL="3657600" lvl="8" indent="0">
              <a:buNone/>
            </a:pPr>
            <a:endParaRPr lang="en-US" sz="3200" b="1" dirty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90A91B5-27B0-4B28-8254-663582122F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3812" y="5339452"/>
            <a:ext cx="2137117" cy="1437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124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082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Franklin Gothic Medium" panose="020B0603020102020204" pitchFamily="34" charset="0"/>
              </a:rPr>
              <a:t>Prerequisite Problem Solving &amp; </a:t>
            </a:r>
            <a:br>
              <a:rPr lang="en-US" sz="3600" b="1" dirty="0">
                <a:latin typeface="Franklin Gothic Medium" panose="020B0603020102020204" pitchFamily="34" charset="0"/>
              </a:rPr>
            </a:br>
            <a:r>
              <a:rPr lang="en-US" sz="3600" b="1" dirty="0">
                <a:latin typeface="Franklin Gothic Medium" panose="020B0603020102020204" pitchFamily="34" charset="0"/>
              </a:rPr>
              <a:t>Communication Domains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226"/>
            <a:ext cx="10515600" cy="5102087"/>
          </a:xfrm>
        </p:spPr>
        <p:txBody>
          <a:bodyPr>
            <a:noAutofit/>
          </a:bodyPr>
          <a:lstStyle/>
          <a:p>
            <a:r>
              <a:rPr lang="en-US" sz="3200" dirty="0">
                <a:latin typeface="Franklin Gothic Medium" panose="020B0603020102020204" pitchFamily="34" charset="0"/>
              </a:rPr>
              <a:t>Items are administered directly to the student</a:t>
            </a:r>
          </a:p>
          <a:p>
            <a:pPr marL="0" indent="0">
              <a:buNone/>
            </a:pPr>
            <a:endParaRPr lang="en-US" sz="3200" dirty="0">
              <a:latin typeface="Franklin Gothic Medium" panose="020B0603020102020204" pitchFamily="34" charset="0"/>
            </a:endParaRPr>
          </a:p>
          <a:p>
            <a:r>
              <a:rPr lang="en-US" sz="3200" dirty="0">
                <a:latin typeface="Franklin Gothic Medium" panose="020B0603020102020204" pitchFamily="34" charset="0"/>
              </a:rPr>
              <a:t>Each item is tested twice</a:t>
            </a:r>
          </a:p>
          <a:p>
            <a:endParaRPr lang="en-US" sz="3200" dirty="0">
              <a:latin typeface="Franklin Gothic Medium" panose="020B0603020102020204" pitchFamily="34" charset="0"/>
            </a:endParaRPr>
          </a:p>
          <a:p>
            <a:r>
              <a:rPr lang="en-US" sz="3200" dirty="0">
                <a:latin typeface="Franklin Gothic Medium" panose="020B0603020102020204" pitchFamily="34" charset="0"/>
              </a:rPr>
              <a:t>The educational importance of each item is noted on the record book</a:t>
            </a:r>
          </a:p>
          <a:p>
            <a:endParaRPr lang="en-US" sz="3200" dirty="0">
              <a:latin typeface="Franklin Gothic Medium" panose="020B0603020102020204" pitchFamily="34" charset="0"/>
            </a:endParaRPr>
          </a:p>
          <a:p>
            <a:r>
              <a:rPr lang="en-US" sz="3200" dirty="0">
                <a:latin typeface="Franklin Gothic Medium" panose="020B0603020102020204" pitchFamily="34" charset="0"/>
              </a:rPr>
              <a:t>Items can be adapted as needed, e.g., use of sign, gestures, special lighting, communication devices</a:t>
            </a:r>
          </a:p>
        </p:txBody>
      </p:sp>
    </p:spTree>
    <p:extLst>
      <p:ext uri="{BB962C8B-B14F-4D97-AF65-F5344CB8AC3E}">
        <p14:creationId xmlns:p14="http://schemas.microsoft.com/office/powerpoint/2010/main" val="110892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911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Franklin Gothic Medium" panose="020B0603020102020204" pitchFamily="34" charset="0"/>
              </a:rPr>
              <a:t>Prerequisite Problem Solving &amp; </a:t>
            </a:r>
            <a:br>
              <a:rPr lang="en-US" sz="3600" b="1" dirty="0">
                <a:latin typeface="Franklin Gothic Medium" panose="020B0603020102020204" pitchFamily="34" charset="0"/>
              </a:rPr>
            </a:br>
            <a:r>
              <a:rPr lang="en-US" sz="3600" b="1" dirty="0">
                <a:latin typeface="Franklin Gothic Medium" panose="020B0603020102020204" pitchFamily="34" charset="0"/>
              </a:rPr>
              <a:t>Communication Domains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84244"/>
            <a:ext cx="10704443" cy="5227353"/>
          </a:xfrm>
        </p:spPr>
        <p:txBody>
          <a:bodyPr>
            <a:noAutofit/>
          </a:bodyPr>
          <a:lstStyle/>
          <a:p>
            <a:r>
              <a:rPr lang="en-US" sz="3200" dirty="0">
                <a:latin typeface="Franklin Gothic Medium" panose="020B0603020102020204" pitchFamily="34" charset="0"/>
              </a:rPr>
              <a:t>Age levels for items are based on studies and age-based items from norm-referenced tests for typically-developing children from birth to 2 years of age.</a:t>
            </a:r>
          </a:p>
          <a:p>
            <a:r>
              <a:rPr lang="en-US" sz="3200" dirty="0">
                <a:latin typeface="Franklin Gothic Medium" panose="020B0603020102020204" pitchFamily="34" charset="0"/>
              </a:rPr>
              <a:t>Thus, item age levels can be used to </a:t>
            </a:r>
            <a:r>
              <a:rPr lang="en-US" sz="3200" i="1" u="sng" dirty="0">
                <a:latin typeface="Franklin Gothic Medium" panose="020B0603020102020204" pitchFamily="34" charset="0"/>
              </a:rPr>
              <a:t>estimate</a:t>
            </a:r>
            <a:r>
              <a:rPr lang="en-US" sz="3200" dirty="0">
                <a:latin typeface="Franklin Gothic Medium" panose="020B0603020102020204" pitchFamily="34" charset="0"/>
              </a:rPr>
              <a:t> level of functioning in terms of first-year and second-year skills.</a:t>
            </a:r>
          </a:p>
          <a:p>
            <a:r>
              <a:rPr lang="en-US" sz="3200" dirty="0">
                <a:latin typeface="Franklin Gothic Medium" panose="020B0603020102020204" pitchFamily="34" charset="0"/>
              </a:rPr>
              <a:t>Performance on individual items helps plan instruction to aid problem solving                  and communication     </a:t>
            </a:r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 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135A389-02B7-4FC7-AE99-BFB3BDCF7C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133" y="4453081"/>
            <a:ext cx="1776071" cy="1589595"/>
          </a:xfrm>
          <a:prstGeom prst="rect">
            <a:avLst/>
          </a:prstGeom>
        </p:spPr>
      </p:pic>
      <p:pic>
        <p:nvPicPr>
          <p:cNvPr id="6" name="Picture 4" descr="j0423828[1]">
            <a:extLst>
              <a:ext uri="{FF2B5EF4-FFF2-40B4-BE49-F238E27FC236}">
                <a16:creationId xmlns:a16="http://schemas.microsoft.com/office/drawing/2014/main" id="{CB535683-A62A-4680-B878-A690446B78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32" y="4704835"/>
            <a:ext cx="1099988" cy="133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57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421"/>
            <a:ext cx="10515600" cy="98100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Franklin Gothic Medium" panose="020B0603020102020204" pitchFamily="34" charset="0"/>
              </a:rPr>
              <a:t>Socio-Emotional Domain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3426"/>
            <a:ext cx="10515600" cy="59024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Checklist of skills facilitating interaction </a:t>
            </a:r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with others</a:t>
            </a:r>
          </a:p>
          <a:p>
            <a:pPr marL="0" indent="0">
              <a:buNone/>
            </a:pPr>
            <a:endParaRPr lang="en-US" sz="32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endParaRPr lang="en-US" sz="32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Uses multiple information sources, e.g., teachers, parents, your direct observation, direct testing</a:t>
            </a:r>
          </a:p>
          <a:p>
            <a:pPr marL="0" indent="0">
              <a:buNone/>
            </a:pPr>
            <a:endParaRPr lang="en-US" sz="32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Adapt items as necessary based on student’s needs</a:t>
            </a:r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Only  2 Social-Emotional items require vocalization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3C22B2-20B2-4D67-9DD1-F1CE2EC323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212" y="1462965"/>
            <a:ext cx="2253205" cy="118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69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>
                <a:latin typeface="Franklin Gothic Medium" panose="020B0603020102020204" pitchFamily="34" charset="0"/>
              </a:rPr>
              <a:t>Goal Attainment Scaling (GAS)</a:t>
            </a:r>
            <a:endParaRPr lang="en-US" sz="3600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0188"/>
            <a:ext cx="10515600" cy="44944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en-US" sz="3800" dirty="0">
                <a:latin typeface="Franklin Gothic Medium" panose="020B0603020102020204" pitchFamily="34" charset="0"/>
              </a:rPr>
              <a:t>Method to determine goals for instruction and </a:t>
            </a:r>
          </a:p>
          <a:p>
            <a:pPr marL="0" indent="0">
              <a:buNone/>
            </a:pPr>
            <a:r>
              <a:rPr lang="en-US" altLang="en-US" sz="3800" dirty="0">
                <a:latin typeface="Franklin Gothic Medium" panose="020B0603020102020204" pitchFamily="34" charset="0"/>
              </a:rPr>
              <a:t>evaluate effects of instruction (i.e., monitor progress) </a:t>
            </a:r>
          </a:p>
          <a:p>
            <a:pPr marL="0" indent="0">
              <a:buNone/>
            </a:pPr>
            <a:endParaRPr lang="en-US" altLang="en-US" sz="38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US" altLang="en-US" sz="3800" dirty="0">
                <a:latin typeface="Franklin Gothic Medium" panose="020B0603020102020204" pitchFamily="34" charset="0"/>
              </a:rPr>
              <a:t>Used for many years in human service settings</a:t>
            </a:r>
          </a:p>
          <a:p>
            <a:pPr marL="0" indent="0">
              <a:buNone/>
            </a:pPr>
            <a:endParaRPr lang="en-US" altLang="en-US" sz="38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US" altLang="en-US" sz="3800" dirty="0">
                <a:latin typeface="Franklin Gothic Medium" panose="020B0603020102020204" pitchFamily="34" charset="0"/>
              </a:rPr>
              <a:t>A systematic approach to address accountability</a:t>
            </a:r>
          </a:p>
          <a:p>
            <a:pPr>
              <a:buFontTx/>
              <a:buChar char="•"/>
            </a:pPr>
            <a:endParaRPr lang="en-US" altLang="en-US" sz="38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US" altLang="en-US" sz="3800" dirty="0">
                <a:latin typeface="Franklin Gothic Medium" panose="020B0603020102020204" pitchFamily="34" charset="0"/>
              </a:rPr>
              <a:t>Particularly useful for students with disabilities,  especially those with severe conditions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6055" y="448235"/>
            <a:ext cx="1966763" cy="1455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470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2699"/>
          </a:xfrm>
        </p:spPr>
        <p:txBody>
          <a:bodyPr>
            <a:normAutofit/>
          </a:bodyPr>
          <a:lstStyle/>
          <a:p>
            <a:pPr algn="ctr"/>
            <a:r>
              <a:rPr lang="en-US" altLang="en-US" sz="3600" dirty="0">
                <a:latin typeface="Franklin Gothic Medium" panose="020B0603020102020204" pitchFamily="34" charset="0"/>
              </a:rPr>
              <a:t>GAS Matrix Format</a:t>
            </a:r>
            <a:endParaRPr lang="en-US" sz="3600" dirty="0">
              <a:latin typeface="Franklin Gothic Medium" panose="020B06030201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6361850"/>
              </p:ext>
            </p:extLst>
          </p:nvPr>
        </p:nvGraphicFramePr>
        <p:xfrm>
          <a:off x="838200" y="1259543"/>
          <a:ext cx="10515600" cy="5688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98572339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267657119"/>
                    </a:ext>
                  </a:extLst>
                </a:gridCol>
              </a:tblGrid>
              <a:tr h="8399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Attainment Levels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42495"/>
                  </a:ext>
                </a:extLst>
              </a:tr>
              <a:tr h="839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Best outcome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3011067"/>
                  </a:ext>
                </a:extLst>
              </a:tr>
              <a:tr h="1144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More than expected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outcome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854078"/>
                  </a:ext>
                </a:extLst>
              </a:tr>
              <a:tr h="839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Expected outcome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662100"/>
                  </a:ext>
                </a:extLst>
              </a:tr>
              <a:tr h="1144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Less than expected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outcome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27395"/>
                  </a:ext>
                </a:extLst>
              </a:tr>
              <a:tr h="839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Worst outcome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258855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292" y="293406"/>
            <a:ext cx="1182835" cy="875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201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0413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507496"/>
              </p:ext>
            </p:extLst>
          </p:nvPr>
        </p:nvGraphicFramePr>
        <p:xfrm>
          <a:off x="838200" y="703727"/>
          <a:ext cx="10515600" cy="6127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29664453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282990785"/>
                    </a:ext>
                  </a:extLst>
                </a:gridCol>
              </a:tblGrid>
              <a:tr h="901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</a:rPr>
                        <a:t>Attainment Levels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440844"/>
                  </a:ext>
                </a:extLst>
              </a:tr>
              <a:tr h="901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</a:rPr>
                        <a:t> Best outcome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022950"/>
                  </a:ext>
                </a:extLst>
              </a:tr>
              <a:tr h="1261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</a:rPr>
                        <a:t> More than expected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outcome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185426"/>
                  </a:ext>
                </a:extLst>
              </a:tr>
              <a:tr h="901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0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</a:rPr>
                        <a:t> Expected outcome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662997"/>
                  </a:ext>
                </a:extLst>
              </a:tr>
              <a:tr h="12611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-1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</a:rPr>
                        <a:t> Less than expected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outcome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759046"/>
                  </a:ext>
                </a:extLst>
              </a:tr>
              <a:tr h="901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-2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Worst outcome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100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27943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93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9250"/>
            <a:ext cx="10515600" cy="45577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Indicate period of instruction, e.g., 6 weeks or fall semester</a:t>
            </a:r>
          </a:p>
          <a:p>
            <a:pPr marL="0" indent="0">
              <a:buNone/>
            </a:pPr>
            <a:endParaRPr lang="en-US" sz="32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The longer the instructional period, the more ambitious the goals</a:t>
            </a:r>
          </a:p>
          <a:p>
            <a:pPr marL="0" indent="0">
              <a:buNone/>
            </a:pPr>
            <a:endParaRPr lang="en-US" sz="32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For some students 3 goals are appropriate, for others 1 or 2, depending on goals selected.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9865" y="478715"/>
            <a:ext cx="1966763" cy="1455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90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2027702"/>
              </p:ext>
            </p:extLst>
          </p:nvPr>
        </p:nvGraphicFramePr>
        <p:xfrm>
          <a:off x="848139" y="771521"/>
          <a:ext cx="10505661" cy="5599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5261">
                  <a:extLst>
                    <a:ext uri="{9D8B030D-6E8A-4147-A177-3AD203B41FA5}">
                      <a16:colId xmlns:a16="http://schemas.microsoft.com/office/drawing/2014/main" val="201254235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89589745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944221763"/>
                    </a:ext>
                  </a:extLst>
                </a:gridCol>
              </a:tblGrid>
              <a:tr h="8754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</a:rPr>
                        <a:t>Attainment Levels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Goal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 1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Communication</a:t>
                      </a:r>
                      <a:endParaRPr lang="en-US" sz="320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Goal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 2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785402"/>
                  </a:ext>
                </a:extLst>
              </a:tr>
              <a:tr h="875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Best outcome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Routinely uses methods other than crying to obtain</a:t>
                      </a:r>
                      <a:r>
                        <a:rPr lang="en-US" sz="1800" b="1" baseline="0" dirty="0"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 others’ attention</a:t>
                      </a:r>
                      <a:endParaRPr lang="en-US" sz="1800" b="1" dirty="0">
                        <a:latin typeface="Franklin Gothic Medium" panose="020B0603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985092"/>
                  </a:ext>
                </a:extLst>
              </a:tr>
              <a:tr h="875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More than expected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outcome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Sometimes</a:t>
                      </a:r>
                      <a:r>
                        <a:rPr lang="en-US" b="1" baseline="0" dirty="0"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1" dirty="0"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vocalizes and reaches toward others without prompts to gain attention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96808"/>
                  </a:ext>
                </a:extLst>
              </a:tr>
              <a:tr h="875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Expected outcome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n-US" b="1" baseline="0" dirty="0"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 verbal prompt vocalizes and reaches toward others to gain attention</a:t>
                      </a:r>
                      <a:endParaRPr lang="en-US" b="1" dirty="0">
                        <a:latin typeface="Franklin Gothic Medium" panose="020B0603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078607"/>
                  </a:ext>
                </a:extLst>
              </a:tr>
              <a:tr h="875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 Less than expected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outcome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With physical and verbal prompts vocalizes and reaches to gain others’ attention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660360"/>
                  </a:ext>
                </a:extLst>
              </a:tr>
              <a:tr h="875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  Worst outcome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Cries to gain others’ attention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547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6666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48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8867936"/>
              </p:ext>
            </p:extLst>
          </p:nvPr>
        </p:nvGraphicFramePr>
        <p:xfrm>
          <a:off x="838200" y="681318"/>
          <a:ext cx="105156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98236476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5624646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2062802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09988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61687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61273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591180"/>
              </p:ext>
            </p:extLst>
          </p:nvPr>
        </p:nvGraphicFramePr>
        <p:xfrm>
          <a:off x="838200" y="479613"/>
          <a:ext cx="10515600" cy="6548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597110515"/>
                    </a:ext>
                  </a:extLst>
                </a:gridCol>
                <a:gridCol w="3518647">
                  <a:extLst>
                    <a:ext uri="{9D8B030D-6E8A-4147-A177-3AD203B41FA5}">
                      <a16:colId xmlns:a16="http://schemas.microsoft.com/office/drawing/2014/main" val="3375528036"/>
                    </a:ext>
                  </a:extLst>
                </a:gridCol>
                <a:gridCol w="3491753">
                  <a:extLst>
                    <a:ext uri="{9D8B030D-6E8A-4147-A177-3AD203B41FA5}">
                      <a16:colId xmlns:a16="http://schemas.microsoft.com/office/drawing/2014/main" val="2357546238"/>
                    </a:ext>
                  </a:extLst>
                </a:gridCol>
              </a:tblGrid>
              <a:tr h="880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Medium" panose="020B0603020102020204" pitchFamily="34" charset="0"/>
                        </a:rPr>
                        <a:t>Attainment Levels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Goal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 1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3200" baseline="0" dirty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</a:rPr>
                        <a:t>Communication</a:t>
                      </a:r>
                      <a:endParaRPr lang="en-US" sz="3200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Goal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 2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Franklin Gothic Medium" panose="020B0603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453120"/>
                  </a:ext>
                </a:extLst>
              </a:tr>
              <a:tr h="9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Best outcome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Routinely uses methods other than crying to obtain</a:t>
                      </a:r>
                      <a:r>
                        <a:rPr lang="en-US" sz="1800" b="1" baseline="0" dirty="0"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 others’ attention                            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AL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Franklin Gothic Medium" panose="020B06030201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381953"/>
                  </a:ext>
                </a:extLst>
              </a:tr>
              <a:tr h="1133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More than expected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outcome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Sometimes</a:t>
                      </a:r>
                      <a:r>
                        <a:rPr lang="en-US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vocalizes and reaches toward others without prompts to gain attention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765190"/>
                  </a:ext>
                </a:extLst>
              </a:tr>
              <a:tr h="1133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Expected outcome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n-US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verbal prompt vocalizes and reaches toward others to gain attention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214160"/>
                  </a:ext>
                </a:extLst>
              </a:tr>
              <a:tr h="1473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 Less than expected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outcome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physical and verbal prompts vocalizes and reaches to gain others’ attention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949912"/>
                  </a:ext>
                </a:extLst>
              </a:tr>
              <a:tr h="74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  Worst outcome</a:t>
                      </a:r>
                    </a:p>
                  </a:txBody>
                  <a:tcPr marT="45721" marB="45721" horzOverflow="overflow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Cries to gain others’ attention</a:t>
                      </a:r>
                    </a:p>
                    <a:p>
                      <a:pPr algn="r"/>
                      <a:r>
                        <a:rPr lang="en-US" b="1" dirty="0">
                          <a:solidFill>
                            <a:srgbClr val="FF0000"/>
                          </a:solidFill>
                          <a:latin typeface="Franklin Gothic Medium" panose="020B0603020102020204" pitchFamily="34" charset="0"/>
                          <a:cs typeface="Arial" panose="020B0604020202020204" pitchFamily="34" charset="0"/>
                        </a:rPr>
                        <a:t>BL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560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9848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88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5330"/>
            <a:ext cx="10515600" cy="58907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Describe results in terms of </a:t>
            </a:r>
            <a:r>
              <a:rPr lang="en-US" sz="3200" u="sng" dirty="0">
                <a:latin typeface="Franklin Gothic Medium" panose="020B0603020102020204" pitchFamily="34" charset="0"/>
              </a:rPr>
              <a:t>outcomes</a:t>
            </a:r>
            <a:r>
              <a:rPr lang="en-US" sz="3200" dirty="0">
                <a:latin typeface="Franklin Gothic Medium" panose="020B0603020102020204" pitchFamily="34" charset="0"/>
              </a:rPr>
              <a:t>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During this semester Jerod’s ability to gain others’ attention progressed  from crying only to routinely vocalizing and reaching toward others to gain their attention.</a:t>
            </a:r>
          </a:p>
          <a:p>
            <a:pPr marL="0" indent="0">
              <a:lnSpc>
                <a:spcPct val="110000"/>
              </a:lnSpc>
              <a:buNone/>
            </a:pPr>
            <a:endParaRPr lang="en-US" sz="32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or </a:t>
            </a:r>
            <a:r>
              <a:rPr lang="en-US" sz="3200" u="sng" dirty="0">
                <a:latin typeface="Franklin Gothic Medium" panose="020B0603020102020204" pitchFamily="34" charset="0"/>
              </a:rPr>
              <a:t>quantitively</a:t>
            </a:r>
            <a:r>
              <a:rPr lang="en-US" sz="3200" dirty="0">
                <a:latin typeface="Franklin Gothic Medium" panose="020B06030201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During this semester Jerod progressed from a -2 to a +2 in terms of his ability to gain others’ attention.</a:t>
            </a:r>
          </a:p>
          <a:p>
            <a:pPr marL="0" indent="0">
              <a:buNone/>
            </a:pPr>
            <a:endParaRPr lang="en-US" sz="32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	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4951" y="461010"/>
            <a:ext cx="1612103" cy="1192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833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B41B6-A351-411D-805B-C98FA2D24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1012"/>
          </a:xfrm>
        </p:spPr>
        <p:txBody>
          <a:bodyPr>
            <a:normAutofit fontScale="90000"/>
          </a:bodyPr>
          <a:lstStyle/>
          <a:p>
            <a:pPr algn="ctr"/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1FC09-6189-4792-8CAA-96BA654DC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013" y="1034005"/>
            <a:ext cx="10515600" cy="55944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Despite the wide diversity in their impairments, skills and educational needs</a:t>
            </a:r>
          </a:p>
          <a:p>
            <a:pPr marL="0" indent="0" algn="ctr">
              <a:buNone/>
            </a:pPr>
            <a:endParaRPr lang="en-US" sz="3600" dirty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 “One thing they all share is </a:t>
            </a:r>
            <a:r>
              <a:rPr lang="en-US" sz="3600" u="sng" dirty="0">
                <a:solidFill>
                  <a:srgbClr val="C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the capacity to learn</a:t>
            </a:r>
            <a:r>
              <a:rPr lang="en-US" sz="3600" dirty="0">
                <a:solidFill>
                  <a:srgbClr val="C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”</a:t>
            </a:r>
            <a:r>
              <a:rPr lang="en-US" sz="3600" dirty="0">
                <a:solidFill>
                  <a:srgbClr val="FF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36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  (Snell, 2003, p. 2210)</a:t>
            </a:r>
          </a:p>
          <a:p>
            <a:pPr marL="0" indent="0" algn="ctr">
              <a:buNone/>
            </a:pPr>
            <a:endParaRPr lang="en-US" sz="3600" dirty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rgbClr val="C0000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Along with teachers, we </a:t>
            </a:r>
            <a:r>
              <a:rPr lang="en-US" sz="36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have the responsibility to help make learning possible for them</a:t>
            </a:r>
          </a:p>
          <a:p>
            <a:pPr marL="0" indent="0" algn="ctr">
              <a:buNone/>
            </a:pPr>
            <a:endParaRPr lang="en-US" sz="3600" dirty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600" dirty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44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26F3A-D4CE-43F0-B010-D2FEE93C7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67B7E-AD83-41EF-ADDC-B75FCEAF5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5948"/>
            <a:ext cx="10515600" cy="4971015"/>
          </a:xfrm>
        </p:spPr>
        <p:txBody>
          <a:bodyPr/>
          <a:lstStyle/>
          <a:p>
            <a:pPr marL="0" indent="0">
              <a:buNone/>
            </a:pPr>
            <a:endParaRPr lang="en-US" sz="32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or use </a:t>
            </a:r>
            <a:r>
              <a:rPr lang="en-US" sz="3200" u="sng" dirty="0">
                <a:latin typeface="Franklin Gothic Medium" panose="020B0603020102020204" pitchFamily="34" charset="0"/>
              </a:rPr>
              <a:t>both</a:t>
            </a:r>
            <a:r>
              <a:rPr lang="en-US" sz="3200" dirty="0">
                <a:latin typeface="Franklin Gothic Medium" panose="020B06030201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During this semester Jerod’s ability to gain others’ attention progressed from use of crying only to routinely vocalizing and reaching toward others to gain their </a:t>
            </a:r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attention.  His communication skills improved from a -2 to a +2. </a:t>
            </a:r>
          </a:p>
          <a:p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71FCC85-A769-43C2-B38B-32476415C7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4951" y="461010"/>
            <a:ext cx="1612103" cy="1192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059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757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Franklin Gothic Medium" panose="020B0603020102020204" pitchFamily="34" charset="0"/>
              </a:rPr>
              <a:t>Advantages of the GAS Matrix: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1964"/>
            <a:ext cx="10515600" cy="5247861"/>
          </a:xfrm>
        </p:spPr>
        <p:txBody>
          <a:bodyPr>
            <a:noAutofit/>
          </a:bodyPr>
          <a:lstStyle/>
          <a:p>
            <a:pPr marL="609600" indent="-609600">
              <a:buFontTx/>
              <a:buAutoNum type="arabicPeriod"/>
            </a:pPr>
            <a:r>
              <a:rPr lang="en-US" sz="3200" dirty="0">
                <a:latin typeface="Franklin Gothic Medium" panose="020B0603020102020204" pitchFamily="34" charset="0"/>
              </a:rPr>
              <a:t>Progression makes it easy for parents and teachers to see a student’s progress....and what to work on next</a:t>
            </a:r>
          </a:p>
          <a:p>
            <a:pPr marL="0" indent="0">
              <a:buNone/>
            </a:pPr>
            <a:r>
              <a:rPr lang="en-US" altLang="en-US" sz="3200" dirty="0">
                <a:latin typeface="Franklin Gothic Medium" panose="020B0603020102020204" pitchFamily="34" charset="0"/>
              </a:rPr>
              <a:t>2.   Easy to use</a:t>
            </a:r>
          </a:p>
          <a:p>
            <a:pPr marL="514350" indent="-514350">
              <a:buAutoNum type="arabicPeriod" startAt="3"/>
            </a:pPr>
            <a:r>
              <a:rPr lang="en-US" altLang="en-US" sz="3200" dirty="0">
                <a:latin typeface="Franklin Gothic Medium" panose="020B0603020102020204" pitchFamily="34" charset="0"/>
              </a:rPr>
              <a:t> Flexible; uses information specific to the student</a:t>
            </a:r>
          </a:p>
          <a:p>
            <a:pPr marL="609600" indent="-609600">
              <a:buFontTx/>
              <a:buNone/>
            </a:pPr>
            <a:r>
              <a:rPr lang="en-US" altLang="en-US" sz="3200" dirty="0">
                <a:latin typeface="Franklin Gothic Medium" panose="020B0603020102020204" pitchFamily="34" charset="0"/>
              </a:rPr>
              <a:t>4.   Avoids use of stating student did or did not meet the goal. With skills sequenced from best to worst </a:t>
            </a:r>
            <a:r>
              <a:rPr lang="en-US" altLang="en-US" sz="3200" u="sng" dirty="0">
                <a:latin typeface="Franklin Gothic Medium" panose="020B0603020102020204" pitchFamily="34" charset="0"/>
              </a:rPr>
              <a:t>indicates the degree to which </a:t>
            </a:r>
            <a:r>
              <a:rPr lang="en-US" altLang="en-US" sz="3200" dirty="0">
                <a:latin typeface="Franklin Gothic Medium" panose="020B0603020102020204" pitchFamily="34" charset="0"/>
              </a:rPr>
              <a:t>a student exceeded or failed to meet a goal, rather than did or did not meet a goal. 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9394" y="182448"/>
            <a:ext cx="1612103" cy="1192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316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39386-C2F3-4FD9-96A9-F5038DBE1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ACD19-4F4A-4153-AB7B-4BA0F567B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4438"/>
            <a:ext cx="10515600" cy="5638435"/>
          </a:xfrm>
        </p:spPr>
        <p:txBody>
          <a:bodyPr/>
          <a:lstStyle/>
          <a:p>
            <a:r>
              <a:rPr lang="en-US" sz="3200" dirty="0">
                <a:latin typeface="Franklin Gothic Medium" panose="020B0603020102020204" pitchFamily="34" charset="0"/>
              </a:rPr>
              <a:t>For some students skills appropriate to teach next may be very basic e.g., raising a finger, but they can be very important.</a:t>
            </a:r>
          </a:p>
          <a:p>
            <a:endParaRPr lang="en-US" sz="3200" dirty="0">
              <a:latin typeface="Franklin Gothic Medium" panose="020B0603020102020204" pitchFamily="34" charset="0"/>
            </a:endParaRPr>
          </a:p>
          <a:p>
            <a:r>
              <a:rPr lang="en-US" sz="3200" dirty="0">
                <a:latin typeface="Franklin Gothic Medium" panose="020B0603020102020204" pitchFamily="34" charset="0"/>
              </a:rPr>
              <a:t>These skills may enable a student to </a:t>
            </a:r>
            <a:r>
              <a:rPr lang="en-US" sz="3200" u="sng" dirty="0">
                <a:latin typeface="Franklin Gothic Medium" panose="020B0603020102020204" pitchFamily="34" charset="0"/>
              </a:rPr>
              <a:t>gain some control over his/her environment.</a:t>
            </a:r>
          </a:p>
          <a:p>
            <a:endParaRPr lang="en-US" sz="3200" dirty="0">
              <a:latin typeface="Franklin Gothic Medium" panose="020B0603020102020204" pitchFamily="34" charset="0"/>
            </a:endParaRPr>
          </a:p>
          <a:p>
            <a:r>
              <a:rPr lang="en-US" sz="3200" dirty="0">
                <a:latin typeface="Franklin Gothic Medium" panose="020B0603020102020204" pitchFamily="34" charset="0"/>
              </a:rPr>
              <a:t>Such skills may </a:t>
            </a:r>
            <a:r>
              <a:rPr lang="en-US" sz="3200" u="sng" dirty="0">
                <a:latin typeface="Franklin Gothic Medium" panose="020B0603020102020204" pitchFamily="34" charset="0"/>
              </a:rPr>
              <a:t>enhance the quality of life for these students. </a:t>
            </a:r>
          </a:p>
          <a:p>
            <a:endParaRPr lang="en-US" sz="32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Image result for wheelchair">
            <a:extLst>
              <a:ext uri="{FF2B5EF4-FFF2-40B4-BE49-F238E27FC236}">
                <a16:creationId xmlns:a16="http://schemas.microsoft.com/office/drawing/2014/main" id="{2463639B-2DE3-4E4B-861A-FDE6313028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637" y="5036546"/>
            <a:ext cx="1388286" cy="1629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78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7257188D-8CFD-4C8F-9E14-F174A8C0D9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140" y="2133599"/>
            <a:ext cx="3197719" cy="4114801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4F2994C5-FA0E-4B0D-817C-DC49574FF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APPSI-2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AA64EF4-1629-48F3-9F7B-A6363D153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46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2E0B9-9E45-421A-ADAC-18D83DD07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3345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  <a:latin typeface="Franklin Gothic Medium" panose="020B0603020102020204" pitchFamily="34" charset="0"/>
              </a:rPr>
              <a:t>Purposes of APPSI-2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AD9B5-ED8B-4132-B628-E4D1F7E77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8470"/>
            <a:ext cx="10515600" cy="48384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514350" indent="-514350">
              <a:buAutoNum type="arabicPeriod"/>
            </a:pPr>
            <a:r>
              <a:rPr lang="en-US" sz="32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Help develop individualized instructional programs:</a:t>
            </a:r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	What can the student do? What skills are appropriate </a:t>
            </a:r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	to teach next? </a:t>
            </a:r>
            <a:endParaRPr lang="en-US" sz="2800" dirty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2. Provide 2 options for monitoring student progress</a:t>
            </a:r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3. If needed, provide estimated levels of functioning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4032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FEED3-549A-4FAB-A98A-F80B65CCA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A </a:t>
            </a:r>
            <a:r>
              <a:rPr lang="en-US" sz="3600" b="1" i="1" u="sng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Standardized</a:t>
            </a:r>
            <a:r>
              <a:rPr lang="en-US" sz="3600" b="1" dirty="0">
                <a:latin typeface="Franklin Gothic Medium" panose="020B0603020102020204" pitchFamily="34" charset="0"/>
                <a:cs typeface="Times New Roman" panose="02020603050405020304" pitchFamily="18" charset="0"/>
              </a:rPr>
              <a:t>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F215C-EB97-490B-9362-8DE7E7F0B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1873"/>
            <a:ext cx="10515600" cy="50002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APPSI-2 has standardized procedures regarding how to administer, score, and interpret results </a:t>
            </a:r>
          </a:p>
          <a:p>
            <a:pPr marL="0" indent="0">
              <a:buNone/>
            </a:pPr>
            <a:endParaRPr lang="en-US" sz="32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Enables examiners to determine:</a:t>
            </a:r>
          </a:p>
          <a:p>
            <a:pPr lvl="1"/>
            <a:r>
              <a:rPr lang="en-US" sz="2800" dirty="0">
                <a:latin typeface="Franklin Gothic Medium" panose="020B0603020102020204" pitchFamily="34" charset="0"/>
              </a:rPr>
              <a:t>Student strengths, </a:t>
            </a:r>
          </a:p>
          <a:p>
            <a:pPr lvl="1"/>
            <a:r>
              <a:rPr lang="en-US" sz="2800" dirty="0">
                <a:latin typeface="Franklin Gothic Medium" panose="020B0603020102020204" pitchFamily="34" charset="0"/>
              </a:rPr>
              <a:t>Skills appropriate to teach next, and </a:t>
            </a:r>
          </a:p>
          <a:p>
            <a:pPr lvl="1"/>
            <a:r>
              <a:rPr lang="en-US" sz="2800" dirty="0">
                <a:latin typeface="Franklin Gothic Medium" panose="020B0603020102020204" pitchFamily="34" charset="0"/>
              </a:rPr>
              <a:t>Appropriate methods for teaching those skills</a:t>
            </a:r>
          </a:p>
          <a:p>
            <a:pPr marL="0" indent="0">
              <a:buNone/>
            </a:pPr>
            <a:endParaRPr lang="en-US" sz="3200" dirty="0">
              <a:latin typeface="Franklin Gothic Medium" panose="020B0603020102020204" pitchFamily="34" charset="0"/>
            </a:endParaRPr>
          </a:p>
          <a:p>
            <a:r>
              <a:rPr lang="en-US" sz="3200" dirty="0">
                <a:latin typeface="Franklin Gothic Medium" panose="020B0603020102020204" pitchFamily="34" charset="0"/>
              </a:rPr>
              <a:t>Not norm-referenced</a:t>
            </a:r>
          </a:p>
          <a:p>
            <a:pPr marL="457200" lvl="1" indent="0">
              <a:buNone/>
            </a:pPr>
            <a:r>
              <a:rPr lang="en-US" sz="2800" dirty="0">
                <a:latin typeface="Franklin Gothic Medium" panose="020B0603020102020204" pitchFamily="34" charset="0"/>
              </a:rPr>
              <a:t>Instead, each item is age-referenced based on the progress of typically-developing children to age 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57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C51EC-7C7C-4BC3-9793-BD55D5A2C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931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Franklin Gothic Medium" panose="020B0603020102020204" pitchFamily="34" charset="0"/>
              </a:rPr>
              <a:t>APPSI-2 Not Norm-Referenced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1DA47-F2DB-49C3-925F-421F2FDD3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4439"/>
            <a:ext cx="10515600" cy="57583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32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Impossible to obtain a large enough, representative national sample for these students</a:t>
            </a:r>
          </a:p>
          <a:p>
            <a:pPr marL="0" indent="0">
              <a:buNone/>
            </a:pPr>
            <a:endParaRPr lang="en-US" sz="32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Norm-referenced tests serve an important function for many students, but </a:t>
            </a:r>
          </a:p>
          <a:p>
            <a:pPr marL="971550" lvl="1" indent="-514350">
              <a:buAutoNum type="alphaLcParenR"/>
            </a:pPr>
            <a:r>
              <a:rPr lang="en-US" sz="3200" dirty="0">
                <a:latin typeface="Franklin Gothic Medium" panose="020B0603020102020204" pitchFamily="34" charset="0"/>
              </a:rPr>
              <a:t>limit examiners’ freedom to improvise and probe responses,</a:t>
            </a:r>
          </a:p>
          <a:p>
            <a:pPr marL="971550" lvl="1" indent="-514350">
              <a:buAutoNum type="alphaLcParenR"/>
            </a:pPr>
            <a:r>
              <a:rPr lang="en-US" sz="3200" dirty="0">
                <a:latin typeface="Franklin Gothic Medium" panose="020B0603020102020204" pitchFamily="34" charset="0"/>
              </a:rPr>
              <a:t>the settings for normed tests are contrived </a:t>
            </a:r>
          </a:p>
          <a:p>
            <a:pPr marL="971550" lvl="1" indent="-514350">
              <a:buAutoNum type="alphaLcParenR"/>
            </a:pPr>
            <a:endParaRPr lang="en-US" sz="3200" dirty="0">
              <a:latin typeface="Franklin Gothic Medium" panose="020B0603020102020204" pitchFamily="34" charset="0"/>
            </a:endParaRPr>
          </a:p>
          <a:p>
            <a:pPr marL="457200" lvl="1" indent="0">
              <a:buNone/>
            </a:pPr>
            <a:endParaRPr lang="en-US" sz="2800" dirty="0">
              <a:latin typeface="Franklin Gothic Medium" panose="020B0603020102020204" pitchFamily="34" charset="0"/>
            </a:endParaRPr>
          </a:p>
          <a:p>
            <a:pPr marL="457200" lvl="1" indent="0">
              <a:buNone/>
            </a:pPr>
            <a:endParaRPr lang="en-US" sz="2800" dirty="0">
              <a:latin typeface="Franklin Gothic Medium" panose="020B0603020102020204" pitchFamily="34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Franklin Gothic Medium" panose="020B0603020102020204" pitchFamily="34" charset="0"/>
              </a:rPr>
              <a:t> </a:t>
            </a:r>
          </a:p>
          <a:p>
            <a:endParaRPr lang="en-US" dirty="0"/>
          </a:p>
        </p:txBody>
      </p:sp>
      <p:pic>
        <p:nvPicPr>
          <p:cNvPr id="4" name="Picture 4" descr="j0104742[1]">
            <a:extLst>
              <a:ext uri="{FF2B5EF4-FFF2-40B4-BE49-F238E27FC236}">
                <a16:creationId xmlns:a16="http://schemas.microsoft.com/office/drawing/2014/main" id="{09FDA3A6-E1BE-499F-B101-8929262D2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3489" y="4328409"/>
            <a:ext cx="1716088" cy="181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286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E0C04-341D-4FA3-840D-7B7BF204C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536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Franklin Gothic Medium" panose="020B0603020102020204" pitchFamily="34" charset="0"/>
              </a:rPr>
              <a:t>Not Norm-Referenced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5EDAF-ACF5-4DFB-84AE-D1CDC4DBD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5948"/>
            <a:ext cx="10515600" cy="49710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Though APPSI-2 is standardized in terms of how to administer and score items, and use results</a:t>
            </a:r>
          </a:p>
          <a:p>
            <a:pPr marL="0" indent="0">
              <a:buNone/>
            </a:pPr>
            <a:endParaRPr lang="en-US" sz="32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Examiners are encouraged to: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Adapt</a:t>
            </a:r>
            <a:r>
              <a:rPr lang="en-US" sz="3200" dirty="0">
                <a:latin typeface="Franklin Gothic Medium" panose="020B0603020102020204" pitchFamily="34" charset="0"/>
              </a:rPr>
              <a:t> administration procedures to meet</a:t>
            </a:r>
          </a:p>
          <a:p>
            <a:pPr marL="457200" lvl="1" indent="0">
              <a:buNone/>
            </a:pPr>
            <a:r>
              <a:rPr lang="en-US" sz="3200" dirty="0">
                <a:latin typeface="Franklin Gothic Medium" panose="020B0603020102020204" pitchFamily="34" charset="0"/>
              </a:rPr>
              <a:t>  a student’s needs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Probe</a:t>
            </a:r>
            <a:r>
              <a:rPr lang="en-US" sz="3200" dirty="0">
                <a:latin typeface="Franklin Gothic Medium" panose="020B0603020102020204" pitchFamily="34" charset="0"/>
              </a:rPr>
              <a:t> responses to get an adequate sample of a performance</a:t>
            </a:r>
          </a:p>
          <a:p>
            <a:pPr lvl="1"/>
            <a:r>
              <a:rPr lang="en-US" sz="3200" dirty="0">
                <a:latin typeface="Franklin Gothic Medium" panose="020B0603020102020204" pitchFamily="34" charset="0"/>
              </a:rPr>
              <a:t>Test in a </a:t>
            </a:r>
            <a:r>
              <a:rPr lang="en-US" sz="3200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comfortable environment </a:t>
            </a:r>
            <a:r>
              <a:rPr lang="en-US" sz="3200" dirty="0">
                <a:latin typeface="Franklin Gothic Medium" panose="020B0603020102020204" pitchFamily="34" charset="0"/>
              </a:rPr>
              <a:t>for the student</a:t>
            </a:r>
          </a:p>
        </p:txBody>
      </p:sp>
      <p:pic>
        <p:nvPicPr>
          <p:cNvPr id="4" name="Picture 5" descr="bd10697_[1]">
            <a:extLst>
              <a:ext uri="{FF2B5EF4-FFF2-40B4-BE49-F238E27FC236}">
                <a16:creationId xmlns:a16="http://schemas.microsoft.com/office/drawing/2014/main" id="{C3476848-FA36-430E-A77D-D3AA063B1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0" y="2083633"/>
            <a:ext cx="2286000" cy="2063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988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1976</TotalTime>
  <Words>1525</Words>
  <Application>Microsoft Office PowerPoint</Application>
  <PresentationFormat>Widescreen</PresentationFormat>
  <Paragraphs>274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Franklin Gothic Medium</vt:lpstr>
      <vt:lpstr>Times New Roman</vt:lpstr>
      <vt:lpstr>Office Theme</vt:lpstr>
      <vt:lpstr>Students with Severe/Profound Impairments</vt:lpstr>
      <vt:lpstr>Challenges They Present for Psychologists</vt:lpstr>
      <vt:lpstr>PowerPoint Presentation</vt:lpstr>
      <vt:lpstr>PowerPoint Presentation</vt:lpstr>
      <vt:lpstr>APPSI-2</vt:lpstr>
      <vt:lpstr>Purposes of APPSI-2</vt:lpstr>
      <vt:lpstr>A Standardized Test</vt:lpstr>
      <vt:lpstr>APPSI-2 Not Norm-Referenced</vt:lpstr>
      <vt:lpstr>Not Norm-Referenced</vt:lpstr>
      <vt:lpstr>5 Domains for a Comprehensive Assessment</vt:lpstr>
      <vt:lpstr>PowerPoint Presentation</vt:lpstr>
      <vt:lpstr>Use of APPSI-2 Domains</vt:lpstr>
      <vt:lpstr>APPSI-2 Components</vt:lpstr>
      <vt:lpstr>The Alertness Domain</vt:lpstr>
      <vt:lpstr>Assessing State of Alertness </vt:lpstr>
      <vt:lpstr> Examples of Definitions of State</vt:lpstr>
      <vt:lpstr>Alertness State</vt:lpstr>
      <vt:lpstr>Alertness State</vt:lpstr>
      <vt:lpstr>Preferences Domain</vt:lpstr>
      <vt:lpstr>Prerequisite Problem Solving &amp;  Communication Domains</vt:lpstr>
      <vt:lpstr>Prerequisite Problem Solving &amp;  Communication Domains</vt:lpstr>
      <vt:lpstr>Socio-Emotional Domain</vt:lpstr>
      <vt:lpstr>Goal Attainment Scaling (GAS)</vt:lpstr>
      <vt:lpstr>GAS Matrix Format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Advantages of the GAS Matrix: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APPSI-2</dc:title>
  <dc:creator>S. Bradley-Johnson</dc:creator>
  <cp:lastModifiedBy>Home</cp:lastModifiedBy>
  <cp:revision>212</cp:revision>
  <dcterms:created xsi:type="dcterms:W3CDTF">2016-09-25T00:15:06Z</dcterms:created>
  <dcterms:modified xsi:type="dcterms:W3CDTF">2019-10-22T21:06:56Z</dcterms:modified>
</cp:coreProperties>
</file>