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921" r:id="rId1"/>
  </p:sldMasterIdLst>
  <p:notesMasterIdLst>
    <p:notesMasterId r:id="rId53"/>
  </p:notesMasterIdLst>
  <p:handoutMasterIdLst>
    <p:handoutMasterId r:id="rId54"/>
  </p:handoutMasterIdLst>
  <p:sldIdLst>
    <p:sldId id="425" r:id="rId2"/>
    <p:sldId id="433" r:id="rId3"/>
    <p:sldId id="431" r:id="rId4"/>
    <p:sldId id="445" r:id="rId5"/>
    <p:sldId id="450" r:id="rId6"/>
    <p:sldId id="451" r:id="rId7"/>
    <p:sldId id="452" r:id="rId8"/>
    <p:sldId id="484" r:id="rId9"/>
    <p:sldId id="462" r:id="rId10"/>
    <p:sldId id="464" r:id="rId11"/>
    <p:sldId id="477" r:id="rId12"/>
    <p:sldId id="478" r:id="rId13"/>
    <p:sldId id="485" r:id="rId14"/>
    <p:sldId id="465" r:id="rId15"/>
    <p:sldId id="494" r:id="rId16"/>
    <p:sldId id="495" r:id="rId17"/>
    <p:sldId id="498" r:id="rId18"/>
    <p:sldId id="496" r:id="rId19"/>
    <p:sldId id="500" r:id="rId20"/>
    <p:sldId id="483" r:id="rId21"/>
    <p:sldId id="432" r:id="rId22"/>
    <p:sldId id="486" r:id="rId23"/>
    <p:sldId id="453" r:id="rId24"/>
    <p:sldId id="454" r:id="rId25"/>
    <p:sldId id="487" r:id="rId26"/>
    <p:sldId id="516" r:id="rId27"/>
    <p:sldId id="505" r:id="rId28"/>
    <p:sldId id="507" r:id="rId29"/>
    <p:sldId id="506" r:id="rId30"/>
    <p:sldId id="513" r:id="rId31"/>
    <p:sldId id="514" r:id="rId32"/>
    <p:sldId id="491" r:id="rId33"/>
    <p:sldId id="492" r:id="rId34"/>
    <p:sldId id="493" r:id="rId35"/>
    <p:sldId id="501" r:id="rId36"/>
    <p:sldId id="519" r:id="rId37"/>
    <p:sldId id="520" r:id="rId38"/>
    <p:sldId id="521" r:id="rId39"/>
    <p:sldId id="504" r:id="rId40"/>
    <p:sldId id="479" r:id="rId41"/>
    <p:sldId id="522" r:id="rId42"/>
    <p:sldId id="488" r:id="rId43"/>
    <p:sldId id="489" r:id="rId44"/>
    <p:sldId id="490" r:id="rId45"/>
    <p:sldId id="510" r:id="rId46"/>
    <p:sldId id="509" r:id="rId47"/>
    <p:sldId id="511" r:id="rId48"/>
    <p:sldId id="523" r:id="rId49"/>
    <p:sldId id="508" r:id="rId50"/>
    <p:sldId id="512" r:id="rId51"/>
    <p:sldId id="518" r:id="rId52"/>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Black" panose="020B0A040201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Black" panose="020B0A040201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Black" panose="020B0A040201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Black" panose="020B0A040201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Black" panose="020B0A04020102020204" pitchFamily="34" charset="0"/>
        <a:ea typeface="+mn-ea"/>
        <a:cs typeface="+mn-cs"/>
      </a:defRPr>
    </a:lvl5pPr>
    <a:lvl6pPr marL="2286000" algn="l" defTabSz="914400" rtl="0" eaLnBrk="1" latinLnBrk="0" hangingPunct="1">
      <a:defRPr kern="1200">
        <a:solidFill>
          <a:schemeClr val="tx1"/>
        </a:solidFill>
        <a:latin typeface="Arial Black" panose="020B0A04020102020204" pitchFamily="34" charset="0"/>
        <a:ea typeface="+mn-ea"/>
        <a:cs typeface="+mn-cs"/>
      </a:defRPr>
    </a:lvl6pPr>
    <a:lvl7pPr marL="2743200" algn="l" defTabSz="914400" rtl="0" eaLnBrk="1" latinLnBrk="0" hangingPunct="1">
      <a:defRPr kern="1200">
        <a:solidFill>
          <a:schemeClr val="tx1"/>
        </a:solidFill>
        <a:latin typeface="Arial Black" panose="020B0A04020102020204" pitchFamily="34" charset="0"/>
        <a:ea typeface="+mn-ea"/>
        <a:cs typeface="+mn-cs"/>
      </a:defRPr>
    </a:lvl7pPr>
    <a:lvl8pPr marL="3200400" algn="l" defTabSz="914400" rtl="0" eaLnBrk="1" latinLnBrk="0" hangingPunct="1">
      <a:defRPr kern="1200">
        <a:solidFill>
          <a:schemeClr val="tx1"/>
        </a:solidFill>
        <a:latin typeface="Arial Black" panose="020B0A04020102020204" pitchFamily="34" charset="0"/>
        <a:ea typeface="+mn-ea"/>
        <a:cs typeface="+mn-cs"/>
      </a:defRPr>
    </a:lvl8pPr>
    <a:lvl9pPr marL="3657600" algn="l" defTabSz="914400" rtl="0" eaLnBrk="1" latinLnBrk="0" hangingPunct="1">
      <a:defRPr kern="1200">
        <a:solidFill>
          <a:schemeClr val="tx1"/>
        </a:solidFill>
        <a:latin typeface="Arial Black" panose="020B0A040201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scaleToFitPaper="1"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2123" autoAdjust="0"/>
  </p:normalViewPr>
  <p:slideViewPr>
    <p:cSldViewPr>
      <p:cViewPr varScale="1">
        <p:scale>
          <a:sx n="91" d="100"/>
          <a:sy n="91" d="100"/>
        </p:scale>
        <p:origin x="1238" y="58"/>
      </p:cViewPr>
      <p:guideLst>
        <p:guide orient="horz" pos="2160"/>
        <p:guide pos="2880"/>
      </p:guideLst>
    </p:cSldViewPr>
  </p:slideViewPr>
  <p:outlineViewPr>
    <p:cViewPr>
      <p:scale>
        <a:sx n="33" d="100"/>
        <a:sy n="33" d="100"/>
      </p:scale>
      <p:origin x="0" y="7200"/>
    </p:cViewPr>
  </p:outlineViewPr>
  <p:notesTextViewPr>
    <p:cViewPr>
      <p:scale>
        <a:sx n="100" d="100"/>
        <a:sy n="100" d="100"/>
      </p:scale>
      <p:origin x="0" y="0"/>
    </p:cViewPr>
  </p:notesTextViewPr>
  <p:sorterViewPr>
    <p:cViewPr>
      <p:scale>
        <a:sx n="100" d="100"/>
        <a:sy n="100" d="100"/>
      </p:scale>
      <p:origin x="0" y="-446"/>
    </p:cViewPr>
  </p:sorterViewPr>
  <p:notesViewPr>
    <p:cSldViewPr>
      <p:cViewPr varScale="1">
        <p:scale>
          <a:sx n="109" d="100"/>
          <a:sy n="109" d="100"/>
        </p:scale>
        <p:origin x="-3136" y="-1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73CF15-4E34-4B99-8C25-CA08B1027251}"/>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Arial" pitchFamily="-65" charset="0"/>
                <a:ea typeface="ヒラギノ角ゴ ProN W3" pitchFamily="-65" charset="-128"/>
                <a:cs typeface="ヒラギノ角ゴ ProN W3" pitchFamily="-65" charset="-128"/>
                <a:sym typeface="Arial" pitchFamily="-65" charset="0"/>
              </a:defRPr>
            </a:lvl1pPr>
          </a:lstStyle>
          <a:p>
            <a:pPr>
              <a:defRPr/>
            </a:pPr>
            <a:endParaRPr lang="en-US" dirty="0"/>
          </a:p>
        </p:txBody>
      </p:sp>
      <p:sp>
        <p:nvSpPr>
          <p:cNvPr id="3" name="Date Placeholder 2">
            <a:extLst>
              <a:ext uri="{FF2B5EF4-FFF2-40B4-BE49-F238E27FC236}">
                <a16:creationId xmlns:a16="http://schemas.microsoft.com/office/drawing/2014/main" id="{89CEA5DA-A923-4C5D-8412-6AA170104F6E}"/>
              </a:ext>
            </a:extLst>
          </p:cNvPr>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13F5C911-9960-449E-B5B6-74528BE0C366}" type="datetime1">
              <a:rPr lang="en-US" altLang="en-US"/>
              <a:pPr>
                <a:defRPr/>
              </a:pPr>
              <a:t>10/28/2019</a:t>
            </a:fld>
            <a:endParaRPr lang="en-US" altLang="en-US" dirty="0"/>
          </a:p>
        </p:txBody>
      </p:sp>
      <p:sp>
        <p:nvSpPr>
          <p:cNvPr id="4" name="Footer Placeholder 3">
            <a:extLst>
              <a:ext uri="{FF2B5EF4-FFF2-40B4-BE49-F238E27FC236}">
                <a16:creationId xmlns:a16="http://schemas.microsoft.com/office/drawing/2014/main" id="{E41DE61A-8A74-448F-A003-E0B7DCAD95B8}"/>
              </a:ext>
            </a:extLst>
          </p:cNvPr>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Arial" pitchFamily="-65" charset="0"/>
                <a:ea typeface="ヒラギノ角ゴ ProN W3" pitchFamily="-65" charset="-128"/>
                <a:cs typeface="ヒラギノ角ゴ ProN W3" pitchFamily="-65" charset="-128"/>
                <a:sym typeface="Arial" pitchFamily="-65" charset="0"/>
              </a:defRPr>
            </a:lvl1pPr>
          </a:lstStyle>
          <a:p>
            <a:pPr>
              <a:defRPr/>
            </a:pPr>
            <a:endParaRPr lang="en-US" dirty="0"/>
          </a:p>
        </p:txBody>
      </p:sp>
      <p:sp>
        <p:nvSpPr>
          <p:cNvPr id="5" name="Slide Number Placeholder 4">
            <a:extLst>
              <a:ext uri="{FF2B5EF4-FFF2-40B4-BE49-F238E27FC236}">
                <a16:creationId xmlns:a16="http://schemas.microsoft.com/office/drawing/2014/main" id="{E09EB43B-1431-4647-B460-449CDDFBAFB9}"/>
              </a:ext>
            </a:extLst>
          </p:cNvPr>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0FF00495-EA95-4299-AD79-0FE6A0452DEC}"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a:extLst>
              <a:ext uri="{FF2B5EF4-FFF2-40B4-BE49-F238E27FC236}">
                <a16:creationId xmlns:a16="http://schemas.microsoft.com/office/drawing/2014/main" id="{36E9E10B-94B9-454A-9BD8-4DCC18BCDF35}"/>
              </a:ext>
            </a:extLst>
          </p:cNvPr>
          <p:cNvSpPr>
            <a:spLocks noGrp="1" noRot="1" noChangeAspect="1" noChangeArrowheads="1" noTextEdit="1"/>
          </p:cNvSpPr>
          <p:nvPr>
            <p:ph type="sldImg"/>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4" name="Rectangle 2">
            <a:extLst>
              <a:ext uri="{FF2B5EF4-FFF2-40B4-BE49-F238E27FC236}">
                <a16:creationId xmlns:a16="http://schemas.microsoft.com/office/drawing/2014/main" id="{A9BAD493-5BF8-4620-A5C7-C16668748244}"/>
              </a:ext>
            </a:extLst>
          </p:cNvPr>
          <p:cNvSpPr>
            <a:spLocks noGrp="1" noChangeArrowheads="1"/>
          </p:cNvSpPr>
          <p:nvPr>
            <p:ph type="body" sz="quarter" idx="1"/>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0"/>
      </a:spcBef>
      <a:spcAft>
        <a:spcPct val="0"/>
      </a:spcAft>
      <a:defRPr sz="1200" kern="1200">
        <a:solidFill>
          <a:schemeClr val="tx1"/>
        </a:solidFill>
        <a:latin typeface="Arial" pitchFamily="-1" charset="0"/>
        <a:ea typeface="ＭＳ Ｐゴシック" pitchFamily="-1" charset="-128"/>
        <a:cs typeface="ＭＳ Ｐゴシック" pitchFamily="-1" charset="-128"/>
      </a:defRPr>
    </a:lvl1pPr>
    <a:lvl2pPr marL="457200" algn="l" rtl="0" eaLnBrk="0" fontAlgn="base" hangingPunct="0">
      <a:spcBef>
        <a:spcPct val="0"/>
      </a:spcBef>
      <a:spcAft>
        <a:spcPct val="0"/>
      </a:spcAft>
      <a:defRPr sz="1200" kern="1200">
        <a:solidFill>
          <a:schemeClr val="tx1"/>
        </a:solidFill>
        <a:latin typeface="Arial" pitchFamily="-1" charset="0"/>
        <a:ea typeface="ＭＳ Ｐゴシック" pitchFamily="-1" charset="-128"/>
        <a:cs typeface="+mn-cs"/>
      </a:defRPr>
    </a:lvl2pPr>
    <a:lvl3pPr marL="914400" algn="l" rtl="0" eaLnBrk="0" fontAlgn="base" hangingPunct="0">
      <a:spcBef>
        <a:spcPct val="0"/>
      </a:spcBef>
      <a:spcAft>
        <a:spcPct val="0"/>
      </a:spcAft>
      <a:defRPr sz="1200" kern="1200">
        <a:solidFill>
          <a:schemeClr val="tx1"/>
        </a:solidFill>
        <a:latin typeface="Arial" pitchFamily="-1" charset="0"/>
        <a:ea typeface="ＭＳ Ｐゴシック" pitchFamily="-1" charset="-128"/>
        <a:cs typeface="+mn-cs"/>
      </a:defRPr>
    </a:lvl3pPr>
    <a:lvl4pPr marL="1371600" algn="l" rtl="0" eaLnBrk="0" fontAlgn="base" hangingPunct="0">
      <a:spcBef>
        <a:spcPct val="0"/>
      </a:spcBef>
      <a:spcAft>
        <a:spcPct val="0"/>
      </a:spcAft>
      <a:defRPr sz="1200" kern="1200">
        <a:solidFill>
          <a:schemeClr val="tx1"/>
        </a:solidFill>
        <a:latin typeface="Arial" pitchFamily="-1" charset="0"/>
        <a:ea typeface="ＭＳ Ｐゴシック" pitchFamily="-1" charset="-128"/>
        <a:cs typeface="+mn-cs"/>
      </a:defRPr>
    </a:lvl4pPr>
    <a:lvl5pPr marL="1828800" algn="l" rtl="0" eaLnBrk="0" fontAlgn="base" hangingPunct="0">
      <a:spcBef>
        <a:spcPct val="0"/>
      </a:spcBef>
      <a:spcAft>
        <a:spcPct val="0"/>
      </a:spcAft>
      <a:defRPr sz="1200" kern="1200">
        <a:solidFill>
          <a:schemeClr val="tx1"/>
        </a:solidFill>
        <a:latin typeface="Arial"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a:extLst>
              <a:ext uri="{FF2B5EF4-FFF2-40B4-BE49-F238E27FC236}">
                <a16:creationId xmlns:a16="http://schemas.microsoft.com/office/drawing/2014/main" id="{68A9B1D9-BD17-44C4-87E6-14B2E9D41C13}"/>
              </a:ext>
            </a:extLst>
          </p:cNvPr>
          <p:cNvSpPr>
            <a:spLocks noGrp="1" noRot="1" noChangeAspect="1" noChangeArrowheads="1" noTextEdit="1"/>
          </p:cNvSpPr>
          <p:nvPr>
            <p:ph type="sldImg"/>
          </p:nvPr>
        </p:nvSpPr>
        <p:spPr>
          <a:solidFill>
            <a:srgbClr val="FFFFFF"/>
          </a:solidFill>
          <a:ln/>
        </p:spPr>
      </p:sp>
      <p:sp>
        <p:nvSpPr>
          <p:cNvPr id="11267" name="Rectangle 2">
            <a:extLst>
              <a:ext uri="{FF2B5EF4-FFF2-40B4-BE49-F238E27FC236}">
                <a16:creationId xmlns:a16="http://schemas.microsoft.com/office/drawing/2014/main" id="{27D8A384-5FBD-4CF6-8B08-5B556D8F60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indent="-231775" eaLnBrk="1" hangingPunct="1"/>
            <a:r>
              <a:rPr lang="en-US" altLang="en-US" dirty="0">
                <a:solidFill>
                  <a:srgbClr val="000000"/>
                </a:solidFill>
                <a:latin typeface="Times New Roman" panose="02020603050405020304" pitchFamily="18" charset="0"/>
                <a:ea typeface="ＭＳ Ｐゴシック" panose="020B0600070205080204" pitchFamily="34" charset="-128"/>
                <a:cs typeface="Times New Roman" panose="02020603050405020304" pitchFamily="18" charset="0"/>
                <a:sym typeface="Times New Roman" panose="02020603050405020304" pitchFamily="18" charset="0"/>
              </a:rPr>
              <a:t>Introductions and preliminary comments by Laurie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D68479CC-4756-4D9F-A068-F5AACA09CC29}"/>
              </a:ext>
            </a:extLst>
          </p:cNvPr>
          <p:cNvSpPr>
            <a:spLocks noGrp="1" noChangeArrowheads="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lvl1pPr>
              <a:defRPr>
                <a:solidFill>
                  <a:schemeClr val="tx1"/>
                </a:solidFill>
                <a:latin typeface="Arial Black" panose="020B0A04020102020204" pitchFamily="34" charset="0"/>
              </a:defRPr>
            </a:lvl1pPr>
            <a:lvl2pPr marL="755650" indent="-290513">
              <a:defRPr>
                <a:solidFill>
                  <a:schemeClr val="tx1"/>
                </a:solidFill>
                <a:latin typeface="Arial Black" panose="020B0A04020102020204" pitchFamily="34" charset="0"/>
              </a:defRPr>
            </a:lvl2pPr>
            <a:lvl3pPr marL="1163638" indent="-231775">
              <a:defRPr>
                <a:solidFill>
                  <a:schemeClr val="tx1"/>
                </a:solidFill>
                <a:latin typeface="Arial Black" panose="020B0A04020102020204" pitchFamily="34" charset="0"/>
              </a:defRPr>
            </a:lvl3pPr>
            <a:lvl4pPr marL="1630363" indent="-231775">
              <a:defRPr>
                <a:solidFill>
                  <a:schemeClr val="tx1"/>
                </a:solidFill>
                <a:latin typeface="Arial Black" panose="020B0A04020102020204" pitchFamily="34" charset="0"/>
              </a:defRPr>
            </a:lvl4pPr>
            <a:lvl5pPr marL="2095500" indent="-231775">
              <a:defRPr>
                <a:solidFill>
                  <a:schemeClr val="tx1"/>
                </a:solidFill>
                <a:latin typeface="Arial Black" panose="020B0A04020102020204" pitchFamily="34" charset="0"/>
              </a:defRPr>
            </a:lvl5pPr>
            <a:lvl6pPr marL="2552700" indent="-231775" defTabSz="457200" eaLnBrk="0" fontAlgn="base" hangingPunct="0">
              <a:spcBef>
                <a:spcPct val="0"/>
              </a:spcBef>
              <a:spcAft>
                <a:spcPct val="0"/>
              </a:spcAft>
              <a:defRPr>
                <a:solidFill>
                  <a:schemeClr val="tx1"/>
                </a:solidFill>
                <a:latin typeface="Arial Black" panose="020B0A04020102020204" pitchFamily="34" charset="0"/>
              </a:defRPr>
            </a:lvl6pPr>
            <a:lvl7pPr marL="3009900" indent="-231775" defTabSz="457200" eaLnBrk="0" fontAlgn="base" hangingPunct="0">
              <a:spcBef>
                <a:spcPct val="0"/>
              </a:spcBef>
              <a:spcAft>
                <a:spcPct val="0"/>
              </a:spcAft>
              <a:defRPr>
                <a:solidFill>
                  <a:schemeClr val="tx1"/>
                </a:solidFill>
                <a:latin typeface="Arial Black" panose="020B0A04020102020204" pitchFamily="34" charset="0"/>
              </a:defRPr>
            </a:lvl7pPr>
            <a:lvl8pPr marL="3467100" indent="-231775" defTabSz="457200" eaLnBrk="0" fontAlgn="base" hangingPunct="0">
              <a:spcBef>
                <a:spcPct val="0"/>
              </a:spcBef>
              <a:spcAft>
                <a:spcPct val="0"/>
              </a:spcAft>
              <a:defRPr>
                <a:solidFill>
                  <a:schemeClr val="tx1"/>
                </a:solidFill>
                <a:latin typeface="Arial Black" panose="020B0A04020102020204" pitchFamily="34" charset="0"/>
              </a:defRPr>
            </a:lvl8pPr>
            <a:lvl9pPr marL="3924300" indent="-231775" defTabSz="457200" eaLnBrk="0" fontAlgn="base" hangingPunct="0">
              <a:spcBef>
                <a:spcPct val="0"/>
              </a:spcBef>
              <a:spcAft>
                <a:spcPct val="0"/>
              </a:spcAft>
              <a:defRPr>
                <a:solidFill>
                  <a:schemeClr val="tx1"/>
                </a:solidFill>
                <a:latin typeface="Arial Black" panose="020B0A04020102020204" pitchFamily="34" charset="0"/>
              </a:defRPr>
            </a:lvl9pPr>
          </a:lstStyle>
          <a:p>
            <a:pPr eaLnBrk="1" hangingPunct="1"/>
            <a:fld id="{4C8EC2D7-3D2D-4C99-BF84-7E9466EAA219}" type="slidenum">
              <a:rPr lang="en-US" altLang="en-US">
                <a:solidFill>
                  <a:srgbClr val="FFFFFF"/>
                </a:solidFill>
                <a:latin typeface="Arial" panose="020B0604020202020204" pitchFamily="34" charset="0"/>
                <a:ea typeface="ヒラギノ角ゴ ProN W3" pitchFamily="-100" charset="-128"/>
                <a:sym typeface="Arial" panose="020B0604020202020204" pitchFamily="34" charset="0"/>
              </a:rPr>
              <a:pPr eaLnBrk="1" hangingPunct="1"/>
              <a:t>9</a:t>
            </a:fld>
            <a:endParaRPr lang="en-US" altLang="en-US" dirty="0">
              <a:solidFill>
                <a:srgbClr val="FFFFFF"/>
              </a:solidFill>
              <a:latin typeface="Arial" panose="020B0604020202020204" pitchFamily="34" charset="0"/>
              <a:ea typeface="ヒラギノ角ゴ ProN W3" pitchFamily="-100" charset="-128"/>
              <a:sym typeface="Arial" panose="020B0604020202020204" pitchFamily="34" charset="0"/>
            </a:endParaRPr>
          </a:p>
        </p:txBody>
      </p:sp>
      <p:sp>
        <p:nvSpPr>
          <p:cNvPr id="20483" name="Rectangle 2">
            <a:extLst>
              <a:ext uri="{FF2B5EF4-FFF2-40B4-BE49-F238E27FC236}">
                <a16:creationId xmlns:a16="http://schemas.microsoft.com/office/drawing/2014/main" id="{0AB31F07-0FB5-4D19-AF2B-EBBEF1C6A3B4}"/>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3270B282-8B24-4E20-926F-D9F145B4F8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5069E220-159C-462D-8AF8-FF51A4DDF7AD}"/>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3F8E9D02-DB9F-4E9C-8C44-8AD932C91B0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2532" name="Slide Number Placeholder 3">
            <a:extLst>
              <a:ext uri="{FF2B5EF4-FFF2-40B4-BE49-F238E27FC236}">
                <a16:creationId xmlns:a16="http://schemas.microsoft.com/office/drawing/2014/main" id="{A773D4DC-C3DD-46BD-89F2-826FF383CB32}"/>
              </a:ext>
            </a:extLst>
          </p:cNvPr>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lvl1pPr>
              <a:defRPr>
                <a:solidFill>
                  <a:schemeClr val="tx1"/>
                </a:solidFill>
                <a:latin typeface="Arial Black" panose="020B0A04020102020204" pitchFamily="34" charset="0"/>
              </a:defRPr>
            </a:lvl1pPr>
            <a:lvl2pPr marL="755650" indent="-290513">
              <a:defRPr>
                <a:solidFill>
                  <a:schemeClr val="tx1"/>
                </a:solidFill>
                <a:latin typeface="Arial Black" panose="020B0A04020102020204" pitchFamily="34" charset="0"/>
              </a:defRPr>
            </a:lvl2pPr>
            <a:lvl3pPr marL="1163638" indent="-231775">
              <a:defRPr>
                <a:solidFill>
                  <a:schemeClr val="tx1"/>
                </a:solidFill>
                <a:latin typeface="Arial Black" panose="020B0A04020102020204" pitchFamily="34" charset="0"/>
              </a:defRPr>
            </a:lvl3pPr>
            <a:lvl4pPr marL="1630363" indent="-231775">
              <a:defRPr>
                <a:solidFill>
                  <a:schemeClr val="tx1"/>
                </a:solidFill>
                <a:latin typeface="Arial Black" panose="020B0A04020102020204" pitchFamily="34" charset="0"/>
              </a:defRPr>
            </a:lvl4pPr>
            <a:lvl5pPr marL="2095500" indent="-231775">
              <a:defRPr>
                <a:solidFill>
                  <a:schemeClr val="tx1"/>
                </a:solidFill>
                <a:latin typeface="Arial Black" panose="020B0A04020102020204" pitchFamily="34" charset="0"/>
              </a:defRPr>
            </a:lvl5pPr>
            <a:lvl6pPr marL="2552700" indent="-231775" defTabSz="457200" eaLnBrk="0" fontAlgn="base" hangingPunct="0">
              <a:spcBef>
                <a:spcPct val="0"/>
              </a:spcBef>
              <a:spcAft>
                <a:spcPct val="0"/>
              </a:spcAft>
              <a:defRPr>
                <a:solidFill>
                  <a:schemeClr val="tx1"/>
                </a:solidFill>
                <a:latin typeface="Arial Black" panose="020B0A04020102020204" pitchFamily="34" charset="0"/>
              </a:defRPr>
            </a:lvl6pPr>
            <a:lvl7pPr marL="3009900" indent="-231775" defTabSz="457200" eaLnBrk="0" fontAlgn="base" hangingPunct="0">
              <a:spcBef>
                <a:spcPct val="0"/>
              </a:spcBef>
              <a:spcAft>
                <a:spcPct val="0"/>
              </a:spcAft>
              <a:defRPr>
                <a:solidFill>
                  <a:schemeClr val="tx1"/>
                </a:solidFill>
                <a:latin typeface="Arial Black" panose="020B0A04020102020204" pitchFamily="34" charset="0"/>
              </a:defRPr>
            </a:lvl7pPr>
            <a:lvl8pPr marL="3467100" indent="-231775" defTabSz="457200" eaLnBrk="0" fontAlgn="base" hangingPunct="0">
              <a:spcBef>
                <a:spcPct val="0"/>
              </a:spcBef>
              <a:spcAft>
                <a:spcPct val="0"/>
              </a:spcAft>
              <a:defRPr>
                <a:solidFill>
                  <a:schemeClr val="tx1"/>
                </a:solidFill>
                <a:latin typeface="Arial Black" panose="020B0A04020102020204" pitchFamily="34" charset="0"/>
              </a:defRPr>
            </a:lvl8pPr>
            <a:lvl9pPr marL="3924300" indent="-231775" defTabSz="457200" eaLnBrk="0" fontAlgn="base" hangingPunct="0">
              <a:spcBef>
                <a:spcPct val="0"/>
              </a:spcBef>
              <a:spcAft>
                <a:spcPct val="0"/>
              </a:spcAft>
              <a:defRPr>
                <a:solidFill>
                  <a:schemeClr val="tx1"/>
                </a:solidFill>
                <a:latin typeface="Arial Black" panose="020B0A04020102020204" pitchFamily="34" charset="0"/>
              </a:defRPr>
            </a:lvl9pPr>
          </a:lstStyle>
          <a:p>
            <a:pPr eaLnBrk="1" hangingPunct="1"/>
            <a:fld id="{0452FA2E-CA5E-416E-ADD5-290DD3BDA47C}" type="slidenum">
              <a:rPr lang="en-US" altLang="en-US">
                <a:solidFill>
                  <a:srgbClr val="FFFFFF"/>
                </a:solidFill>
                <a:latin typeface="Arial" panose="020B0604020202020204" pitchFamily="34" charset="0"/>
                <a:ea typeface="ヒラギノ角ゴ ProN W3" pitchFamily="-100" charset="-128"/>
                <a:sym typeface="Arial" panose="020B0604020202020204" pitchFamily="34" charset="0"/>
              </a:rPr>
              <a:pPr eaLnBrk="1" hangingPunct="1"/>
              <a:t>10</a:t>
            </a:fld>
            <a:endParaRPr lang="en-US" altLang="en-US" dirty="0">
              <a:solidFill>
                <a:srgbClr val="FFFFFF"/>
              </a:solidFill>
              <a:latin typeface="Arial" panose="020B0604020202020204" pitchFamily="34" charset="0"/>
              <a:ea typeface="ヒラギノ角ゴ ProN W3" pitchFamily="-100" charset="-128"/>
              <a:sym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77D18AF4-5506-4E22-B575-0E6FF0BA656F}"/>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D23F46BF-09EC-4493-8D9D-BF200882280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ea typeface="ＭＳ Ｐゴシック" panose="020B0600070205080204" pitchFamily="34" charset="-128"/>
              </a:rPr>
              <a:t>Talking points: ethics standards, informal vs. formal resolution of concerns, </a:t>
            </a:r>
            <a:r>
              <a:rPr lang="en-US" altLang="en-US" i="1" dirty="0">
                <a:latin typeface="Arial" panose="020B0604020202020204" pitchFamily="34" charset="0"/>
                <a:ea typeface="ＭＳ Ｐゴシック" panose="020B0600070205080204" pitchFamily="34" charset="-128"/>
              </a:rPr>
              <a:t>Endrew F. v. Douglas County School District RE-1,</a:t>
            </a:r>
            <a:r>
              <a:rPr lang="en-US" altLang="en-US" dirty="0">
                <a:latin typeface="Arial" panose="020B0604020202020204" pitchFamily="34" charset="0"/>
                <a:ea typeface="ＭＳ Ｐゴシック" panose="020B0600070205080204" pitchFamily="34" charset="-128"/>
              </a:rPr>
              <a:t> inappropriate use of emotionally impaired classification (counseling with no measurable outcomes)</a:t>
            </a:r>
          </a:p>
          <a:p>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BBD3BAF8-B394-498C-B50F-CFE0DA920C64}"/>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3B379668-E094-4399-A6A5-258DF7FB0F2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97424F7A-9E26-4B83-91D5-7AF5603DF954}"/>
              </a:ext>
            </a:extLst>
          </p:cNvPr>
          <p:cNvSpPr>
            <a:spLocks noGrp="1" noRot="1" noChangeAspect="1" noChangeArrowheads="1" noTextEdit="1"/>
          </p:cNvSpPr>
          <p:nvPr>
            <p:ph type="sldImg"/>
          </p:nvPr>
        </p:nvSpPr>
        <p:spPr>
          <a:ln/>
        </p:spPr>
      </p:sp>
      <p:sp>
        <p:nvSpPr>
          <p:cNvPr id="47107" name="Notes Placeholder 2">
            <a:extLst>
              <a:ext uri="{FF2B5EF4-FFF2-40B4-BE49-F238E27FC236}">
                <a16:creationId xmlns:a16="http://schemas.microsoft.com/office/drawing/2014/main" id="{19F6A43D-3927-4605-B030-27D12ED7B63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ea typeface="ＭＳ Ｐゴシック" panose="020B0600070205080204" pitchFamily="34" charset="-128"/>
              </a:rPr>
              <a:t>Here are some ethical and legal concerns associated with the practice of audio/video taping test periods when a student is alone with a school psychologist. </a:t>
            </a:r>
          </a:p>
          <a:p>
            <a:r>
              <a:rPr lang="en-US" altLang="en-US" dirty="0">
                <a:latin typeface="Arial" panose="020B0604020202020204" pitchFamily="34" charset="0"/>
                <a:ea typeface="ＭＳ Ｐゴシック" panose="020B0600070205080204" pitchFamily="34" charset="-128"/>
              </a:rPr>
              <a:t> </a:t>
            </a:r>
          </a:p>
          <a:p>
            <a:r>
              <a:rPr lang="en-US" altLang="en-US" dirty="0">
                <a:latin typeface="Arial" panose="020B0604020202020204" pitchFamily="34" charset="0"/>
                <a:ea typeface="ＭＳ Ｐゴシック" panose="020B0600070205080204" pitchFamily="34" charset="-128"/>
              </a:rPr>
              <a:t>The American Psychological Association’s code of ethics Standard 4.02 requires: “Before recording the voices or images of individuals to whom they provide services, psychologists obtain permission from all such persons or their legal representatives.” This is the professional standard in the field of psychology. (Also NASP-PPE Standard I.2.3). Please note that because parents must be informed that their child’s test performance will be recorded, it is possible that such recordings would be subpoenaed by the parents’ attorney in a parent-school special education dispute, with the goal of discrediting the school psychologist’s test administration, scoring, or report interpretations. </a:t>
            </a:r>
          </a:p>
          <a:p>
            <a:r>
              <a:rPr lang="en-US" altLang="en-US" dirty="0">
                <a:latin typeface="Arial" panose="020B0604020202020204" pitchFamily="34" charset="0"/>
                <a:ea typeface="ＭＳ Ｐゴシック" panose="020B0600070205080204" pitchFamily="34" charset="-128"/>
              </a:rPr>
              <a:t> </a:t>
            </a:r>
          </a:p>
          <a:p>
            <a:r>
              <a:rPr lang="en-US" altLang="en-US" dirty="0">
                <a:latin typeface="Arial" panose="020B0604020202020204" pitchFamily="34" charset="0"/>
                <a:ea typeface="ＭＳ Ｐゴシック" panose="020B0600070205080204" pitchFamily="34" charset="-128"/>
              </a:rPr>
              <a:t>If students are aware that their interactions with the school psychologist are being recorded, it may influence their test performance (e.g., showing off for the camera) and/or willingness to be candid with the school psychologist. This could result in invalid assessment findings and/or failure to identify important concerns (e.g., child abuse, suicidal ideation; thoughts about violence, bullying issues).</a:t>
            </a:r>
          </a:p>
          <a:p>
            <a:r>
              <a:rPr lang="en-US" altLang="en-US" dirty="0">
                <a:latin typeface="Arial" panose="020B0604020202020204" pitchFamily="34" charset="0"/>
                <a:ea typeface="ＭＳ Ｐゴシック" panose="020B0600070205080204" pitchFamily="34" charset="-128"/>
              </a:rPr>
              <a:t> </a:t>
            </a:r>
          </a:p>
          <a:p>
            <a:r>
              <a:rPr lang="en-US" altLang="en-US" dirty="0">
                <a:latin typeface="Arial" panose="020B0604020202020204" pitchFamily="34" charset="0"/>
                <a:ea typeface="ＭＳ Ｐゴシック" panose="020B0600070205080204" pitchFamily="34" charset="-128"/>
              </a:rPr>
              <a:t>Audio- or video-taping of test administration is a violation of the intellectual property rights of the test producer (NASP-PPE Standard II.5.3).</a:t>
            </a:r>
          </a:p>
          <a:p>
            <a:r>
              <a:rPr lang="en-US" altLang="en-US" dirty="0">
                <a:latin typeface="Arial" panose="020B0604020202020204" pitchFamily="34" charset="0"/>
                <a:ea typeface="ＭＳ Ｐゴシック" panose="020B0600070205080204" pitchFamily="34" charset="-128"/>
              </a:rPr>
              <a:t> </a:t>
            </a:r>
          </a:p>
          <a:p>
            <a:r>
              <a:rPr lang="en-US" altLang="en-US" dirty="0">
                <a:latin typeface="Arial" panose="020B0604020202020204" pitchFamily="34" charset="0"/>
                <a:ea typeface="ＭＳ Ｐゴシック" panose="020B0600070205080204" pitchFamily="34" charset="-128"/>
              </a:rPr>
              <a:t>If non-psychologists are permitted access to the tapes, the access by unqualified persons it is a violation of ethics standards regarding maintaining test security (NASP-PPE, II.5.1). </a:t>
            </a:r>
          </a:p>
          <a:p>
            <a:r>
              <a:rPr lang="en-US" altLang="en-US" dirty="0">
                <a:latin typeface="Arial" panose="020B0604020202020204" pitchFamily="34" charset="0"/>
                <a:ea typeface="ＭＳ Ｐゴシック" panose="020B0600070205080204" pitchFamily="34" charset="-128"/>
              </a:rPr>
              <a:t> </a:t>
            </a:r>
          </a:p>
          <a:p>
            <a:r>
              <a:rPr lang="en-US" altLang="en-US" dirty="0">
                <a:latin typeface="Arial" panose="020B0604020202020204" pitchFamily="34" charset="0"/>
                <a:ea typeface="ＭＳ Ｐゴシック" panose="020B0600070205080204" pitchFamily="34" charset="-128"/>
              </a:rPr>
              <a:t>Also consider NASP-PPE Standard I.2.2: “School psychologists minimize intrusions on privacy. They do not seek or store information about clients that is not needed in the provision of services….” Please make sure that your administrators understand that whether video-taping is an invasion of privacy is dependent on the expectations of privacy. There are few concerns when students are videotaped in “public” situations such as the school bus, school corridors, and classrooms. In contrast, there is a high expectation of privacy in locker rooms, bathroom stalls, and a school psychologist’s office. </a:t>
            </a:r>
          </a:p>
          <a:p>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3D75B64-D22F-49AE-BE22-F144EA7A043E}"/>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584F1BCE-E982-4DFE-8FA6-1514412D7B45}"/>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7339BF4B-15C1-4F00-8AEA-DC5D4D80305F}"/>
              </a:ext>
            </a:extLst>
          </p:cNvPr>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C11B662C-634A-4B66-93B0-0EFFDE467C5B}"/>
              </a:ext>
            </a:extLst>
          </p:cNvPr>
          <p:cNvSpPr>
            <a:spLocks noGrp="1"/>
          </p:cNvSpPr>
          <p:nvPr>
            <p:ph type="dt" sz="half" idx="10"/>
          </p:nvPr>
        </p:nvSpPr>
        <p:spPr/>
        <p:txBody>
          <a:bodyPr/>
          <a:lstStyle>
            <a:lvl1pPr>
              <a:defRPr/>
            </a:lvl1pPr>
          </a:lstStyle>
          <a:p>
            <a:pPr>
              <a:defRPr/>
            </a:pPr>
            <a:endParaRPr lang="en-US" dirty="0"/>
          </a:p>
        </p:txBody>
      </p:sp>
      <p:sp>
        <p:nvSpPr>
          <p:cNvPr id="8" name="Footer Placeholder 4">
            <a:extLst>
              <a:ext uri="{FF2B5EF4-FFF2-40B4-BE49-F238E27FC236}">
                <a16:creationId xmlns:a16="http://schemas.microsoft.com/office/drawing/2014/main" id="{0A0CEEA6-A62E-4099-86C4-4A8EC84CB64F}"/>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657A62D9-240B-4DDB-A66E-1FBA5E402DCC}"/>
              </a:ext>
            </a:extLst>
          </p:cNvPr>
          <p:cNvSpPr>
            <a:spLocks noGrp="1"/>
          </p:cNvSpPr>
          <p:nvPr>
            <p:ph type="sldNum" sz="quarter" idx="12"/>
          </p:nvPr>
        </p:nvSpPr>
        <p:spPr/>
        <p:txBody>
          <a:bodyPr/>
          <a:lstStyle>
            <a:lvl1pPr>
              <a:defRPr/>
            </a:lvl1pPr>
          </a:lstStyle>
          <a:p>
            <a:pPr>
              <a:defRPr/>
            </a:pPr>
            <a:fld id="{F6B56F65-8A0B-487A-8489-266F3FC5DEC5}" type="slidenum">
              <a:rPr lang="en-US" altLang="en-US"/>
              <a:pPr>
                <a:defRPr/>
              </a:pPr>
              <a:t>‹#›</a:t>
            </a:fld>
            <a:endParaRPr lang="en-US" altLang="en-US" dirty="0"/>
          </a:p>
        </p:txBody>
      </p:sp>
    </p:spTree>
    <p:extLst>
      <p:ext uri="{BB962C8B-B14F-4D97-AF65-F5344CB8AC3E}">
        <p14:creationId xmlns:p14="http://schemas.microsoft.com/office/powerpoint/2010/main" val="2364798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D7FDBDD-A8A6-4604-A935-5BD53694871D}"/>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0207C231-E7CB-496F-89C2-2BAB472E1E71}"/>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AFB44153-FB0C-44FA-BB35-0D96972F8988}"/>
              </a:ext>
            </a:extLst>
          </p:cNvPr>
          <p:cNvSpPr>
            <a:spLocks noGrp="1"/>
          </p:cNvSpPr>
          <p:nvPr>
            <p:ph type="sldNum" sz="quarter" idx="12"/>
          </p:nvPr>
        </p:nvSpPr>
        <p:spPr/>
        <p:txBody>
          <a:bodyPr/>
          <a:lstStyle>
            <a:lvl1pPr>
              <a:defRPr/>
            </a:lvl1pPr>
          </a:lstStyle>
          <a:p>
            <a:pPr>
              <a:defRPr/>
            </a:pPr>
            <a:fld id="{3D078BB3-4659-4448-8FEF-231BB423D625}" type="slidenum">
              <a:rPr lang="en-US" altLang="en-US"/>
              <a:pPr>
                <a:defRPr/>
              </a:pPr>
              <a:t>‹#›</a:t>
            </a:fld>
            <a:endParaRPr lang="en-US" altLang="en-US" dirty="0"/>
          </a:p>
        </p:txBody>
      </p:sp>
    </p:spTree>
    <p:extLst>
      <p:ext uri="{BB962C8B-B14F-4D97-AF65-F5344CB8AC3E}">
        <p14:creationId xmlns:p14="http://schemas.microsoft.com/office/powerpoint/2010/main" val="3241523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D701DE3-320F-4769-A4FD-403C5F933EB9}"/>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632B2AD7-A40A-437D-A6EF-CA6F6D877A7A}"/>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407784DD-79B6-4891-BCF1-7B0E1D3FC3F5}"/>
              </a:ext>
            </a:extLst>
          </p:cNvPr>
          <p:cNvSpPr>
            <a:spLocks noGrp="1"/>
          </p:cNvSpPr>
          <p:nvPr>
            <p:ph type="dt" sz="half" idx="10"/>
          </p:nvPr>
        </p:nvSpPr>
        <p:spPr/>
        <p:txBody>
          <a:bodyPr/>
          <a:lstStyle>
            <a:lvl1pPr>
              <a:defRPr/>
            </a:lvl1pPr>
          </a:lstStyle>
          <a:p>
            <a:pPr>
              <a:defRPr/>
            </a:pPr>
            <a:endParaRPr lang="en-US" dirty="0"/>
          </a:p>
        </p:txBody>
      </p:sp>
      <p:sp>
        <p:nvSpPr>
          <p:cNvPr id="7" name="Footer Placeholder 4">
            <a:extLst>
              <a:ext uri="{FF2B5EF4-FFF2-40B4-BE49-F238E27FC236}">
                <a16:creationId xmlns:a16="http://schemas.microsoft.com/office/drawing/2014/main" id="{90D5EE06-768D-411E-9D2D-C5FED4C2BF12}"/>
              </a:ext>
            </a:extLst>
          </p:cNvPr>
          <p:cNvSpPr>
            <a:spLocks noGrp="1"/>
          </p:cNvSpPr>
          <p:nvPr>
            <p:ph type="ftr" sz="quarter" idx="11"/>
          </p:nvPr>
        </p:nvSpPr>
        <p:spPr/>
        <p:txBody>
          <a:bodyPr/>
          <a:lstStyle>
            <a:lvl1pPr>
              <a:defRPr/>
            </a:lvl1pPr>
          </a:lstStyle>
          <a:p>
            <a:pPr>
              <a:defRPr/>
            </a:pPr>
            <a:endParaRPr lang="en-US" dirty="0"/>
          </a:p>
        </p:txBody>
      </p:sp>
      <p:sp>
        <p:nvSpPr>
          <p:cNvPr id="8" name="Slide Number Placeholder 5">
            <a:extLst>
              <a:ext uri="{FF2B5EF4-FFF2-40B4-BE49-F238E27FC236}">
                <a16:creationId xmlns:a16="http://schemas.microsoft.com/office/drawing/2014/main" id="{92398A3A-2322-4563-A275-F62E48D9347A}"/>
              </a:ext>
            </a:extLst>
          </p:cNvPr>
          <p:cNvSpPr>
            <a:spLocks noGrp="1"/>
          </p:cNvSpPr>
          <p:nvPr>
            <p:ph type="sldNum" sz="quarter" idx="12"/>
          </p:nvPr>
        </p:nvSpPr>
        <p:spPr/>
        <p:txBody>
          <a:bodyPr/>
          <a:lstStyle>
            <a:lvl1pPr>
              <a:defRPr/>
            </a:lvl1pPr>
          </a:lstStyle>
          <a:p>
            <a:pPr>
              <a:defRPr/>
            </a:pPr>
            <a:fld id="{CFFBFE4F-5446-4358-8493-64F95EBEF863}" type="slidenum">
              <a:rPr lang="en-US" altLang="en-US"/>
              <a:pPr>
                <a:defRPr/>
              </a:pPr>
              <a:t>‹#›</a:t>
            </a:fld>
            <a:endParaRPr lang="en-US" altLang="en-US" dirty="0"/>
          </a:p>
        </p:txBody>
      </p:sp>
    </p:spTree>
    <p:extLst>
      <p:ext uri="{BB962C8B-B14F-4D97-AF65-F5344CB8AC3E}">
        <p14:creationId xmlns:p14="http://schemas.microsoft.com/office/powerpoint/2010/main" val="106259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0C2549F-F7D7-4254-8DCB-E6E62754C086}"/>
              </a:ext>
            </a:extLst>
          </p:cNvPr>
          <p:cNvSpPr>
            <a:spLocks noGrp="1"/>
          </p:cNvSpPr>
          <p:nvPr>
            <p:ph type="dt" sz="half" idx="10"/>
          </p:nvPr>
        </p:nvSpPr>
        <p:spPr/>
        <p:txBody>
          <a:bodyPr/>
          <a:lstStyle>
            <a:lvl1pPr>
              <a:defRPr/>
            </a:lvl1pPr>
          </a:lstStyle>
          <a:p>
            <a:pPr>
              <a:defRPr/>
            </a:pPr>
            <a:endParaRPr lang="en-US" dirty="0"/>
          </a:p>
        </p:txBody>
      </p:sp>
      <p:sp>
        <p:nvSpPr>
          <p:cNvPr id="5" name="Footer Placeholder 4">
            <a:extLst>
              <a:ext uri="{FF2B5EF4-FFF2-40B4-BE49-F238E27FC236}">
                <a16:creationId xmlns:a16="http://schemas.microsoft.com/office/drawing/2014/main" id="{579D7053-F2BB-4BAA-BA81-448028D1BFBF}"/>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482F63D4-FC12-4791-AC9C-B20F043A34BE}"/>
              </a:ext>
            </a:extLst>
          </p:cNvPr>
          <p:cNvSpPr>
            <a:spLocks noGrp="1"/>
          </p:cNvSpPr>
          <p:nvPr>
            <p:ph type="sldNum" sz="quarter" idx="12"/>
          </p:nvPr>
        </p:nvSpPr>
        <p:spPr/>
        <p:txBody>
          <a:bodyPr/>
          <a:lstStyle>
            <a:lvl1pPr>
              <a:defRPr/>
            </a:lvl1pPr>
          </a:lstStyle>
          <a:p>
            <a:pPr>
              <a:defRPr/>
            </a:pPr>
            <a:fld id="{599F2BF0-B302-4C68-9807-1856B58247AC}" type="slidenum">
              <a:rPr lang="en-US" altLang="en-US"/>
              <a:pPr>
                <a:defRPr/>
              </a:pPr>
              <a:t>‹#›</a:t>
            </a:fld>
            <a:endParaRPr lang="en-US" altLang="en-US" dirty="0"/>
          </a:p>
        </p:txBody>
      </p:sp>
    </p:spTree>
    <p:extLst>
      <p:ext uri="{BB962C8B-B14F-4D97-AF65-F5344CB8AC3E}">
        <p14:creationId xmlns:p14="http://schemas.microsoft.com/office/powerpoint/2010/main" val="169918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3005264-A7A7-41CC-B425-58B0740EA537}"/>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42668FD6-82DF-45CC-A9A3-70D99EF8D699}"/>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9C6E1751-B413-47DA-BD05-56FD89E6D4B2}"/>
              </a:ext>
            </a:extLst>
          </p:cNvPr>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id="{010277D7-716E-4F0F-954A-97ECF6CEC3D4}"/>
              </a:ext>
            </a:extLst>
          </p:cNvPr>
          <p:cNvSpPr>
            <a:spLocks noGrp="1"/>
          </p:cNvSpPr>
          <p:nvPr>
            <p:ph type="dt" sz="half" idx="10"/>
          </p:nvPr>
        </p:nvSpPr>
        <p:spPr/>
        <p:txBody>
          <a:bodyPr/>
          <a:lstStyle>
            <a:lvl1pPr>
              <a:defRPr/>
            </a:lvl1pPr>
          </a:lstStyle>
          <a:p>
            <a:pPr>
              <a:defRPr/>
            </a:pPr>
            <a:endParaRPr lang="en-US" dirty="0"/>
          </a:p>
        </p:txBody>
      </p:sp>
      <p:sp>
        <p:nvSpPr>
          <p:cNvPr id="8" name="Footer Placeholder 4">
            <a:extLst>
              <a:ext uri="{FF2B5EF4-FFF2-40B4-BE49-F238E27FC236}">
                <a16:creationId xmlns:a16="http://schemas.microsoft.com/office/drawing/2014/main" id="{721B8F6B-445C-4F7A-BCAB-DBB81FB64F75}"/>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F501AB15-A49A-4C3C-995B-8CE6DC05BDA3}"/>
              </a:ext>
            </a:extLst>
          </p:cNvPr>
          <p:cNvSpPr>
            <a:spLocks noGrp="1"/>
          </p:cNvSpPr>
          <p:nvPr>
            <p:ph type="sldNum" sz="quarter" idx="12"/>
          </p:nvPr>
        </p:nvSpPr>
        <p:spPr/>
        <p:txBody>
          <a:bodyPr/>
          <a:lstStyle>
            <a:lvl1pPr>
              <a:defRPr/>
            </a:lvl1pPr>
          </a:lstStyle>
          <a:p>
            <a:pPr>
              <a:defRPr/>
            </a:pPr>
            <a:fld id="{DBA19DBA-1B65-4055-B762-BBBAA3B54390}" type="slidenum">
              <a:rPr lang="en-US" altLang="en-US"/>
              <a:pPr>
                <a:defRPr/>
              </a:pPr>
              <a:t>‹#›</a:t>
            </a:fld>
            <a:endParaRPr lang="en-US" altLang="en-US" dirty="0"/>
          </a:p>
        </p:txBody>
      </p:sp>
    </p:spTree>
    <p:extLst>
      <p:ext uri="{BB962C8B-B14F-4D97-AF65-F5344CB8AC3E}">
        <p14:creationId xmlns:p14="http://schemas.microsoft.com/office/powerpoint/2010/main" val="149271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33C4859E-D561-4267-8914-A0785C71A790}"/>
              </a:ext>
            </a:extLst>
          </p:cNvPr>
          <p:cNvSpPr>
            <a:spLocks noGrp="1"/>
          </p:cNvSpPr>
          <p:nvPr>
            <p:ph type="dt" sz="half" idx="10"/>
          </p:nvPr>
        </p:nvSpPr>
        <p:spPr/>
        <p:txBody>
          <a:bodyPr/>
          <a:lstStyle>
            <a:lvl1pPr>
              <a:defRPr/>
            </a:lvl1pPr>
          </a:lstStyle>
          <a:p>
            <a:pPr>
              <a:defRPr/>
            </a:pPr>
            <a:endParaRPr lang="en-US" dirty="0"/>
          </a:p>
        </p:txBody>
      </p:sp>
      <p:sp>
        <p:nvSpPr>
          <p:cNvPr id="6" name="Footer Placeholder 4">
            <a:extLst>
              <a:ext uri="{FF2B5EF4-FFF2-40B4-BE49-F238E27FC236}">
                <a16:creationId xmlns:a16="http://schemas.microsoft.com/office/drawing/2014/main" id="{36314291-1B80-44F0-80C6-4A4F08AFAE07}"/>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52471769-D50D-4512-BBA4-60F0408FF42D}"/>
              </a:ext>
            </a:extLst>
          </p:cNvPr>
          <p:cNvSpPr>
            <a:spLocks noGrp="1"/>
          </p:cNvSpPr>
          <p:nvPr>
            <p:ph type="sldNum" sz="quarter" idx="12"/>
          </p:nvPr>
        </p:nvSpPr>
        <p:spPr/>
        <p:txBody>
          <a:bodyPr/>
          <a:lstStyle>
            <a:lvl1pPr>
              <a:defRPr/>
            </a:lvl1pPr>
          </a:lstStyle>
          <a:p>
            <a:pPr>
              <a:defRPr/>
            </a:pPr>
            <a:fld id="{09D25022-C7B5-4EBB-8A14-20AAA47DDEA7}" type="slidenum">
              <a:rPr lang="en-US" altLang="en-US"/>
              <a:pPr>
                <a:defRPr/>
              </a:pPr>
              <a:t>‹#›</a:t>
            </a:fld>
            <a:endParaRPr lang="en-US" altLang="en-US" dirty="0"/>
          </a:p>
        </p:txBody>
      </p:sp>
    </p:spTree>
    <p:extLst>
      <p:ext uri="{BB962C8B-B14F-4D97-AF65-F5344CB8AC3E}">
        <p14:creationId xmlns:p14="http://schemas.microsoft.com/office/powerpoint/2010/main" val="1817578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66CBBC7D-4D07-4D99-ADE8-76443985E3AC}"/>
              </a:ext>
            </a:extLst>
          </p:cNvPr>
          <p:cNvSpPr>
            <a:spLocks noGrp="1"/>
          </p:cNvSpPr>
          <p:nvPr>
            <p:ph type="dt" sz="half" idx="10"/>
          </p:nvPr>
        </p:nvSpPr>
        <p:spPr/>
        <p:txBody>
          <a:bodyPr/>
          <a:lstStyle>
            <a:lvl1pPr>
              <a:defRPr/>
            </a:lvl1pPr>
          </a:lstStyle>
          <a:p>
            <a:pPr>
              <a:defRPr/>
            </a:pPr>
            <a:endParaRPr lang="en-US" dirty="0"/>
          </a:p>
        </p:txBody>
      </p:sp>
      <p:sp>
        <p:nvSpPr>
          <p:cNvPr id="8" name="Footer Placeholder 4">
            <a:extLst>
              <a:ext uri="{FF2B5EF4-FFF2-40B4-BE49-F238E27FC236}">
                <a16:creationId xmlns:a16="http://schemas.microsoft.com/office/drawing/2014/main" id="{6AA05666-5ED5-44C5-BBDB-2896DE71E195}"/>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1D70D2D5-90B3-4098-AD01-4733E633CA5C}"/>
              </a:ext>
            </a:extLst>
          </p:cNvPr>
          <p:cNvSpPr>
            <a:spLocks noGrp="1"/>
          </p:cNvSpPr>
          <p:nvPr>
            <p:ph type="sldNum" sz="quarter" idx="12"/>
          </p:nvPr>
        </p:nvSpPr>
        <p:spPr/>
        <p:txBody>
          <a:bodyPr/>
          <a:lstStyle>
            <a:lvl1pPr>
              <a:defRPr/>
            </a:lvl1pPr>
          </a:lstStyle>
          <a:p>
            <a:pPr>
              <a:defRPr/>
            </a:pPr>
            <a:fld id="{38222B2E-BE05-4A31-9CF7-292F5F93B7FE}" type="slidenum">
              <a:rPr lang="en-US" altLang="en-US"/>
              <a:pPr>
                <a:defRPr/>
              </a:pPr>
              <a:t>‹#›</a:t>
            </a:fld>
            <a:endParaRPr lang="en-US" altLang="en-US" dirty="0"/>
          </a:p>
        </p:txBody>
      </p:sp>
    </p:spTree>
    <p:extLst>
      <p:ext uri="{BB962C8B-B14F-4D97-AF65-F5344CB8AC3E}">
        <p14:creationId xmlns:p14="http://schemas.microsoft.com/office/powerpoint/2010/main" val="355415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F94E92F0-E780-4EE0-AED1-649F30776FBC}"/>
              </a:ext>
            </a:extLst>
          </p:cNvPr>
          <p:cNvSpPr>
            <a:spLocks noGrp="1"/>
          </p:cNvSpPr>
          <p:nvPr>
            <p:ph type="dt" sz="half" idx="10"/>
          </p:nvPr>
        </p:nvSpPr>
        <p:spPr/>
        <p:txBody>
          <a:bodyPr/>
          <a:lstStyle>
            <a:lvl1pPr>
              <a:defRPr/>
            </a:lvl1pPr>
          </a:lstStyle>
          <a:p>
            <a:pPr>
              <a:defRPr/>
            </a:pPr>
            <a:endParaRPr lang="en-US" dirty="0"/>
          </a:p>
        </p:txBody>
      </p:sp>
      <p:sp>
        <p:nvSpPr>
          <p:cNvPr id="4" name="Footer Placeholder 4">
            <a:extLst>
              <a:ext uri="{FF2B5EF4-FFF2-40B4-BE49-F238E27FC236}">
                <a16:creationId xmlns:a16="http://schemas.microsoft.com/office/drawing/2014/main" id="{8FDD6EA2-55ED-4860-904F-D071BBE53690}"/>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DD8B0FDE-5F04-4C2D-8EEE-9275A3EB0812}"/>
              </a:ext>
            </a:extLst>
          </p:cNvPr>
          <p:cNvSpPr>
            <a:spLocks noGrp="1"/>
          </p:cNvSpPr>
          <p:nvPr>
            <p:ph type="sldNum" sz="quarter" idx="12"/>
          </p:nvPr>
        </p:nvSpPr>
        <p:spPr/>
        <p:txBody>
          <a:bodyPr/>
          <a:lstStyle>
            <a:lvl1pPr>
              <a:defRPr/>
            </a:lvl1pPr>
          </a:lstStyle>
          <a:p>
            <a:pPr>
              <a:defRPr/>
            </a:pPr>
            <a:fld id="{2C1D8152-1769-4CF3-B414-23B351709AA4}" type="slidenum">
              <a:rPr lang="en-US" altLang="en-US"/>
              <a:pPr>
                <a:defRPr/>
              </a:pPr>
              <a:t>‹#›</a:t>
            </a:fld>
            <a:endParaRPr lang="en-US" altLang="en-US" dirty="0"/>
          </a:p>
        </p:txBody>
      </p:sp>
    </p:spTree>
    <p:extLst>
      <p:ext uri="{BB962C8B-B14F-4D97-AF65-F5344CB8AC3E}">
        <p14:creationId xmlns:p14="http://schemas.microsoft.com/office/powerpoint/2010/main" val="337849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ABC278-D458-49FA-9E17-DDF02CD600DF}"/>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a:extLst>
              <a:ext uri="{FF2B5EF4-FFF2-40B4-BE49-F238E27FC236}">
                <a16:creationId xmlns:a16="http://schemas.microsoft.com/office/drawing/2014/main" id="{BFC869E7-2943-48CE-833E-823DBC583609}"/>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id="{6D809AA2-4854-45B2-886B-CEF850D088FE}"/>
              </a:ext>
            </a:extLst>
          </p:cNvPr>
          <p:cNvSpPr>
            <a:spLocks noGrp="1"/>
          </p:cNvSpPr>
          <p:nvPr>
            <p:ph type="dt" sz="half" idx="10"/>
          </p:nvPr>
        </p:nvSpPr>
        <p:spPr/>
        <p:txBody>
          <a:bodyPr/>
          <a:lstStyle>
            <a:lvl1pPr>
              <a:defRPr/>
            </a:lvl1pPr>
          </a:lstStyle>
          <a:p>
            <a:pPr>
              <a:defRPr/>
            </a:pPr>
            <a:endParaRPr lang="en-US" dirty="0"/>
          </a:p>
        </p:txBody>
      </p:sp>
      <p:sp>
        <p:nvSpPr>
          <p:cNvPr id="5" name="Footer Placeholder 7">
            <a:extLst>
              <a:ext uri="{FF2B5EF4-FFF2-40B4-BE49-F238E27FC236}">
                <a16:creationId xmlns:a16="http://schemas.microsoft.com/office/drawing/2014/main" id="{44B3261B-FC56-4A81-961F-17CE95E717CE}"/>
              </a:ext>
            </a:extLst>
          </p:cNvPr>
          <p:cNvSpPr>
            <a:spLocks noGrp="1"/>
          </p:cNvSpPr>
          <p:nvPr>
            <p:ph type="ftr" sz="quarter" idx="11"/>
          </p:nvPr>
        </p:nvSpPr>
        <p:spPr/>
        <p:txBody>
          <a:bodyPr/>
          <a:lstStyle>
            <a:lvl1pPr>
              <a:defRPr>
                <a:solidFill>
                  <a:srgbClr val="FFFFFF"/>
                </a:solidFill>
              </a:defRPr>
            </a:lvl1pPr>
          </a:lstStyle>
          <a:p>
            <a:pPr>
              <a:defRPr/>
            </a:pPr>
            <a:endParaRPr lang="en-US" dirty="0"/>
          </a:p>
        </p:txBody>
      </p:sp>
      <p:sp>
        <p:nvSpPr>
          <p:cNvPr id="6" name="Slide Number Placeholder 8">
            <a:extLst>
              <a:ext uri="{FF2B5EF4-FFF2-40B4-BE49-F238E27FC236}">
                <a16:creationId xmlns:a16="http://schemas.microsoft.com/office/drawing/2014/main" id="{28B38EFE-E35B-4B2F-BDC7-C9F435B2A7DD}"/>
              </a:ext>
            </a:extLst>
          </p:cNvPr>
          <p:cNvSpPr>
            <a:spLocks noGrp="1"/>
          </p:cNvSpPr>
          <p:nvPr>
            <p:ph type="sldNum" sz="quarter" idx="12"/>
          </p:nvPr>
        </p:nvSpPr>
        <p:spPr/>
        <p:txBody>
          <a:bodyPr/>
          <a:lstStyle>
            <a:lvl1pPr>
              <a:defRPr/>
            </a:lvl1pPr>
          </a:lstStyle>
          <a:p>
            <a:pPr>
              <a:defRPr/>
            </a:pPr>
            <a:fld id="{52CED41C-E72D-43E9-8DBB-DB5D681D87B9}" type="slidenum">
              <a:rPr lang="en-US" altLang="en-US"/>
              <a:pPr>
                <a:defRPr/>
              </a:pPr>
              <a:t>‹#›</a:t>
            </a:fld>
            <a:endParaRPr lang="en-US" altLang="en-US" dirty="0"/>
          </a:p>
        </p:txBody>
      </p:sp>
    </p:spTree>
    <p:extLst>
      <p:ext uri="{BB962C8B-B14F-4D97-AF65-F5344CB8AC3E}">
        <p14:creationId xmlns:p14="http://schemas.microsoft.com/office/powerpoint/2010/main" val="4210829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5052B03-7704-4A5F-BD5D-8E1A60C2366E}"/>
              </a:ext>
            </a:extLst>
          </p:cNvPr>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D0716079-1B01-475C-8829-A5FD163C78D2}"/>
              </a:ext>
            </a:extLst>
          </p:cNvPr>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a:extLst>
              <a:ext uri="{FF2B5EF4-FFF2-40B4-BE49-F238E27FC236}">
                <a16:creationId xmlns:a16="http://schemas.microsoft.com/office/drawing/2014/main" id="{41B7A2F4-509F-46F8-B03E-F02414A6A80A}"/>
              </a:ext>
            </a:extLst>
          </p:cNvPr>
          <p:cNvSpPr>
            <a:spLocks noGrp="1"/>
          </p:cNvSpPr>
          <p:nvPr>
            <p:ph type="dt" sz="half" idx="10"/>
          </p:nvPr>
        </p:nvSpPr>
        <p:spPr>
          <a:xfrm>
            <a:off x="349250" y="6459538"/>
            <a:ext cx="1963738" cy="365125"/>
          </a:xfrm>
        </p:spPr>
        <p:txBody>
          <a:bodyPr/>
          <a:lstStyle>
            <a:lvl1pPr algn="l">
              <a:defRPr/>
            </a:lvl1pPr>
          </a:lstStyle>
          <a:p>
            <a:pPr>
              <a:defRPr/>
            </a:pPr>
            <a:endParaRPr lang="en-US" dirty="0"/>
          </a:p>
        </p:txBody>
      </p:sp>
      <p:sp>
        <p:nvSpPr>
          <p:cNvPr id="8" name="Footer Placeholder 5">
            <a:extLst>
              <a:ext uri="{FF2B5EF4-FFF2-40B4-BE49-F238E27FC236}">
                <a16:creationId xmlns:a16="http://schemas.microsoft.com/office/drawing/2014/main" id="{80957772-0ABE-4854-B3AF-0C3CE9E647E0}"/>
              </a:ext>
            </a:extLst>
          </p:cNvPr>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US" dirty="0"/>
          </a:p>
        </p:txBody>
      </p:sp>
      <p:sp>
        <p:nvSpPr>
          <p:cNvPr id="9" name="Slide Number Placeholder 6">
            <a:extLst>
              <a:ext uri="{FF2B5EF4-FFF2-40B4-BE49-F238E27FC236}">
                <a16:creationId xmlns:a16="http://schemas.microsoft.com/office/drawing/2014/main" id="{EC83A912-C109-4F10-89CF-628CD127AF67}"/>
              </a:ext>
            </a:extLst>
          </p:cNvPr>
          <p:cNvSpPr>
            <a:spLocks noGrp="1"/>
          </p:cNvSpPr>
          <p:nvPr>
            <p:ph type="sldNum" sz="quarter" idx="12"/>
          </p:nvPr>
        </p:nvSpPr>
        <p:spPr/>
        <p:txBody>
          <a:bodyPr/>
          <a:lstStyle>
            <a:lvl1pPr>
              <a:defRPr>
                <a:solidFill>
                  <a:schemeClr val="tx2"/>
                </a:solidFill>
              </a:defRPr>
            </a:lvl1pPr>
          </a:lstStyle>
          <a:p>
            <a:pPr>
              <a:defRPr/>
            </a:pPr>
            <a:fld id="{76462DA1-8919-411B-8A8D-BA96065BDF09}" type="slidenum">
              <a:rPr lang="en-US" altLang="en-US"/>
              <a:pPr>
                <a:defRPr/>
              </a:pPr>
              <a:t>‹#›</a:t>
            </a:fld>
            <a:endParaRPr lang="en-US" altLang="en-US" dirty="0"/>
          </a:p>
        </p:txBody>
      </p:sp>
    </p:spTree>
    <p:extLst>
      <p:ext uri="{BB962C8B-B14F-4D97-AF65-F5344CB8AC3E}">
        <p14:creationId xmlns:p14="http://schemas.microsoft.com/office/powerpoint/2010/main" val="3514804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FF2B21D-509E-4010-A926-1AA74AC9FBC7}"/>
              </a:ext>
            </a:extLst>
          </p:cNvPr>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74B3A07D-2FE3-49E1-AAFA-A7C71E450D08}"/>
              </a:ext>
            </a:extLst>
          </p:cNvPr>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a:extLst>
              <a:ext uri="{FF2B5EF4-FFF2-40B4-BE49-F238E27FC236}">
                <a16:creationId xmlns:a16="http://schemas.microsoft.com/office/drawing/2014/main" id="{F42B9AF4-04FA-4CEC-BC71-A5A5B81331D4}"/>
              </a:ext>
            </a:extLst>
          </p:cNvPr>
          <p:cNvSpPr>
            <a:spLocks noGrp="1"/>
          </p:cNvSpPr>
          <p:nvPr>
            <p:ph type="dt" sz="half" idx="10"/>
          </p:nvPr>
        </p:nvSpPr>
        <p:spPr/>
        <p:txBody>
          <a:bodyPr/>
          <a:lstStyle>
            <a:lvl1pPr>
              <a:defRPr/>
            </a:lvl1pPr>
          </a:lstStyle>
          <a:p>
            <a:pPr>
              <a:defRPr/>
            </a:pPr>
            <a:endParaRPr lang="en-US" dirty="0"/>
          </a:p>
        </p:txBody>
      </p:sp>
      <p:sp>
        <p:nvSpPr>
          <p:cNvPr id="8" name="Footer Placeholder 5">
            <a:extLst>
              <a:ext uri="{FF2B5EF4-FFF2-40B4-BE49-F238E27FC236}">
                <a16:creationId xmlns:a16="http://schemas.microsoft.com/office/drawing/2014/main" id="{0DBE51AD-E387-4A4C-93E0-F5477A7E37C5}"/>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6">
            <a:extLst>
              <a:ext uri="{FF2B5EF4-FFF2-40B4-BE49-F238E27FC236}">
                <a16:creationId xmlns:a16="http://schemas.microsoft.com/office/drawing/2014/main" id="{1E054E2B-02E9-469E-B749-30754A2D914D}"/>
              </a:ext>
            </a:extLst>
          </p:cNvPr>
          <p:cNvSpPr>
            <a:spLocks noGrp="1"/>
          </p:cNvSpPr>
          <p:nvPr>
            <p:ph type="sldNum" sz="quarter" idx="12"/>
          </p:nvPr>
        </p:nvSpPr>
        <p:spPr/>
        <p:txBody>
          <a:bodyPr/>
          <a:lstStyle>
            <a:lvl1pPr>
              <a:defRPr/>
            </a:lvl1pPr>
          </a:lstStyle>
          <a:p>
            <a:pPr>
              <a:defRPr/>
            </a:pPr>
            <a:fld id="{B5799192-2C5D-4A7D-A471-47EC08AD1682}" type="slidenum">
              <a:rPr lang="en-US" altLang="en-US"/>
              <a:pPr>
                <a:defRPr/>
              </a:pPr>
              <a:t>‹#›</a:t>
            </a:fld>
            <a:endParaRPr lang="en-US" altLang="en-US" dirty="0"/>
          </a:p>
        </p:txBody>
      </p:sp>
    </p:spTree>
    <p:extLst>
      <p:ext uri="{BB962C8B-B14F-4D97-AF65-F5344CB8AC3E}">
        <p14:creationId xmlns:p14="http://schemas.microsoft.com/office/powerpoint/2010/main" val="2938961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7672ADB-2B2A-4194-8FF7-671ACFDB8F49}"/>
              </a:ext>
            </a:extLst>
          </p:cNvPr>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8A41B1DE-6D37-4F47-95B6-C5554CD4FCC7}"/>
              </a:ext>
            </a:extLst>
          </p:cNvPr>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368A7D68-76A9-4B55-A399-D3ED3D492124}"/>
              </a:ext>
            </a:extLst>
          </p:cNvPr>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9" name="Text Placeholder 2">
            <a:extLst>
              <a:ext uri="{FF2B5EF4-FFF2-40B4-BE49-F238E27FC236}">
                <a16:creationId xmlns:a16="http://schemas.microsoft.com/office/drawing/2014/main" id="{BAABD8C7-054B-45A2-B2A8-EFDAC9B6C7CE}"/>
              </a:ext>
            </a:extLst>
          </p:cNvPr>
          <p:cNvSpPr>
            <a:spLocks noGrp="1" noChangeArrowheads="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9195D0A-C64A-4D61-9F9C-C556C414A492}"/>
              </a:ext>
            </a:extLst>
          </p:cNvPr>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endParaRPr lang="en-US" dirty="0"/>
          </a:p>
        </p:txBody>
      </p:sp>
      <p:sp>
        <p:nvSpPr>
          <p:cNvPr id="5" name="Footer Placeholder 4">
            <a:extLst>
              <a:ext uri="{FF2B5EF4-FFF2-40B4-BE49-F238E27FC236}">
                <a16:creationId xmlns:a16="http://schemas.microsoft.com/office/drawing/2014/main" id="{EFB2333F-D8C1-4F58-977A-731E4998CAA3}"/>
              </a:ext>
            </a:extLst>
          </p:cNvPr>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en-US" dirty="0"/>
          </a:p>
        </p:txBody>
      </p:sp>
      <p:sp>
        <p:nvSpPr>
          <p:cNvPr id="6" name="Slide Number Placeholder 5">
            <a:extLst>
              <a:ext uri="{FF2B5EF4-FFF2-40B4-BE49-F238E27FC236}">
                <a16:creationId xmlns:a16="http://schemas.microsoft.com/office/drawing/2014/main" id="{E5D47A69-BA68-430B-8325-CBD115831266}"/>
              </a:ext>
            </a:extLst>
          </p:cNvPr>
          <p:cNvSpPr>
            <a:spLocks noGrp="1"/>
          </p:cNvSpPr>
          <p:nvPr>
            <p:ph type="sldNum" sz="quarter" idx="4"/>
          </p:nvPr>
        </p:nvSpPr>
        <p:spPr>
          <a:xfrm>
            <a:off x="7424738" y="6459538"/>
            <a:ext cx="984250" cy="365125"/>
          </a:xfrm>
          <a:prstGeom prst="rect">
            <a:avLst/>
          </a:prstGeom>
        </p:spPr>
        <p:txBody>
          <a:bodyPr vert="horz" lIns="91440" tIns="45720" rIns="91440" bIns="45720" rtlCol="0" anchor="ctr"/>
          <a:lstStyle>
            <a:lvl1pPr algn="r" eaLnBrk="1" fontAlgn="auto" hangingPunct="1">
              <a:spcBef>
                <a:spcPts val="0"/>
              </a:spcBef>
              <a:spcAft>
                <a:spcPts val="0"/>
              </a:spcAft>
              <a:defRPr sz="1050">
                <a:solidFill>
                  <a:srgbClr val="FFFFFF"/>
                </a:solidFill>
                <a:latin typeface="+mn-lt"/>
              </a:defRPr>
            </a:lvl1pPr>
          </a:lstStyle>
          <a:p>
            <a:pPr>
              <a:defRPr/>
            </a:pPr>
            <a:fld id="{9BC51CED-63D2-4FF0-885F-DE3B012565C8}" type="slidenum">
              <a:rPr lang="en-US" altLang="en-US"/>
              <a:pPr>
                <a:defRPr/>
              </a:pPr>
              <a:t>‹#›</a:t>
            </a:fld>
            <a:endParaRPr lang="en-US" altLang="en-US" dirty="0"/>
          </a:p>
        </p:txBody>
      </p:sp>
      <p:cxnSp>
        <p:nvCxnSpPr>
          <p:cNvPr id="10" name="Straight Connector 9">
            <a:extLst>
              <a:ext uri="{FF2B5EF4-FFF2-40B4-BE49-F238E27FC236}">
                <a16:creationId xmlns:a16="http://schemas.microsoft.com/office/drawing/2014/main" id="{5333CD47-B655-4964-9393-7153ADCD0C4C}"/>
              </a:ext>
            </a:extLst>
          </p:cNvPr>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029" r:id="rId1"/>
    <p:sldLayoutId id="2147484024" r:id="rId2"/>
    <p:sldLayoutId id="2147484030" r:id="rId3"/>
    <p:sldLayoutId id="2147484025" r:id="rId4"/>
    <p:sldLayoutId id="2147484026" r:id="rId5"/>
    <p:sldLayoutId id="2147484027" r:id="rId6"/>
    <p:sldLayoutId id="2147484031" r:id="rId7"/>
    <p:sldLayoutId id="2147484032" r:id="rId8"/>
    <p:sldLayoutId id="2147484033" r:id="rId9"/>
    <p:sldLayoutId id="2147484028" r:id="rId10"/>
    <p:sldLayoutId id="2147484034" r:id="rId11"/>
  </p:sldLayoutIdLst>
  <p:hf sldNum="0"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Arial Black" panose="020B0A04020102020204" pitchFamily="34" charset="0"/>
        </a:defRPr>
      </a:lvl2pPr>
      <a:lvl3pPr algn="l" rtl="0" eaLnBrk="0" fontAlgn="base" hangingPunct="0">
        <a:lnSpc>
          <a:spcPct val="85000"/>
        </a:lnSpc>
        <a:spcBef>
          <a:spcPct val="0"/>
        </a:spcBef>
        <a:spcAft>
          <a:spcPct val="0"/>
        </a:spcAft>
        <a:defRPr sz="4800">
          <a:solidFill>
            <a:srgbClr val="404040"/>
          </a:solidFill>
          <a:latin typeface="Arial Black" panose="020B0A04020102020204" pitchFamily="34" charset="0"/>
        </a:defRPr>
      </a:lvl3pPr>
      <a:lvl4pPr algn="l" rtl="0" eaLnBrk="0" fontAlgn="base" hangingPunct="0">
        <a:lnSpc>
          <a:spcPct val="85000"/>
        </a:lnSpc>
        <a:spcBef>
          <a:spcPct val="0"/>
        </a:spcBef>
        <a:spcAft>
          <a:spcPct val="0"/>
        </a:spcAft>
        <a:defRPr sz="4800">
          <a:solidFill>
            <a:srgbClr val="404040"/>
          </a:solidFill>
          <a:latin typeface="Arial Black" panose="020B0A04020102020204" pitchFamily="34" charset="0"/>
        </a:defRPr>
      </a:lvl4pPr>
      <a:lvl5pPr algn="l" rtl="0" eaLnBrk="0" fontAlgn="base" hangingPunct="0">
        <a:lnSpc>
          <a:spcPct val="85000"/>
        </a:lnSpc>
        <a:spcBef>
          <a:spcPct val="0"/>
        </a:spcBef>
        <a:spcAft>
          <a:spcPct val="0"/>
        </a:spcAft>
        <a:defRPr sz="4800">
          <a:solidFill>
            <a:srgbClr val="404040"/>
          </a:solidFill>
          <a:latin typeface="Arial Black" panose="020B0A04020102020204" pitchFamily="34" charset="0"/>
        </a:defRPr>
      </a:lvl5pPr>
      <a:lvl6pPr marL="457200" algn="l" rtl="0" fontAlgn="base">
        <a:lnSpc>
          <a:spcPct val="85000"/>
        </a:lnSpc>
        <a:spcBef>
          <a:spcPct val="0"/>
        </a:spcBef>
        <a:spcAft>
          <a:spcPct val="0"/>
        </a:spcAft>
        <a:defRPr sz="4800">
          <a:solidFill>
            <a:srgbClr val="404040"/>
          </a:solidFill>
          <a:latin typeface="Arial Black" panose="020B0A04020102020204" pitchFamily="34" charset="0"/>
        </a:defRPr>
      </a:lvl6pPr>
      <a:lvl7pPr marL="914400" algn="l" rtl="0" fontAlgn="base">
        <a:lnSpc>
          <a:spcPct val="85000"/>
        </a:lnSpc>
        <a:spcBef>
          <a:spcPct val="0"/>
        </a:spcBef>
        <a:spcAft>
          <a:spcPct val="0"/>
        </a:spcAft>
        <a:defRPr sz="4800">
          <a:solidFill>
            <a:srgbClr val="404040"/>
          </a:solidFill>
          <a:latin typeface="Arial Black" panose="020B0A04020102020204" pitchFamily="34" charset="0"/>
        </a:defRPr>
      </a:lvl7pPr>
      <a:lvl8pPr marL="1371600" algn="l" rtl="0" fontAlgn="base">
        <a:lnSpc>
          <a:spcPct val="85000"/>
        </a:lnSpc>
        <a:spcBef>
          <a:spcPct val="0"/>
        </a:spcBef>
        <a:spcAft>
          <a:spcPct val="0"/>
        </a:spcAft>
        <a:defRPr sz="4800">
          <a:solidFill>
            <a:srgbClr val="404040"/>
          </a:solidFill>
          <a:latin typeface="Arial Black" panose="020B0A04020102020204" pitchFamily="34" charset="0"/>
        </a:defRPr>
      </a:lvl8pPr>
      <a:lvl9pPr marL="1828800" algn="l" rtl="0" fontAlgn="base">
        <a:lnSpc>
          <a:spcPct val="85000"/>
        </a:lnSpc>
        <a:spcBef>
          <a:spcPct val="0"/>
        </a:spcBef>
        <a:spcAft>
          <a:spcPct val="0"/>
        </a:spcAft>
        <a:defRPr sz="4800">
          <a:solidFill>
            <a:srgbClr val="404040"/>
          </a:solidFill>
          <a:latin typeface="Arial Black" panose="020B0A040201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nasponlin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4" name="Text Box 66">
            <a:extLst>
              <a:ext uri="{FF2B5EF4-FFF2-40B4-BE49-F238E27FC236}">
                <a16:creationId xmlns:a16="http://schemas.microsoft.com/office/drawing/2014/main" id="{E7DB65EA-C9AC-4C57-B3D5-84905FEBD5AA}"/>
              </a:ext>
            </a:extLst>
          </p:cNvPr>
          <p:cNvSpPr txBox="1">
            <a:spLocks noChangeArrowheads="1"/>
          </p:cNvSpPr>
          <p:nvPr/>
        </p:nvSpPr>
        <p:spPr bwMode="auto">
          <a:xfrm>
            <a:off x="7462838" y="6416675"/>
            <a:ext cx="312737" cy="304800"/>
          </a:xfrm>
          <a:prstGeom prst="rect">
            <a:avLst/>
          </a:prstGeom>
          <a:noFill/>
          <a:ln w="12700">
            <a:noFill/>
            <a:miter lim="800000"/>
            <a:headEnd/>
            <a:tailEnd/>
          </a:ln>
          <a:effectLst/>
        </p:spPr>
        <p:txBody>
          <a:bodyPr wrap="none" anchor="b"/>
          <a:lstStyle>
            <a:lvl1pPr eaLnBrk="0" hangingPunct="0">
              <a:defRPr sz="2400">
                <a:solidFill>
                  <a:srgbClr val="FFFFFF"/>
                </a:solidFill>
                <a:latin typeface="Arial" panose="020B0604020202020204" pitchFamily="34" charset="0"/>
                <a:ea typeface="ヒラギノ角ゴ ProN W3" pitchFamily="-100" charset="-128"/>
                <a:sym typeface="Arial" panose="020B0604020202020204" pitchFamily="34" charset="0"/>
              </a:defRPr>
            </a:lvl1pPr>
            <a:lvl2pPr marL="37931725" indent="-37474525" eaLnBrk="0" hangingPunct="0">
              <a:defRPr sz="2400">
                <a:solidFill>
                  <a:srgbClr val="FFFFFF"/>
                </a:solidFill>
                <a:latin typeface="Arial" panose="020B0604020202020204" pitchFamily="34" charset="0"/>
                <a:ea typeface="ヒラギノ角ゴ ProN W3" pitchFamily="-100" charset="-128"/>
                <a:sym typeface="Arial" panose="020B0604020202020204" pitchFamily="34" charset="0"/>
              </a:defRPr>
            </a:lvl2pPr>
            <a:lvl3pPr eaLnBrk="0" hangingPunct="0">
              <a:defRPr sz="2400">
                <a:solidFill>
                  <a:srgbClr val="FFFFFF"/>
                </a:solidFill>
                <a:latin typeface="Arial" panose="020B0604020202020204" pitchFamily="34" charset="0"/>
                <a:ea typeface="ヒラギノ角ゴ ProN W3" pitchFamily="-100" charset="-128"/>
                <a:sym typeface="Arial" panose="020B0604020202020204" pitchFamily="34" charset="0"/>
              </a:defRPr>
            </a:lvl3pPr>
            <a:lvl4pPr eaLnBrk="0" hangingPunct="0">
              <a:defRPr sz="2400">
                <a:solidFill>
                  <a:srgbClr val="FFFFFF"/>
                </a:solidFill>
                <a:latin typeface="Arial" panose="020B0604020202020204" pitchFamily="34" charset="0"/>
                <a:ea typeface="ヒラギノ角ゴ ProN W3" pitchFamily="-100" charset="-128"/>
                <a:sym typeface="Arial" panose="020B0604020202020204" pitchFamily="34" charset="0"/>
              </a:defRPr>
            </a:lvl4pPr>
            <a:lvl5pPr eaLnBrk="0" hangingPunct="0">
              <a:defRPr sz="2400">
                <a:solidFill>
                  <a:srgbClr val="FFFFFF"/>
                </a:solidFill>
                <a:latin typeface="Arial" panose="020B0604020202020204" pitchFamily="34" charset="0"/>
                <a:ea typeface="ヒラギノ角ゴ ProN W3" pitchFamily="-100" charset="-128"/>
                <a:sym typeface="Arial" panose="020B0604020202020204" pitchFamily="34" charset="0"/>
              </a:defRPr>
            </a:lvl5pPr>
            <a:lvl6pPr marL="457200" eaLnBrk="0" fontAlgn="base" hangingPunct="0">
              <a:spcBef>
                <a:spcPct val="0"/>
              </a:spcBef>
              <a:spcAft>
                <a:spcPct val="0"/>
              </a:spcAft>
              <a:defRPr sz="2400">
                <a:solidFill>
                  <a:srgbClr val="FFFFFF"/>
                </a:solidFill>
                <a:latin typeface="Arial" panose="020B0604020202020204" pitchFamily="34" charset="0"/>
                <a:ea typeface="ヒラギノ角ゴ ProN W3" pitchFamily="-100" charset="-128"/>
                <a:sym typeface="Arial" panose="020B0604020202020204" pitchFamily="34" charset="0"/>
              </a:defRPr>
            </a:lvl6pPr>
            <a:lvl7pPr marL="914400" eaLnBrk="0" fontAlgn="base" hangingPunct="0">
              <a:spcBef>
                <a:spcPct val="0"/>
              </a:spcBef>
              <a:spcAft>
                <a:spcPct val="0"/>
              </a:spcAft>
              <a:defRPr sz="2400">
                <a:solidFill>
                  <a:srgbClr val="FFFFFF"/>
                </a:solidFill>
                <a:latin typeface="Arial" panose="020B0604020202020204" pitchFamily="34" charset="0"/>
                <a:ea typeface="ヒラギノ角ゴ ProN W3" pitchFamily="-100" charset="-128"/>
                <a:sym typeface="Arial" panose="020B0604020202020204" pitchFamily="34" charset="0"/>
              </a:defRPr>
            </a:lvl7pPr>
            <a:lvl8pPr marL="1371600" eaLnBrk="0" fontAlgn="base" hangingPunct="0">
              <a:spcBef>
                <a:spcPct val="0"/>
              </a:spcBef>
              <a:spcAft>
                <a:spcPct val="0"/>
              </a:spcAft>
              <a:defRPr sz="2400">
                <a:solidFill>
                  <a:srgbClr val="FFFFFF"/>
                </a:solidFill>
                <a:latin typeface="Arial" panose="020B0604020202020204" pitchFamily="34" charset="0"/>
                <a:ea typeface="ヒラギノ角ゴ ProN W3" pitchFamily="-100" charset="-128"/>
                <a:sym typeface="Arial" panose="020B0604020202020204" pitchFamily="34" charset="0"/>
              </a:defRPr>
            </a:lvl8pPr>
            <a:lvl9pPr marL="1828800" eaLnBrk="0" fontAlgn="base" hangingPunct="0">
              <a:spcBef>
                <a:spcPct val="0"/>
              </a:spcBef>
              <a:spcAft>
                <a:spcPct val="0"/>
              </a:spcAft>
              <a:defRPr sz="2400">
                <a:solidFill>
                  <a:srgbClr val="FFFFFF"/>
                </a:solidFill>
                <a:latin typeface="Arial" panose="020B0604020202020204" pitchFamily="34" charset="0"/>
                <a:ea typeface="ヒラギノ角ゴ ProN W3" pitchFamily="-100" charset="-128"/>
                <a:sym typeface="Arial" panose="020B0604020202020204" pitchFamily="34" charset="0"/>
              </a:defRPr>
            </a:lvl9pPr>
          </a:lstStyle>
          <a:p>
            <a:pPr algn="ctr" eaLnBrk="1" fontAlgn="auto" hangingPunct="1">
              <a:spcBef>
                <a:spcPts val="0"/>
              </a:spcBef>
              <a:spcAft>
                <a:spcPts val="0"/>
              </a:spcAft>
              <a:defRPr/>
            </a:pPr>
            <a:fld id="{FD79FA86-9EB3-4415-9CFC-FE706AFEC95F}" type="slidenum">
              <a:rPr lang="en-US" altLang="en-US" sz="1400" smtClean="0">
                <a:solidFill>
                  <a:schemeClr val="tx1"/>
                </a:solidFill>
                <a:effectLst>
                  <a:outerShdw blurRad="38100" dist="38100" dir="2700000" algn="tl">
                    <a:srgbClr val="000000"/>
                  </a:outerShdw>
                </a:effectLst>
                <a:cs typeface="Arial" panose="020B0604020202020204" pitchFamily="34" charset="0"/>
              </a:rPr>
              <a:pPr algn="ctr" eaLnBrk="1" fontAlgn="auto" hangingPunct="1">
                <a:spcBef>
                  <a:spcPts val="0"/>
                </a:spcBef>
                <a:spcAft>
                  <a:spcPts val="0"/>
                </a:spcAft>
                <a:defRPr/>
              </a:pPr>
              <a:t>1</a:t>
            </a:fld>
            <a:endParaRPr lang="en-US" altLang="en-US" sz="1400" dirty="0">
              <a:solidFill>
                <a:schemeClr val="tx1"/>
              </a:solidFill>
              <a:effectLst>
                <a:outerShdw blurRad="38100" dist="38100" dir="2700000" algn="tl">
                  <a:srgbClr val="000000"/>
                </a:outerShdw>
              </a:effectLst>
              <a:cs typeface="Arial" panose="020B0604020202020204" pitchFamily="34" charset="0"/>
            </a:endParaRPr>
          </a:p>
        </p:txBody>
      </p:sp>
      <p:sp>
        <p:nvSpPr>
          <p:cNvPr id="2115" name="Rectangle 67">
            <a:extLst>
              <a:ext uri="{FF2B5EF4-FFF2-40B4-BE49-F238E27FC236}">
                <a16:creationId xmlns:a16="http://schemas.microsoft.com/office/drawing/2014/main" id="{379FBDFF-BA39-47FB-BA1E-88BDFAF032E9}"/>
              </a:ext>
            </a:extLst>
          </p:cNvPr>
          <p:cNvSpPr>
            <a:spLocks noGrp="1" noChangeArrowheads="1"/>
          </p:cNvSpPr>
          <p:nvPr>
            <p:ph type="ctrTitle"/>
          </p:nvPr>
        </p:nvSpPr>
        <p:spPr>
          <a:xfrm>
            <a:off x="822325" y="758825"/>
            <a:ext cx="7543800" cy="3565525"/>
          </a:xfrm>
        </p:spPr>
        <p:txBody>
          <a:bodyPr>
            <a:normAutofit fontScale="90000"/>
          </a:bodyPr>
          <a:lstStyle/>
          <a:p>
            <a:pPr algn="ctr" eaLnBrk="1" fontAlgn="auto" hangingPunct="1">
              <a:spcAft>
                <a:spcPts val="0"/>
              </a:spcAft>
              <a:defRPr/>
            </a:pPr>
            <a:br>
              <a:rPr lang="en-US" altLang="en-US" dirty="0">
                <a:sym typeface="ＭＳ Ｐゴシック" panose="020B0600070205080204" pitchFamily="34" charset="-128"/>
              </a:rPr>
            </a:br>
            <a:br>
              <a:rPr lang="en-US" altLang="en-US" dirty="0">
                <a:sym typeface="ＭＳ Ｐゴシック" panose="020B0600070205080204" pitchFamily="34" charset="-128"/>
              </a:rPr>
            </a:br>
            <a:r>
              <a:rPr lang="en-US" altLang="en-US" sz="4900" dirty="0">
                <a:sym typeface="ＭＳ Ｐゴシック" panose="020B0600070205080204" pitchFamily="34" charset="-128"/>
              </a:rPr>
              <a:t>2019 MASP Fall Conference</a:t>
            </a:r>
            <a:br>
              <a:rPr lang="en-US" altLang="en-US" sz="4900" dirty="0">
                <a:sym typeface="ＭＳ Ｐゴシック" panose="020B0600070205080204" pitchFamily="34" charset="-128"/>
              </a:rPr>
            </a:br>
            <a:br>
              <a:rPr lang="en-US" altLang="en-US" sz="4900" dirty="0">
                <a:sym typeface="ＭＳ Ｐゴシック" panose="020B0600070205080204" pitchFamily="34" charset="-128"/>
              </a:rPr>
            </a:br>
            <a:r>
              <a:rPr lang="en-US" altLang="en-US" sz="3600" dirty="0">
                <a:sym typeface="ＭＳ Ｐゴシック" panose="020B0600070205080204" pitchFamily="34" charset="-128"/>
              </a:rPr>
              <a:t>Contemporary Ethical Challenges in School Psychology</a:t>
            </a:r>
            <a:br>
              <a:rPr lang="en-US" altLang="en-US" sz="3600" dirty="0">
                <a:sym typeface="ＭＳ Ｐゴシック" panose="020B0600070205080204" pitchFamily="34" charset="-128"/>
              </a:rPr>
            </a:br>
            <a:br>
              <a:rPr lang="en-US" altLang="en-US" sz="3600" dirty="0">
                <a:sym typeface="ＭＳ Ｐゴシック" panose="020B0600070205080204" pitchFamily="34" charset="-128"/>
              </a:rPr>
            </a:br>
            <a:endParaRPr lang="en-US" altLang="en-US" sz="3600" dirty="0"/>
          </a:p>
        </p:txBody>
      </p:sp>
      <p:sp>
        <p:nvSpPr>
          <p:cNvPr id="4100" name="Subtitle 2">
            <a:extLst>
              <a:ext uri="{FF2B5EF4-FFF2-40B4-BE49-F238E27FC236}">
                <a16:creationId xmlns:a16="http://schemas.microsoft.com/office/drawing/2014/main" id="{B173E16B-63DB-4CC4-9651-8EE6427B79AF}"/>
              </a:ext>
            </a:extLst>
          </p:cNvPr>
          <p:cNvSpPr>
            <a:spLocks noGrp="1" noChangeArrowheads="1"/>
          </p:cNvSpPr>
          <p:nvPr>
            <p:ph type="subTitle" idx="1"/>
          </p:nvPr>
        </p:nvSpPr>
        <p:spPr>
          <a:xfrm>
            <a:off x="825500" y="3886200"/>
            <a:ext cx="7543800" cy="2212975"/>
          </a:xfrm>
        </p:spPr>
        <p:txBody>
          <a:bodyPr rtlCol="0">
            <a:normAutofit fontScale="70000" lnSpcReduction="20000"/>
          </a:bodyPr>
          <a:lstStyle/>
          <a:p>
            <a:pPr eaLnBrk="1" fontAlgn="auto" hangingPunct="1">
              <a:defRPr/>
            </a:pPr>
            <a:endParaRPr lang="en-US" altLang="en-US" dirty="0"/>
          </a:p>
          <a:p>
            <a:pPr eaLnBrk="1" fontAlgn="auto" hangingPunct="1">
              <a:defRPr/>
            </a:pPr>
            <a:endParaRPr lang="en-US" altLang="en-US" dirty="0"/>
          </a:p>
          <a:p>
            <a:pPr eaLnBrk="1" fontAlgn="auto" hangingPunct="1">
              <a:defRPr/>
            </a:pPr>
            <a:r>
              <a:rPr lang="en-US" altLang="en-US" dirty="0"/>
              <a:t>Susan Jacob, Ph.D.</a:t>
            </a:r>
          </a:p>
          <a:p>
            <a:pPr eaLnBrk="1" fontAlgn="auto" hangingPunct="1">
              <a:defRPr/>
            </a:pPr>
            <a:r>
              <a:rPr lang="en-US" altLang="en-US" dirty="0"/>
              <a:t>Professor Emeritus, Psychology Department, Central Michigan University</a:t>
            </a:r>
          </a:p>
          <a:p>
            <a:pPr eaLnBrk="1" fontAlgn="auto" hangingPunct="1">
              <a:defRPr/>
            </a:pPr>
            <a:r>
              <a:rPr lang="en-US" altLang="en-US" dirty="0"/>
              <a:t>November 7, Grand Rapids, michigan</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B2D5C-9457-4B28-92E2-F055E9F8CA2B}"/>
              </a:ext>
            </a:extLst>
          </p:cNvPr>
          <p:cNvSpPr>
            <a:spLocks noGrp="1"/>
          </p:cNvSpPr>
          <p:nvPr>
            <p:ph type="title"/>
          </p:nvPr>
        </p:nvSpPr>
        <p:spPr/>
        <p:txBody>
          <a:bodyPr/>
          <a:lstStyle/>
          <a:p>
            <a:pPr eaLnBrk="1" fontAlgn="auto" hangingPunct="1">
              <a:spcAft>
                <a:spcPts val="0"/>
              </a:spcAft>
              <a:defRPr/>
            </a:pPr>
            <a:r>
              <a:rPr lang="en-US" dirty="0">
                <a:solidFill>
                  <a:schemeClr val="tx1">
                    <a:lumMod val="75000"/>
                    <a:lumOff val="25000"/>
                  </a:schemeClr>
                </a:solidFill>
              </a:rPr>
              <a:t>Eight-Step Problem-Solving Model</a:t>
            </a:r>
          </a:p>
        </p:txBody>
      </p:sp>
      <p:sp>
        <p:nvSpPr>
          <p:cNvPr id="3" name="Content Placeholder 2">
            <a:extLst>
              <a:ext uri="{FF2B5EF4-FFF2-40B4-BE49-F238E27FC236}">
                <a16:creationId xmlns:a16="http://schemas.microsoft.com/office/drawing/2014/main" id="{C00210FD-A092-444E-B2E2-F36097849F65}"/>
              </a:ext>
            </a:extLst>
          </p:cNvPr>
          <p:cNvSpPr>
            <a:spLocks noGrp="1"/>
          </p:cNvSpPr>
          <p:nvPr>
            <p:ph idx="1"/>
          </p:nvPr>
        </p:nvSpPr>
        <p:spPr/>
        <p:txBody>
          <a:bodyPr rtlCol="0">
            <a:normAutofit fontScale="92500" lnSpcReduction="10000"/>
          </a:bodyPr>
          <a:lstStyle/>
          <a:p>
            <a:pPr marL="457200" indent="-457200" eaLnBrk="1" fontAlgn="auto" hangingPunct="1">
              <a:buFont typeface="+mj-lt"/>
              <a:buAutoNum type="arabicPeriod" startAt="5"/>
              <a:defRPr/>
            </a:pPr>
            <a:r>
              <a:rPr lang="en-US" dirty="0">
                <a:solidFill>
                  <a:schemeClr val="tx1">
                    <a:lumMod val="75000"/>
                    <a:lumOff val="25000"/>
                  </a:schemeClr>
                </a:solidFill>
              </a:rPr>
              <a:t>Generate a list of alternative decisions possible for each issue.</a:t>
            </a:r>
          </a:p>
          <a:p>
            <a:pPr marL="457200" indent="-457200" eaLnBrk="1" fontAlgn="auto" hangingPunct="1">
              <a:buFont typeface="+mj-lt"/>
              <a:buAutoNum type="arabicPeriod" startAt="5"/>
              <a:defRPr/>
            </a:pPr>
            <a:r>
              <a:rPr lang="en-US" dirty="0">
                <a:solidFill>
                  <a:schemeClr val="tx1">
                    <a:lumMod val="75000"/>
                    <a:lumOff val="25000"/>
                  </a:schemeClr>
                </a:solidFill>
              </a:rPr>
              <a:t>Enumerate the consequences of making each decision.  Consultation with colleagues may be helpful.</a:t>
            </a:r>
          </a:p>
          <a:p>
            <a:pPr marL="457200" indent="-457200" eaLnBrk="1" fontAlgn="auto" hangingPunct="1">
              <a:buFont typeface="+mj-lt"/>
              <a:buAutoNum type="arabicPeriod" startAt="5"/>
              <a:defRPr/>
            </a:pPr>
            <a:r>
              <a:rPr lang="en-US" dirty="0">
                <a:solidFill>
                  <a:schemeClr val="tx1">
                    <a:lumMod val="75000"/>
                    <a:lumOff val="25000"/>
                  </a:schemeClr>
                </a:solidFill>
              </a:rPr>
              <a:t>Present any evidence that the various consequences or benefits resulting from each decision will actually occur (i.e., a risk-benefit analysis).</a:t>
            </a:r>
          </a:p>
          <a:p>
            <a:pPr marL="457200" indent="-457200" eaLnBrk="1" fontAlgn="auto" hangingPunct="1">
              <a:buFont typeface="+mj-lt"/>
              <a:buAutoNum type="arabicPeriod" startAt="5"/>
              <a:defRPr/>
            </a:pPr>
            <a:r>
              <a:rPr lang="en-US" dirty="0">
                <a:solidFill>
                  <a:schemeClr val="tx1">
                    <a:lumMod val="75000"/>
                    <a:lumOff val="25000"/>
                  </a:schemeClr>
                </a:solidFill>
              </a:rPr>
              <a:t>Make the decision.  Consistent with ethical codes, school psychologists accept responsibility for the decision made and monitor the consequences of the course of action chosen. (Adapted from Koocher &amp; Keith-Spiegel, 2016).</a:t>
            </a:r>
          </a:p>
          <a:p>
            <a:pPr marL="91440" indent="-91440" eaLnBrk="1" fontAlgn="auto" hangingPunct="1">
              <a:defRPr/>
            </a:pPr>
            <a:endParaRPr lang="en-US" dirty="0">
              <a:solidFill>
                <a:schemeClr val="tx1">
                  <a:lumMod val="75000"/>
                  <a:lumOff val="25000"/>
                </a:schemeClr>
              </a:solidFill>
            </a:endParaRPr>
          </a:p>
        </p:txBody>
      </p:sp>
      <p:sp>
        <p:nvSpPr>
          <p:cNvPr id="11268" name="Slide Number Placeholder 3">
            <a:extLst>
              <a:ext uri="{FF2B5EF4-FFF2-40B4-BE49-F238E27FC236}">
                <a16:creationId xmlns:a16="http://schemas.microsoft.com/office/drawing/2014/main" id="{C9E42BC5-C809-47C0-9753-FED9D7184AA7}"/>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fld id="{1FC102E0-596C-4498-A570-6F07AC5FDE50}" type="slidenum">
              <a:rPr lang="en-US" altLang="en-US" smtClean="0">
                <a:sym typeface="Arial" panose="020B0604020202020204" pitchFamily="34" charset="0"/>
              </a:rPr>
              <a:pPr>
                <a:defRPr/>
              </a:pPr>
              <a:t>10</a:t>
            </a:fld>
            <a:endParaRPr lang="en-US" altLang="en-US" dirty="0">
              <a:sym typeface="Arial" panose="020B0604020202020204" pitchFamily="34" charset="0"/>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687E7E5-54DE-4086-B5D0-FF79E5BC1B92}"/>
              </a:ext>
            </a:extLst>
          </p:cNvPr>
          <p:cNvSpPr>
            <a:spLocks noGrp="1" noChangeArrowheads="1"/>
          </p:cNvSpPr>
          <p:nvPr>
            <p:ph type="ctrTitle"/>
          </p:nvPr>
        </p:nvSpPr>
        <p:spPr>
          <a:xfrm>
            <a:off x="822325" y="758825"/>
            <a:ext cx="7543800" cy="3565525"/>
          </a:xfrm>
        </p:spPr>
        <p:txBody>
          <a:bodyPr/>
          <a:lstStyle/>
          <a:p>
            <a:pPr algn="ctr" eaLnBrk="1" fontAlgn="auto" hangingPunct="1">
              <a:spcAft>
                <a:spcPts val="0"/>
              </a:spcAft>
              <a:defRPr/>
            </a:pPr>
            <a:r>
              <a:rPr lang="en-US" altLang="en-US" dirty="0"/>
              <a:t>The IEP and the School Psychologist</a:t>
            </a:r>
          </a:p>
        </p:txBody>
      </p:sp>
      <p:sp>
        <p:nvSpPr>
          <p:cNvPr id="7" name="Subtitle 6">
            <a:extLst>
              <a:ext uri="{FF2B5EF4-FFF2-40B4-BE49-F238E27FC236}">
                <a16:creationId xmlns:a16="http://schemas.microsoft.com/office/drawing/2014/main" id="{EDBAC71E-475F-4C75-9AF8-72B3D3EE274E}"/>
              </a:ext>
            </a:extLst>
          </p:cNvPr>
          <p:cNvSpPr>
            <a:spLocks noGrp="1"/>
          </p:cNvSpPr>
          <p:nvPr>
            <p:ph type="subTitle" idx="1"/>
          </p:nvPr>
        </p:nvSpPr>
        <p:spPr>
          <a:xfrm>
            <a:off x="825500" y="4456113"/>
            <a:ext cx="7543800" cy="1143000"/>
          </a:xfrm>
        </p:spPr>
        <p:txBody>
          <a:bodyPr rtlCol="0"/>
          <a:lstStyle/>
          <a:p>
            <a:pPr eaLnBrk="1" fontAlgn="auto" hangingPunct="1">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3">
            <a:extLst>
              <a:ext uri="{FF2B5EF4-FFF2-40B4-BE49-F238E27FC236}">
                <a16:creationId xmlns:a16="http://schemas.microsoft.com/office/drawing/2014/main" id="{7266C4E4-289F-4B67-A976-6418B765E138}"/>
              </a:ext>
            </a:extLst>
          </p:cNvPr>
          <p:cNvSpPr txBox="1">
            <a:spLocks noChangeArrowheads="1"/>
          </p:cNvSpPr>
          <p:nvPr/>
        </p:nvSpPr>
        <p:spPr bwMode="auto">
          <a:xfrm>
            <a:off x="304800" y="838200"/>
            <a:ext cx="87630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fontAlgn="auto" hangingPunct="1">
              <a:spcBef>
                <a:spcPts val="0"/>
              </a:spcBef>
              <a:spcAft>
                <a:spcPts val="0"/>
              </a:spcAft>
              <a:defRPr/>
            </a:pPr>
            <a:r>
              <a:rPr lang="en-US" altLang="en-US" sz="2000" dirty="0">
                <a:latin typeface="+mn-lt"/>
                <a:ea typeface="ヒラギノ角ゴ ProN W3" pitchFamily="-100" charset="-128"/>
                <a:sym typeface="Arial" panose="020B0604020202020204" pitchFamily="34" charset="0"/>
              </a:rPr>
              <a:t>Mr. Rossi, father of an 8-year-old boy, contacted the Ethics Board to ask about possibly filing an ethics complaint against a school psychologist, Mrs. Moss, who was assigned to work with his son. He described his son, Ben, as having a psychiatric diagnosis of Asperger’s syndrome. Although doing well academically, his son has daily melt-downs in class with episodes of crying and “wailing,” difficulty interacting with peers, and no friends. Ben is highly anxious and prone to stomach upsets and he avoids eye contact with others. The school qualified Ben for special education services under the classification of emotional disability rather than autism because of Ben’s borderline scores on an autism scale. His IEP provides sessions with the school counselor to address his anxiety, and an “open pass” to the counselor’s, nurse’s, or principal’s office any time he needs a safe place to calm down. The effectiveness of the school’s IEP is monitored by periodic informal reports from the school counselor.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a:extLst>
              <a:ext uri="{FF2B5EF4-FFF2-40B4-BE49-F238E27FC236}">
                <a16:creationId xmlns:a16="http://schemas.microsoft.com/office/drawing/2014/main" id="{202E9DA5-F7F8-438E-9524-F02876A5A99C}"/>
              </a:ext>
            </a:extLst>
          </p:cNvPr>
          <p:cNvSpPr>
            <a:spLocks noChangeArrowheads="1"/>
          </p:cNvSpPr>
          <p:nvPr/>
        </p:nvSpPr>
        <p:spPr bwMode="auto">
          <a:xfrm>
            <a:off x="838200" y="746125"/>
            <a:ext cx="71628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fontAlgn="auto" hangingPunct="1">
              <a:spcBef>
                <a:spcPts val="0"/>
              </a:spcBef>
              <a:spcAft>
                <a:spcPts val="0"/>
              </a:spcAft>
              <a:defRPr/>
            </a:pPr>
            <a:r>
              <a:rPr lang="en-US" altLang="en-US" dirty="0">
                <a:latin typeface="+mn-lt"/>
                <a:ea typeface="ヒラギノ角ゴ ProN W3" pitchFamily="-100" charset="-128"/>
                <a:sym typeface="Arial" panose="020B0604020202020204" pitchFamily="34" charset="0"/>
              </a:rPr>
              <a:t>Mr. Rossi is concerned because his son is spending increasing amounts of time in his “safe places” and is missing a significant amount of instructional time. When Mr. Rossi asked Mrs. Moss to consider revising the IEP to include cognitive-behavioral services, she responded that the current IEP was working “just fine” because Ben had learned to use his safe places when anxious and the school counselor perceives that he was “doing better.” Mr. Rossi wondered whether Mrs. Moss was fulfilling her ethical obligations to his son Ben. </a:t>
            </a:r>
            <a:endParaRPr lang="en-US" altLang="en-US" dirty="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A3D97-8C1A-4A6F-9AEE-D3A3A5C38AAC}"/>
              </a:ext>
            </a:extLst>
          </p:cNvPr>
          <p:cNvSpPr>
            <a:spLocks noGrp="1"/>
          </p:cNvSpPr>
          <p:nvPr>
            <p:ph type="title"/>
          </p:nvPr>
        </p:nvSpPr>
        <p:spPr/>
        <p:txBody>
          <a:bodyPr/>
          <a:lstStyle/>
          <a:p>
            <a:pPr eaLnBrk="1" fontAlgn="auto" hangingPunct="1">
              <a:spcAft>
                <a:spcPts val="0"/>
              </a:spcAft>
              <a:defRPr/>
            </a:pPr>
            <a:r>
              <a:rPr lang="en-US" dirty="0">
                <a:solidFill>
                  <a:schemeClr val="tx1">
                    <a:lumMod val="75000"/>
                    <a:lumOff val="25000"/>
                  </a:schemeClr>
                </a:solidFill>
              </a:rPr>
              <a:t>Welcome to the EPPB!</a:t>
            </a:r>
          </a:p>
        </p:txBody>
      </p:sp>
      <p:sp>
        <p:nvSpPr>
          <p:cNvPr id="27651" name="Content Placeholder 2">
            <a:extLst>
              <a:ext uri="{FF2B5EF4-FFF2-40B4-BE49-F238E27FC236}">
                <a16:creationId xmlns:a16="http://schemas.microsoft.com/office/drawing/2014/main" id="{67A36B67-2D6D-4D6D-9E89-C7BDC6E1563B}"/>
              </a:ext>
            </a:extLst>
          </p:cNvPr>
          <p:cNvSpPr>
            <a:spLocks noGrp="1" noChangeArrowheads="1"/>
          </p:cNvSpPr>
          <p:nvPr>
            <p:ph idx="1"/>
          </p:nvPr>
        </p:nvSpPr>
        <p:spPr/>
        <p:txBody>
          <a:bodyPr/>
          <a:lstStyle/>
          <a:p>
            <a:pPr eaLnBrk="1" hangingPunct="1"/>
            <a:r>
              <a:rPr lang="en-US" altLang="en-US" dirty="0"/>
              <a:t>In a group or with a colleague sitting near you, describe the problem situation(s).</a:t>
            </a:r>
          </a:p>
          <a:p>
            <a:pPr eaLnBrk="1" hangingPunct="1"/>
            <a:r>
              <a:rPr lang="en-US" altLang="en-US" dirty="0"/>
              <a:t>Identify any ethical (and legal) issues and principles involved. </a:t>
            </a:r>
          </a:p>
          <a:p>
            <a:pPr eaLnBrk="1" hangingPunct="1"/>
            <a:r>
              <a:rPr lang="en-US" altLang="en-US" dirty="0"/>
              <a:t>Evaluate the rights, responsibilities, and welfare of all affected parties. </a:t>
            </a:r>
          </a:p>
          <a:p>
            <a:pPr eaLnBrk="1" hangingPunct="1"/>
            <a:r>
              <a:rPr lang="en-US" altLang="en-US" dirty="0"/>
              <a:t>What, if any, action should be taken and by whom?</a:t>
            </a:r>
          </a:p>
          <a:p>
            <a:pPr eaLnBrk="1" hangingPunct="1"/>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5C11F2-08DC-40DA-AF53-32362D0B3B46}"/>
              </a:ext>
            </a:extLst>
          </p:cNvPr>
          <p:cNvSpPr>
            <a:spLocks noGrp="1"/>
          </p:cNvSpPr>
          <p:nvPr>
            <p:ph type="title"/>
          </p:nvPr>
        </p:nvSpPr>
        <p:spPr/>
        <p:txBody>
          <a:bodyPr/>
          <a:lstStyle/>
          <a:p>
            <a:pPr eaLnBrk="1" fontAlgn="auto" hangingPunct="1">
              <a:defRPr/>
            </a:pPr>
            <a:r>
              <a:rPr lang="en-US" sz="3200" dirty="0">
                <a:solidFill>
                  <a:schemeClr val="tx1">
                    <a:lumMod val="75000"/>
                    <a:lumOff val="25000"/>
                  </a:schemeClr>
                </a:solidFill>
              </a:rPr>
              <a:t>Describe the parameters of the situation</a:t>
            </a:r>
            <a:endParaRPr lang="en-US" sz="3200" dirty="0"/>
          </a:p>
        </p:txBody>
      </p:sp>
      <p:sp>
        <p:nvSpPr>
          <p:cNvPr id="28675" name="Content Placeholder 4">
            <a:extLst>
              <a:ext uri="{FF2B5EF4-FFF2-40B4-BE49-F238E27FC236}">
                <a16:creationId xmlns:a16="http://schemas.microsoft.com/office/drawing/2014/main" id="{1518037F-4CFE-4D65-98FF-8EC2EDF0B456}"/>
              </a:ext>
            </a:extLst>
          </p:cNvPr>
          <p:cNvSpPr>
            <a:spLocks noGrp="1" noChangeArrowheads="1"/>
          </p:cNvSpPr>
          <p:nvPr>
            <p:ph idx="1"/>
          </p:nvPr>
        </p:nvSpPr>
        <p:spPr>
          <a:xfrm>
            <a:off x="822325" y="2057400"/>
            <a:ext cx="7543800" cy="3811588"/>
          </a:xfrm>
        </p:spPr>
        <p:txBody>
          <a:bodyPr/>
          <a:lstStyle/>
          <a:p>
            <a:pPr>
              <a:buFont typeface="Arial" panose="020B0604020202020204" pitchFamily="34" charset="0"/>
              <a:buChar char="•"/>
            </a:pPr>
            <a:endParaRPr lang="en-US" altLang="en-US" sz="2400" dirty="0"/>
          </a:p>
          <a:p>
            <a:pPr marL="0" indent="0">
              <a:buNone/>
            </a:pPr>
            <a:endParaRPr lang="en-US" alt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C3697-2A06-48A2-AEAA-F47CEF717FB6}"/>
              </a:ext>
            </a:extLst>
          </p:cNvPr>
          <p:cNvSpPr>
            <a:spLocks noGrp="1"/>
          </p:cNvSpPr>
          <p:nvPr>
            <p:ph type="title"/>
          </p:nvPr>
        </p:nvSpPr>
        <p:spPr>
          <a:xfrm>
            <a:off x="822325" y="287338"/>
            <a:ext cx="7483475" cy="1084262"/>
          </a:xfrm>
        </p:spPr>
        <p:txBody>
          <a:bodyPr>
            <a:noAutofit/>
          </a:bodyPr>
          <a:lstStyle/>
          <a:p>
            <a:pPr eaLnBrk="1" fontAlgn="auto" hangingPunct="1">
              <a:defRPr/>
            </a:pPr>
            <a:r>
              <a:rPr lang="en-US" sz="2800" dirty="0">
                <a:solidFill>
                  <a:schemeClr val="tx1">
                    <a:lumMod val="75000"/>
                    <a:lumOff val="25000"/>
                  </a:schemeClr>
                </a:solidFill>
              </a:rPr>
              <a:t>Define the potential ethical-legal issues involved. </a:t>
            </a:r>
            <a:br>
              <a:rPr lang="en-US" sz="2800" dirty="0">
                <a:solidFill>
                  <a:schemeClr val="tx1">
                    <a:lumMod val="75000"/>
                    <a:lumOff val="25000"/>
                  </a:schemeClr>
                </a:solidFill>
              </a:rPr>
            </a:br>
            <a:r>
              <a:rPr lang="en-US" sz="2800" dirty="0">
                <a:solidFill>
                  <a:schemeClr val="tx1">
                    <a:lumMod val="75000"/>
                    <a:lumOff val="25000"/>
                  </a:schemeClr>
                </a:solidFill>
              </a:rPr>
              <a:t>Consult ethical-legal guidelines.</a:t>
            </a:r>
            <a:endParaRPr lang="en-US" sz="2800" dirty="0"/>
          </a:p>
        </p:txBody>
      </p:sp>
      <p:sp>
        <p:nvSpPr>
          <p:cNvPr id="5" name="Content Placeholder 4">
            <a:extLst>
              <a:ext uri="{FF2B5EF4-FFF2-40B4-BE49-F238E27FC236}">
                <a16:creationId xmlns:a16="http://schemas.microsoft.com/office/drawing/2014/main" id="{38334177-2824-4E33-AA68-EB0EA3D4BDB0}"/>
              </a:ext>
            </a:extLst>
          </p:cNvPr>
          <p:cNvSpPr>
            <a:spLocks noGrp="1" noChangeArrowheads="1"/>
          </p:cNvSpPr>
          <p:nvPr>
            <p:ph idx="1"/>
          </p:nvPr>
        </p:nvSpPr>
        <p:spPr/>
        <p:txBody>
          <a:bodyPr/>
          <a:lstStyle/>
          <a:p>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C3697-2A06-48A2-AEAA-F47CEF717FB6}"/>
              </a:ext>
            </a:extLst>
          </p:cNvPr>
          <p:cNvSpPr>
            <a:spLocks noGrp="1"/>
          </p:cNvSpPr>
          <p:nvPr>
            <p:ph type="title"/>
          </p:nvPr>
        </p:nvSpPr>
        <p:spPr>
          <a:xfrm>
            <a:off x="822325" y="287338"/>
            <a:ext cx="7483475" cy="1084262"/>
          </a:xfrm>
        </p:spPr>
        <p:txBody>
          <a:bodyPr>
            <a:noAutofit/>
          </a:bodyPr>
          <a:lstStyle/>
          <a:p>
            <a:pPr eaLnBrk="1" fontAlgn="auto" hangingPunct="1">
              <a:defRPr/>
            </a:pPr>
            <a:r>
              <a:rPr lang="en-US" sz="2400" dirty="0">
                <a:solidFill>
                  <a:schemeClr val="tx1">
                    <a:lumMod val="75000"/>
                    <a:lumOff val="25000"/>
                  </a:schemeClr>
                </a:solidFill>
              </a:rPr>
              <a:t>Identify the ethical-legal issues involved. </a:t>
            </a:r>
            <a:br>
              <a:rPr lang="en-US" sz="2400" dirty="0">
                <a:solidFill>
                  <a:schemeClr val="tx1">
                    <a:lumMod val="75000"/>
                    <a:lumOff val="25000"/>
                  </a:schemeClr>
                </a:solidFill>
              </a:rPr>
            </a:br>
            <a:r>
              <a:rPr lang="en-US" sz="2400" dirty="0">
                <a:solidFill>
                  <a:schemeClr val="tx1">
                    <a:lumMod val="75000"/>
                    <a:lumOff val="25000"/>
                  </a:schemeClr>
                </a:solidFill>
              </a:rPr>
              <a:t>Consult ethical-legal guidelines.</a:t>
            </a:r>
            <a:endParaRPr lang="en-US" sz="2400" dirty="0"/>
          </a:p>
        </p:txBody>
      </p:sp>
      <p:sp>
        <p:nvSpPr>
          <p:cNvPr id="5" name="Content Placeholder 4">
            <a:extLst>
              <a:ext uri="{FF2B5EF4-FFF2-40B4-BE49-F238E27FC236}">
                <a16:creationId xmlns:a16="http://schemas.microsoft.com/office/drawing/2014/main" id="{F241820E-CFC0-40A3-9EDE-4E7BB5AEAD41}"/>
              </a:ext>
            </a:extLst>
          </p:cNvPr>
          <p:cNvSpPr>
            <a:spLocks noGrp="1" noChangeArrowheads="1"/>
          </p:cNvSpPr>
          <p:nvPr>
            <p:ph idx="1"/>
          </p:nvPr>
        </p:nvSpPr>
        <p:spPr/>
        <p:txBody>
          <a:bodyPr/>
          <a:lstStyle/>
          <a:p>
            <a:endParaRPr lang="en-US" altLang="en-US" dirty="0"/>
          </a:p>
          <a:p>
            <a:endParaRPr lang="en-US" altLang="en-US" dirty="0"/>
          </a:p>
          <a:p>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D60B4B-A14D-4070-92E5-078934A6C6D0}"/>
              </a:ext>
            </a:extLst>
          </p:cNvPr>
          <p:cNvSpPr>
            <a:spLocks noGrp="1"/>
          </p:cNvSpPr>
          <p:nvPr>
            <p:ph type="title"/>
          </p:nvPr>
        </p:nvSpPr>
        <p:spPr/>
        <p:txBody>
          <a:bodyPr>
            <a:normAutofit fontScale="90000"/>
          </a:bodyPr>
          <a:lstStyle/>
          <a:p>
            <a:pPr>
              <a:defRPr/>
            </a:pPr>
            <a:br>
              <a:rPr lang="en-US" altLang="en-US" sz="2400" dirty="0"/>
            </a:br>
            <a:br>
              <a:rPr lang="en-US" altLang="en-US" sz="2400" dirty="0"/>
            </a:br>
            <a:r>
              <a:rPr lang="en-US" altLang="en-US" sz="2400" dirty="0"/>
              <a:t>Evaluate the rights, responsibilities of all affected parties.</a:t>
            </a:r>
            <a:br>
              <a:rPr lang="en-US" altLang="en-US" sz="2400" dirty="0"/>
            </a:br>
            <a:br>
              <a:rPr lang="en-US" altLang="en-US" sz="2400" dirty="0"/>
            </a:br>
            <a:endParaRPr lang="en-US" sz="2400" dirty="0"/>
          </a:p>
        </p:txBody>
      </p:sp>
      <p:sp>
        <p:nvSpPr>
          <p:cNvPr id="5" name="Content Placeholder 4">
            <a:extLst>
              <a:ext uri="{FF2B5EF4-FFF2-40B4-BE49-F238E27FC236}">
                <a16:creationId xmlns:a16="http://schemas.microsoft.com/office/drawing/2014/main" id="{A0C2EF98-31C0-475F-9BF2-96C129B48250}"/>
              </a:ext>
            </a:extLst>
          </p:cNvPr>
          <p:cNvSpPr>
            <a:spLocks noGrp="1" noChangeArrowheads="1"/>
          </p:cNvSpPr>
          <p:nvPr>
            <p:ph idx="1"/>
          </p:nvPr>
        </p:nvSpPr>
        <p:spPr/>
        <p:txBody>
          <a:bodyPr/>
          <a:lstStyle/>
          <a:p>
            <a:endParaRPr lang="en-US" altLang="en-US" dirty="0"/>
          </a:p>
          <a:p>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D60B4B-A14D-4070-92E5-078934A6C6D0}"/>
              </a:ext>
            </a:extLst>
          </p:cNvPr>
          <p:cNvSpPr>
            <a:spLocks noGrp="1"/>
          </p:cNvSpPr>
          <p:nvPr>
            <p:ph type="title"/>
          </p:nvPr>
        </p:nvSpPr>
        <p:spPr/>
        <p:txBody>
          <a:bodyPr>
            <a:normAutofit fontScale="90000"/>
          </a:bodyPr>
          <a:lstStyle/>
          <a:p>
            <a:pPr>
              <a:defRPr/>
            </a:pPr>
            <a:br>
              <a:rPr lang="en-US" altLang="en-US" sz="2400" dirty="0"/>
            </a:br>
            <a:br>
              <a:rPr lang="en-US" altLang="en-US" sz="2400" dirty="0"/>
            </a:br>
            <a:r>
              <a:rPr lang="en-US" altLang="en-US" sz="2400" dirty="0"/>
              <a:t>What, if any, action should be taken and by whom? </a:t>
            </a:r>
            <a:br>
              <a:rPr lang="en-US" altLang="en-US" sz="2400" dirty="0"/>
            </a:br>
            <a:endParaRPr lang="en-US" sz="2400" dirty="0"/>
          </a:p>
        </p:txBody>
      </p:sp>
      <p:sp>
        <p:nvSpPr>
          <p:cNvPr id="5" name="Content Placeholder 4">
            <a:extLst>
              <a:ext uri="{FF2B5EF4-FFF2-40B4-BE49-F238E27FC236}">
                <a16:creationId xmlns:a16="http://schemas.microsoft.com/office/drawing/2014/main" id="{5A512C46-C994-4830-827A-67DC67CA3F3E}"/>
              </a:ext>
            </a:extLst>
          </p:cNvPr>
          <p:cNvSpPr>
            <a:spLocks noGrp="1" noChangeArrowheads="1"/>
          </p:cNvSpPr>
          <p:nvPr>
            <p:ph idx="1"/>
          </p:nvPr>
        </p:nvSpPr>
        <p:spPr/>
        <p:txBody>
          <a:bodyPr/>
          <a:lstStyle/>
          <a:p>
            <a:endParaRPr lang="en-US" altLang="en-US" dirty="0"/>
          </a:p>
          <a:p>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7F95FFA-545F-409B-BA62-82785DA866DD}"/>
              </a:ext>
            </a:extLst>
          </p:cNvPr>
          <p:cNvSpPr>
            <a:spLocks noGrp="1"/>
          </p:cNvSpPr>
          <p:nvPr>
            <p:ph type="title"/>
          </p:nvPr>
        </p:nvSpPr>
        <p:spPr/>
        <p:txBody>
          <a:bodyPr/>
          <a:lstStyle/>
          <a:p>
            <a:pPr eaLnBrk="1" fontAlgn="auto" hangingPunct="1">
              <a:spcAft>
                <a:spcPts val="0"/>
              </a:spcAft>
              <a:defRPr/>
            </a:pPr>
            <a:r>
              <a:rPr lang="en-US" altLang="en-US" dirty="0">
                <a:solidFill>
                  <a:schemeClr val="accent4">
                    <a:lumMod val="10000"/>
                  </a:schemeClr>
                </a:solidFill>
                <a:ea typeface="ＭＳ Ｐゴシック" panose="020B0600070205080204" pitchFamily="34" charset="-128"/>
              </a:rPr>
              <a:t>Learning objectives</a:t>
            </a:r>
          </a:p>
        </p:txBody>
      </p:sp>
      <p:sp>
        <p:nvSpPr>
          <p:cNvPr id="6" name="Content Placeholder 5">
            <a:extLst>
              <a:ext uri="{FF2B5EF4-FFF2-40B4-BE49-F238E27FC236}">
                <a16:creationId xmlns:a16="http://schemas.microsoft.com/office/drawing/2014/main" id="{FC4A4515-E841-40A8-99B1-F5CACE92B23D}"/>
              </a:ext>
            </a:extLst>
          </p:cNvPr>
          <p:cNvSpPr>
            <a:spLocks noGrp="1"/>
          </p:cNvSpPr>
          <p:nvPr>
            <p:ph idx="1"/>
          </p:nvPr>
        </p:nvSpPr>
        <p:spPr/>
        <p:txBody>
          <a:bodyPr rtlCol="0">
            <a:normAutofit/>
          </a:bodyPr>
          <a:lstStyle/>
          <a:p>
            <a:pPr marL="91440" indent="-91440" eaLnBrk="1" fontAlgn="auto" hangingPunct="1">
              <a:spcAft>
                <a:spcPts val="0"/>
              </a:spcAft>
              <a:defRPr/>
            </a:pPr>
            <a:r>
              <a:rPr lang="en-US" sz="2400" dirty="0">
                <a:solidFill>
                  <a:schemeClr val="tx1">
                    <a:lumMod val="75000"/>
                    <a:lumOff val="25000"/>
                  </a:schemeClr>
                </a:solidFill>
              </a:rPr>
              <a:t>Enhanced awareness of the types of ethical issues raised in inquiries to NASP’s Ethics and Professional Practices Board;</a:t>
            </a:r>
          </a:p>
          <a:p>
            <a:pPr marL="91440" indent="-91440" eaLnBrk="1" fontAlgn="auto" hangingPunct="1">
              <a:spcAft>
                <a:spcPts val="0"/>
              </a:spcAft>
              <a:defRPr/>
            </a:pPr>
            <a:r>
              <a:rPr lang="en-US" sz="2400" dirty="0">
                <a:solidFill>
                  <a:schemeClr val="tx1">
                    <a:lumMod val="75000"/>
                    <a:lumOff val="25000"/>
                  </a:schemeClr>
                </a:solidFill>
              </a:rPr>
              <a:t>Practice and improved skill in applying accepted and evolving standards and principles to these issues; </a:t>
            </a:r>
          </a:p>
          <a:p>
            <a:pPr marL="91440" indent="-91440" eaLnBrk="1" fontAlgn="auto" hangingPunct="1">
              <a:spcAft>
                <a:spcPts val="0"/>
              </a:spcAft>
              <a:defRPr/>
            </a:pPr>
            <a:r>
              <a:rPr lang="en-US" sz="2400" dirty="0">
                <a:solidFill>
                  <a:schemeClr val="tx1">
                    <a:lumMod val="75000"/>
                    <a:lumOff val="25000"/>
                  </a:schemeClr>
                </a:solidFill>
              </a:rPr>
              <a:t>Practice and improved skill in applying an ethical-legal problem-solving model.</a:t>
            </a:r>
          </a:p>
          <a:p>
            <a:pPr marL="0" indent="0" eaLnBrk="1" fontAlgn="auto" hangingPunct="1">
              <a:spcAft>
                <a:spcPts val="0"/>
              </a:spcAft>
              <a:buFont typeface="Arial" panose="020B0604020202020204" pitchFamily="34" charset="0"/>
              <a:buNone/>
              <a:defRPr/>
            </a:pPr>
            <a:endParaRPr lang="en-US" altLang="en-US" sz="3000" dirty="0">
              <a:solidFill>
                <a:schemeClr val="accent4">
                  <a:lumMod val="10000"/>
                </a:schemeClr>
              </a:solidFill>
              <a:ea typeface="ＭＳ Ｐゴシック"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B8086FA3-2DDC-482A-8510-86283FFBC877}"/>
              </a:ext>
            </a:extLst>
          </p:cNvPr>
          <p:cNvSpPr>
            <a:spLocks noGrp="1" noChangeArrowheads="1"/>
          </p:cNvSpPr>
          <p:nvPr>
            <p:ph type="title"/>
          </p:nvPr>
        </p:nvSpPr>
        <p:spPr>
          <a:xfrm>
            <a:off x="822325" y="758825"/>
            <a:ext cx="7543800" cy="3565525"/>
          </a:xfrm>
        </p:spPr>
        <p:txBody>
          <a:bodyPr>
            <a:normAutofit fontScale="90000"/>
          </a:bodyPr>
          <a:lstStyle/>
          <a:p>
            <a:pPr algn="ctr" eaLnBrk="1" fontAlgn="auto" hangingPunct="1">
              <a:spcAft>
                <a:spcPts val="0"/>
              </a:spcAft>
              <a:defRPr/>
            </a:pPr>
            <a:r>
              <a:rPr lang="en-US" altLang="en-US" dirty="0"/>
              <a:t>The IEE and Two School Psychologists</a:t>
            </a:r>
          </a:p>
        </p:txBody>
      </p:sp>
      <p:sp>
        <p:nvSpPr>
          <p:cNvPr id="4" name="Text Placeholder 3">
            <a:extLst>
              <a:ext uri="{FF2B5EF4-FFF2-40B4-BE49-F238E27FC236}">
                <a16:creationId xmlns:a16="http://schemas.microsoft.com/office/drawing/2014/main" id="{D35C3983-0E1F-4D7B-924B-63F1D41D7696}"/>
              </a:ext>
            </a:extLst>
          </p:cNvPr>
          <p:cNvSpPr>
            <a:spLocks noGrp="1"/>
          </p:cNvSpPr>
          <p:nvPr>
            <p:ph type="body" idx="1"/>
          </p:nvPr>
        </p:nvSpPr>
        <p:spPr>
          <a:xfrm>
            <a:off x="822325" y="4452938"/>
            <a:ext cx="7543800" cy="1143000"/>
          </a:xfrm>
        </p:spPr>
        <p:txBody>
          <a:bodyPr rtlCol="0"/>
          <a:lstStyle/>
          <a:p>
            <a:pPr eaLnBrk="1" fontAlgn="auto" hangingPunct="1">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EC0A37D4-7F77-4FD4-8194-D4BB40BEA453}"/>
              </a:ext>
            </a:extLst>
          </p:cNvPr>
          <p:cNvSpPr>
            <a:spLocks noGrp="1"/>
          </p:cNvSpPr>
          <p:nvPr>
            <p:ph idx="4294967295"/>
          </p:nvPr>
        </p:nvSpPr>
        <p:spPr>
          <a:xfrm>
            <a:off x="762000" y="1295400"/>
            <a:ext cx="7696200" cy="5410200"/>
          </a:xfrm>
        </p:spPr>
        <p:txBody>
          <a:bodyPr rtlCol="0">
            <a:normAutofit/>
          </a:bodyPr>
          <a:lstStyle/>
          <a:p>
            <a:pPr marL="0" indent="0" eaLnBrk="1" fontAlgn="auto" hangingPunct="1">
              <a:lnSpc>
                <a:spcPct val="120000"/>
              </a:lnSpc>
              <a:spcAft>
                <a:spcPts val="0"/>
              </a:spcAft>
              <a:buFont typeface="Wingdings" panose="05000000000000000000" pitchFamily="2" charset="2"/>
              <a:buNone/>
              <a:defRPr/>
            </a:pPr>
            <a:r>
              <a:rPr lang="en-US" b="1" dirty="0">
                <a:solidFill>
                  <a:schemeClr val="accent4">
                    <a:lumMod val="10000"/>
                  </a:schemeClr>
                </a:solidFill>
              </a:rPr>
              <a:t>Mr. and Mrs. Whitney’s son, Carl, is an 8</a:t>
            </a:r>
            <a:r>
              <a:rPr lang="en-US" b="1" baseline="30000" dirty="0">
                <a:solidFill>
                  <a:schemeClr val="accent4">
                    <a:lumMod val="10000"/>
                  </a:schemeClr>
                </a:solidFill>
              </a:rPr>
              <a:t>th</a:t>
            </a:r>
            <a:r>
              <a:rPr lang="en-US" b="1" dirty="0">
                <a:solidFill>
                  <a:schemeClr val="accent4">
                    <a:lumMod val="10000"/>
                  </a:schemeClr>
                </a:solidFill>
              </a:rPr>
              <a:t> grade boy who often refuses to go to school. The school psychologist at Applefield Middle School, Mrs. Newman, evaluated Carl for special education eligibility under IDEIA and he was found not eligible because Carl “gets good grades and can do the work.” After due process proceedings during which Mr. and Mrs. Whitney challenged this eligibility determination, the school district agreed to pay for an independent education evaluation (IEE) of Carl.</a:t>
            </a:r>
            <a:endParaRPr lang="en-US" altLang="en-US" sz="1500" dirty="0">
              <a:solidFill>
                <a:schemeClr val="tx1">
                  <a:lumMod val="75000"/>
                  <a:lumOff val="25000"/>
                </a:schemeClr>
              </a:solidFill>
              <a:effectLst>
                <a:outerShdw blurRad="38100" dist="38100" dir="2700000" algn="tl">
                  <a:srgbClr val="000000"/>
                </a:outerShdw>
              </a:effectLst>
              <a:ea typeface="ＭＳ Ｐゴシック" panose="020B0600070205080204" pitchFamily="34"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6F4AA37-5FB1-49B3-9A4F-923223CBC149}"/>
              </a:ext>
            </a:extLst>
          </p:cNvPr>
          <p:cNvSpPr/>
          <p:nvPr/>
        </p:nvSpPr>
        <p:spPr>
          <a:xfrm>
            <a:off x="457200" y="1295400"/>
            <a:ext cx="7924800" cy="3725863"/>
          </a:xfrm>
          <a:prstGeom prst="rect">
            <a:avLst/>
          </a:prstGeom>
        </p:spPr>
        <p:txBody>
          <a:bodyPr>
            <a:spAutoFit/>
          </a:bodyPr>
          <a:lstStyle/>
          <a:p>
            <a:pPr eaLnBrk="1" fontAlgn="auto" hangingPunct="1">
              <a:lnSpc>
                <a:spcPct val="120000"/>
              </a:lnSpc>
              <a:spcBef>
                <a:spcPts val="0"/>
              </a:spcBef>
              <a:spcAft>
                <a:spcPts val="0"/>
              </a:spcAft>
              <a:defRPr/>
            </a:pPr>
            <a:r>
              <a:rPr lang="en-US" b="1" dirty="0">
                <a:solidFill>
                  <a:schemeClr val="accent4">
                    <a:lumMod val="10000"/>
                  </a:schemeClr>
                </a:solidFill>
                <a:latin typeface="+mn-lt"/>
              </a:rPr>
              <a:t>The psychologist who completed the IEE of Carl, Dr. Gale, Ph.D., NCSP, provided information important to determining Carl’s possible eligibility under IDEIA as a child with an emotional disability (ED). He diagnosed Carl with a DSM anxiety disorder and recommended Carl by seen by a psychiatrist for possible medical treatment. He noted that children with ED may perform well academically but need special education and related services to support their achievement and that, in fact, Carl’s satisfactory academic progress was probably due in part to extensive home tutoring the parents provided.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6CFEFE-5186-4BA9-9881-6309274ADFC1}"/>
              </a:ext>
            </a:extLst>
          </p:cNvPr>
          <p:cNvSpPr/>
          <p:nvPr/>
        </p:nvSpPr>
        <p:spPr>
          <a:xfrm>
            <a:off x="152400" y="990600"/>
            <a:ext cx="8991600" cy="5540375"/>
          </a:xfrm>
          <a:prstGeom prst="rect">
            <a:avLst/>
          </a:prstGeom>
        </p:spPr>
        <p:txBody>
          <a:bodyPr>
            <a:spAutoFit/>
          </a:bodyPr>
          <a:lstStyle/>
          <a:p>
            <a:pPr marL="914400" lvl="1" eaLnBrk="1" fontAlgn="auto" hangingPunct="1">
              <a:spcBef>
                <a:spcPts val="0"/>
              </a:spcBef>
              <a:spcAft>
                <a:spcPts val="0"/>
              </a:spcAft>
              <a:defRPr/>
            </a:pPr>
            <a:r>
              <a:rPr lang="en-US" sz="2400" b="1" dirty="0">
                <a:solidFill>
                  <a:schemeClr val="accent4">
                    <a:lumMod val="10000"/>
                  </a:schemeClr>
                </a:solidFill>
                <a:latin typeface="+mn-lt"/>
              </a:rPr>
              <a:t>Finally, Dr. Gale wrote the following in his report to the school:</a:t>
            </a:r>
          </a:p>
          <a:p>
            <a:pPr marL="914400" lvl="1" eaLnBrk="1" fontAlgn="auto" hangingPunct="1">
              <a:spcBef>
                <a:spcPts val="0"/>
              </a:spcBef>
              <a:spcAft>
                <a:spcPts val="0"/>
              </a:spcAft>
              <a:defRPr/>
            </a:pPr>
            <a:endParaRPr lang="en-US" sz="2400" b="1" dirty="0">
              <a:solidFill>
                <a:schemeClr val="accent4">
                  <a:lumMod val="10000"/>
                </a:schemeClr>
              </a:solidFill>
              <a:latin typeface="+mn-lt"/>
              <a:ea typeface="ＭＳ Ｐゴシック" charset="-128"/>
            </a:endParaRPr>
          </a:p>
          <a:p>
            <a:pPr marL="914400" lvl="1" eaLnBrk="1" fontAlgn="auto" hangingPunct="1">
              <a:spcBef>
                <a:spcPts val="0"/>
              </a:spcBef>
              <a:spcAft>
                <a:spcPts val="0"/>
              </a:spcAft>
              <a:defRPr/>
            </a:pPr>
            <a:r>
              <a:rPr lang="en-US" sz="2200" b="1" dirty="0">
                <a:solidFill>
                  <a:schemeClr val="accent4">
                    <a:lumMod val="10000"/>
                  </a:schemeClr>
                </a:solidFill>
                <a:latin typeface="+mn-lt"/>
                <a:ea typeface="ＭＳ Ｐゴシック" charset="-128"/>
              </a:rPr>
              <a:t>“Interactions in this family are characterized by tension, overreactions, and problematic role definitions. Mr. Whitney is rigid and unable to adapt to Carl entering adolescence. As a result, he withdraws from the parenting role. Mrs. Whitney has a history of anxiety and panic disorder and appears to be emotionally enmeshed with her son. It is important for these parents to receive mental health counseling so that they can better manage Carl’s school refusal.” (description from research of G.A.. Bernstein and B.D. Garfinkel)</a:t>
            </a:r>
          </a:p>
          <a:p>
            <a:pPr marL="457200" eaLnBrk="1" fontAlgn="auto" hangingPunct="1">
              <a:spcBef>
                <a:spcPts val="0"/>
              </a:spcBef>
              <a:spcAft>
                <a:spcPts val="0"/>
              </a:spcAft>
              <a:defRPr/>
            </a:pPr>
            <a:endParaRPr lang="en-US" sz="2200" b="1" dirty="0">
              <a:solidFill>
                <a:schemeClr val="accent4">
                  <a:lumMod val="10000"/>
                </a:schemeClr>
              </a:solidFill>
              <a:latin typeface="+mn-lt"/>
              <a:ea typeface="ＭＳ Ｐゴシック" charset="-128"/>
            </a:endParaRPr>
          </a:p>
          <a:p>
            <a:pPr marL="457200" eaLnBrk="1" fontAlgn="auto" hangingPunct="1">
              <a:spcBef>
                <a:spcPts val="0"/>
              </a:spcBef>
              <a:spcAft>
                <a:spcPts val="0"/>
              </a:spcAft>
              <a:defRPr/>
            </a:pPr>
            <a:endParaRPr lang="en-US" dirty="0">
              <a:latin typeface="Times New Roman" panose="02020603050405020304" pitchFamily="18" charset="0"/>
              <a:ea typeface="Calibri" panose="020F050202020403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41E2C9-64CD-4552-8B72-0D18C6F7B11E}"/>
              </a:ext>
            </a:extLst>
          </p:cNvPr>
          <p:cNvSpPr/>
          <p:nvPr/>
        </p:nvSpPr>
        <p:spPr>
          <a:xfrm>
            <a:off x="990600" y="1381125"/>
            <a:ext cx="7453313" cy="4144963"/>
          </a:xfrm>
          <a:prstGeom prst="rect">
            <a:avLst/>
          </a:prstGeom>
        </p:spPr>
        <p:txBody>
          <a:bodyPr>
            <a:spAutoFit/>
          </a:bodyPr>
          <a:lstStyle/>
          <a:p>
            <a:pPr eaLnBrk="1" fontAlgn="auto" hangingPunct="1">
              <a:spcBef>
                <a:spcPts val="0"/>
              </a:spcBef>
              <a:spcAft>
                <a:spcPts val="0"/>
              </a:spcAft>
              <a:defRPr/>
            </a:pPr>
            <a:r>
              <a:rPr lang="en-US" sz="2200" b="1" dirty="0">
                <a:solidFill>
                  <a:schemeClr val="accent4">
                    <a:lumMod val="10000"/>
                  </a:schemeClr>
                </a:solidFill>
                <a:latin typeface="+mn-lt"/>
                <a:ea typeface="ＭＳ Ｐゴシック" charset="-128"/>
              </a:rPr>
              <a:t>Dr. Gale believes that it is important to understand Carl in the context of his family as a system. Furthermore, his contract with Applefield Middle School required him to provide all results to the school. Consequently, Dr. Gale sent his entire psychological report, including the above paragraph, to Applefield Middle School. Mrs. Newman received the report and distributed the entire report to all members of Carl’s special education eligibility determination team.</a:t>
            </a:r>
          </a:p>
          <a:p>
            <a:pPr eaLnBrk="1" fontAlgn="auto" hangingPunct="1">
              <a:spcBef>
                <a:spcPts val="0"/>
              </a:spcBef>
              <a:spcAft>
                <a:spcPts val="0"/>
              </a:spcAft>
              <a:defRPr/>
            </a:pPr>
            <a:r>
              <a:rPr lang="en-US" sz="2200" b="1" dirty="0">
                <a:solidFill>
                  <a:schemeClr val="accent4">
                    <a:lumMod val="10000"/>
                  </a:schemeClr>
                </a:solidFill>
                <a:latin typeface="+mn-lt"/>
                <a:ea typeface="ＭＳ Ｐゴシック" charset="-128"/>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85249A-EB84-4801-AEB7-51AAF6D94369}"/>
              </a:ext>
            </a:extLst>
          </p:cNvPr>
          <p:cNvSpPr/>
          <p:nvPr/>
        </p:nvSpPr>
        <p:spPr>
          <a:xfrm>
            <a:off x="1066800" y="1066800"/>
            <a:ext cx="7239000" cy="2862263"/>
          </a:xfrm>
          <a:prstGeom prst="rect">
            <a:avLst/>
          </a:prstGeom>
        </p:spPr>
        <p:txBody>
          <a:bodyPr>
            <a:spAutoFit/>
          </a:bodyPr>
          <a:lstStyle/>
          <a:p>
            <a:pPr eaLnBrk="1" fontAlgn="auto" hangingPunct="1">
              <a:spcBef>
                <a:spcPts val="0"/>
              </a:spcBef>
              <a:spcAft>
                <a:spcPts val="0"/>
              </a:spcAft>
              <a:defRPr/>
            </a:pPr>
            <a:endParaRPr lang="en-US" b="1" dirty="0">
              <a:solidFill>
                <a:schemeClr val="accent4">
                  <a:lumMod val="10000"/>
                </a:schemeClr>
              </a:solidFill>
              <a:latin typeface="+mn-lt"/>
              <a:ea typeface="ＭＳ Ｐゴシック" charset="-128"/>
            </a:endParaRPr>
          </a:p>
          <a:p>
            <a:pPr eaLnBrk="1" fontAlgn="auto" hangingPunct="1">
              <a:spcBef>
                <a:spcPts val="0"/>
              </a:spcBef>
              <a:spcAft>
                <a:spcPts val="0"/>
              </a:spcAft>
              <a:defRPr/>
            </a:pPr>
            <a:r>
              <a:rPr lang="en-US" b="1" dirty="0">
                <a:solidFill>
                  <a:schemeClr val="accent4">
                    <a:lumMod val="10000"/>
                  </a:schemeClr>
                </a:solidFill>
                <a:latin typeface="+mn-lt"/>
                <a:ea typeface="ＭＳ Ｐゴシック" charset="-128"/>
              </a:rPr>
              <a:t>After receipt of the report. Mr. and Mrs. Whitney filed ethics violation complaints against Dr. Gale and Mrs. Newman. Their complaint alleged that Dr. Gale violated NASP’s code of ethics by seeking and releasing private confidential information about them that was not needed in the IEE. They alleged that Mrs. Newman also violated NASP’s ethics code by storing and releasing the private confidential information about the parents to school staff who had no need to know.</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A3D97-8C1A-4A6F-9AEE-D3A3A5C38AAC}"/>
              </a:ext>
            </a:extLst>
          </p:cNvPr>
          <p:cNvSpPr>
            <a:spLocks noGrp="1"/>
          </p:cNvSpPr>
          <p:nvPr>
            <p:ph type="title"/>
          </p:nvPr>
        </p:nvSpPr>
        <p:spPr/>
        <p:txBody>
          <a:bodyPr/>
          <a:lstStyle/>
          <a:p>
            <a:pPr eaLnBrk="1" fontAlgn="auto" hangingPunct="1">
              <a:spcAft>
                <a:spcPts val="0"/>
              </a:spcAft>
              <a:defRPr/>
            </a:pPr>
            <a:r>
              <a:rPr lang="en-US" dirty="0">
                <a:solidFill>
                  <a:schemeClr val="tx1">
                    <a:lumMod val="75000"/>
                    <a:lumOff val="25000"/>
                  </a:schemeClr>
                </a:solidFill>
              </a:rPr>
              <a:t>Welcome to the EPPB!</a:t>
            </a:r>
          </a:p>
        </p:txBody>
      </p:sp>
      <p:sp>
        <p:nvSpPr>
          <p:cNvPr id="27651" name="Content Placeholder 2">
            <a:extLst>
              <a:ext uri="{FF2B5EF4-FFF2-40B4-BE49-F238E27FC236}">
                <a16:creationId xmlns:a16="http://schemas.microsoft.com/office/drawing/2014/main" id="{67A36B67-2D6D-4D6D-9E89-C7BDC6E1563B}"/>
              </a:ext>
            </a:extLst>
          </p:cNvPr>
          <p:cNvSpPr>
            <a:spLocks noGrp="1" noChangeArrowheads="1"/>
          </p:cNvSpPr>
          <p:nvPr>
            <p:ph idx="1"/>
          </p:nvPr>
        </p:nvSpPr>
        <p:spPr/>
        <p:txBody>
          <a:bodyPr/>
          <a:lstStyle/>
          <a:p>
            <a:pPr eaLnBrk="1" hangingPunct="1"/>
            <a:r>
              <a:rPr lang="en-US" altLang="en-US" dirty="0"/>
              <a:t>In a group or with a colleague sitting near you, describe the problem situation(s).</a:t>
            </a:r>
          </a:p>
          <a:p>
            <a:pPr eaLnBrk="1" hangingPunct="1"/>
            <a:r>
              <a:rPr lang="en-US" altLang="en-US" dirty="0"/>
              <a:t>Identify any ethical (and legal) issues and principles involved. </a:t>
            </a:r>
          </a:p>
          <a:p>
            <a:pPr eaLnBrk="1" hangingPunct="1"/>
            <a:r>
              <a:rPr lang="en-US" altLang="en-US" dirty="0"/>
              <a:t>Evaluate the rights, responsibilities, and welfare of all affected parties. </a:t>
            </a:r>
          </a:p>
          <a:p>
            <a:pPr eaLnBrk="1" hangingPunct="1"/>
            <a:r>
              <a:rPr lang="en-US" altLang="en-US" dirty="0"/>
              <a:t>What, if any, action should be taken and by whom?</a:t>
            </a:r>
          </a:p>
          <a:p>
            <a:pPr eaLnBrk="1" hangingPunct="1"/>
            <a:endParaRPr lang="en-US" altLang="en-US" dirty="0"/>
          </a:p>
        </p:txBody>
      </p:sp>
    </p:spTree>
    <p:extLst>
      <p:ext uri="{BB962C8B-B14F-4D97-AF65-F5344CB8AC3E}">
        <p14:creationId xmlns:p14="http://schemas.microsoft.com/office/powerpoint/2010/main" val="2136934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BCEE5-43EE-43DD-A9F9-CA8B22A8E499}"/>
              </a:ext>
            </a:extLst>
          </p:cNvPr>
          <p:cNvSpPr>
            <a:spLocks noGrp="1"/>
          </p:cNvSpPr>
          <p:nvPr>
            <p:ph type="title"/>
          </p:nvPr>
        </p:nvSpPr>
        <p:spPr>
          <a:xfrm>
            <a:off x="822325" y="287338"/>
            <a:ext cx="7543800" cy="1008062"/>
          </a:xfrm>
        </p:spPr>
        <p:txBody>
          <a:bodyPr/>
          <a:lstStyle/>
          <a:p>
            <a:pPr>
              <a:defRPr/>
            </a:pPr>
            <a:r>
              <a:rPr lang="en-US" sz="2400" dirty="0">
                <a:solidFill>
                  <a:schemeClr val="tx1">
                    <a:lumMod val="75000"/>
                    <a:lumOff val="25000"/>
                  </a:schemeClr>
                </a:solidFill>
              </a:rPr>
              <a:t>Identify the ethical-legal issues involved. </a:t>
            </a:r>
            <a:br>
              <a:rPr lang="en-US" sz="2400" dirty="0">
                <a:solidFill>
                  <a:schemeClr val="tx1">
                    <a:lumMod val="75000"/>
                    <a:lumOff val="25000"/>
                  </a:schemeClr>
                </a:solidFill>
              </a:rPr>
            </a:br>
            <a:r>
              <a:rPr lang="en-US" sz="2400" dirty="0">
                <a:solidFill>
                  <a:schemeClr val="tx1">
                    <a:lumMod val="75000"/>
                    <a:lumOff val="25000"/>
                  </a:schemeClr>
                </a:solidFill>
              </a:rPr>
              <a:t>Consult ethical-legal guidelines.</a:t>
            </a:r>
            <a:endParaRPr lang="en-US" sz="2400" dirty="0"/>
          </a:p>
        </p:txBody>
      </p:sp>
      <p:sp>
        <p:nvSpPr>
          <p:cNvPr id="3" name="Content Placeholder 2">
            <a:extLst>
              <a:ext uri="{FF2B5EF4-FFF2-40B4-BE49-F238E27FC236}">
                <a16:creationId xmlns:a16="http://schemas.microsoft.com/office/drawing/2014/main" id="{F57D3BB3-5C4D-4495-B855-C91A0213F30E}"/>
              </a:ext>
            </a:extLst>
          </p:cNvPr>
          <p:cNvSpPr>
            <a:spLocks noGrp="1"/>
          </p:cNvSpPr>
          <p:nvPr>
            <p:ph idx="1"/>
          </p:nvPr>
        </p:nvSpPr>
        <p:spPr/>
        <p:txBody>
          <a:bodyPr/>
          <a:lstStyle/>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04FA3-7A97-471C-B33B-927D47D24229}"/>
              </a:ext>
            </a:extLst>
          </p:cNvPr>
          <p:cNvSpPr>
            <a:spLocks noGrp="1"/>
          </p:cNvSpPr>
          <p:nvPr>
            <p:ph type="title"/>
          </p:nvPr>
        </p:nvSpPr>
        <p:spPr/>
        <p:txBody>
          <a:bodyPr/>
          <a:lstStyle/>
          <a:p>
            <a:pPr>
              <a:defRPr/>
            </a:pPr>
            <a:r>
              <a:rPr lang="en-US" sz="2400" dirty="0">
                <a:solidFill>
                  <a:schemeClr val="tx1">
                    <a:lumMod val="75000"/>
                    <a:lumOff val="25000"/>
                  </a:schemeClr>
                </a:solidFill>
              </a:rPr>
              <a:t>Identify the ethical-legal issues involved. </a:t>
            </a:r>
            <a:br>
              <a:rPr lang="en-US" sz="2400" dirty="0">
                <a:solidFill>
                  <a:schemeClr val="tx1">
                    <a:lumMod val="75000"/>
                    <a:lumOff val="25000"/>
                  </a:schemeClr>
                </a:solidFill>
              </a:rPr>
            </a:br>
            <a:r>
              <a:rPr lang="en-US" sz="2400" dirty="0">
                <a:solidFill>
                  <a:schemeClr val="tx1">
                    <a:lumMod val="75000"/>
                    <a:lumOff val="25000"/>
                  </a:schemeClr>
                </a:solidFill>
              </a:rPr>
              <a:t>Consult ethical-legal guidelines.</a:t>
            </a:r>
            <a:endParaRPr lang="en-US" sz="2400" dirty="0"/>
          </a:p>
        </p:txBody>
      </p:sp>
      <p:sp>
        <p:nvSpPr>
          <p:cNvPr id="3" name="Content Placeholder 2">
            <a:extLst>
              <a:ext uri="{FF2B5EF4-FFF2-40B4-BE49-F238E27FC236}">
                <a16:creationId xmlns:a16="http://schemas.microsoft.com/office/drawing/2014/main" id="{5D7F136F-C285-441B-B428-13EA9EA76AC9}"/>
              </a:ext>
            </a:extLst>
          </p:cNvPr>
          <p:cNvSpPr>
            <a:spLocks noGrp="1"/>
          </p:cNvSpPr>
          <p:nvPr>
            <p:ph idx="1"/>
          </p:nvPr>
        </p:nvSpPr>
        <p:spPr/>
        <p:txBody>
          <a:bodyPr/>
          <a:lstStyle/>
          <a:p>
            <a:pPr>
              <a:defRPr/>
            </a:pPr>
            <a:endParaRPr lang="en-US" dirty="0"/>
          </a:p>
          <a:p>
            <a:pPr>
              <a:defRPr/>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E2FC2-8107-4256-82D3-73F8540387F8}"/>
              </a:ext>
            </a:extLst>
          </p:cNvPr>
          <p:cNvSpPr>
            <a:spLocks noGrp="1"/>
          </p:cNvSpPr>
          <p:nvPr>
            <p:ph type="title"/>
          </p:nvPr>
        </p:nvSpPr>
        <p:spPr/>
        <p:txBody>
          <a:bodyPr/>
          <a:lstStyle/>
          <a:p>
            <a:pPr>
              <a:defRPr/>
            </a:pPr>
            <a:r>
              <a:rPr lang="en-US" sz="2400" b="1" dirty="0">
                <a:solidFill>
                  <a:schemeClr val="accent4">
                    <a:lumMod val="10000"/>
                  </a:schemeClr>
                </a:solidFill>
                <a:ea typeface="ＭＳ Ｐゴシック" charset="-128"/>
              </a:rPr>
              <a:t>Evaluate the rights, responsibilities, and welfare of all affected parties. </a:t>
            </a:r>
            <a:br>
              <a:rPr lang="en-US" sz="2400" b="1" dirty="0">
                <a:solidFill>
                  <a:schemeClr val="accent4">
                    <a:lumMod val="10000"/>
                  </a:schemeClr>
                </a:solidFill>
                <a:ea typeface="ＭＳ Ｐゴシック" charset="-128"/>
              </a:rPr>
            </a:br>
            <a:endParaRPr lang="en-US" sz="2400" dirty="0"/>
          </a:p>
        </p:txBody>
      </p:sp>
      <p:sp>
        <p:nvSpPr>
          <p:cNvPr id="3" name="Content Placeholder 2">
            <a:extLst>
              <a:ext uri="{FF2B5EF4-FFF2-40B4-BE49-F238E27FC236}">
                <a16:creationId xmlns:a16="http://schemas.microsoft.com/office/drawing/2014/main" id="{517A812D-FFC0-42B0-A7F5-430648484FFE}"/>
              </a:ext>
            </a:extLst>
          </p:cNvPr>
          <p:cNvSpPr>
            <a:spLocks noGrp="1"/>
          </p:cNvSpPr>
          <p:nvPr>
            <p:ph idx="1"/>
          </p:nvPr>
        </p:nvSpPr>
        <p:spPr/>
        <p:txBody>
          <a:bodyPr/>
          <a:lstStyle/>
          <a:p>
            <a:pPr>
              <a:defRPr/>
            </a:pPr>
            <a:r>
              <a:rPr lang="en-US" b="1" dirty="0">
                <a:solidFill>
                  <a:schemeClr val="accent4">
                    <a:lumMod val="10000"/>
                  </a:schemeClr>
                </a:solidFill>
                <a:ea typeface="ＭＳ Ｐゴシック" charset="-128"/>
              </a:rPr>
              <a:t> </a:t>
            </a:r>
          </a:p>
          <a:p>
            <a:pPr lvl="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1D1B891-C957-4507-B6B2-733E096CBEB3}"/>
              </a:ext>
            </a:extLst>
          </p:cNvPr>
          <p:cNvSpPr>
            <a:spLocks noGrp="1"/>
          </p:cNvSpPr>
          <p:nvPr>
            <p:ph type="title"/>
          </p:nvPr>
        </p:nvSpPr>
        <p:spPr/>
        <p:txBody>
          <a:bodyPr/>
          <a:lstStyle/>
          <a:p>
            <a:pPr eaLnBrk="1" fontAlgn="auto" hangingPunct="1">
              <a:spcAft>
                <a:spcPts val="0"/>
              </a:spcAft>
              <a:defRPr/>
            </a:pPr>
            <a:r>
              <a:rPr lang="en-US" altLang="en-US" dirty="0">
                <a:solidFill>
                  <a:schemeClr val="tx1">
                    <a:lumMod val="75000"/>
                    <a:lumOff val="25000"/>
                  </a:schemeClr>
                </a:solidFill>
              </a:rPr>
              <a:t>Please note</a:t>
            </a:r>
          </a:p>
        </p:txBody>
      </p:sp>
      <p:sp>
        <p:nvSpPr>
          <p:cNvPr id="13315" name="Content Placeholder 5">
            <a:extLst>
              <a:ext uri="{FF2B5EF4-FFF2-40B4-BE49-F238E27FC236}">
                <a16:creationId xmlns:a16="http://schemas.microsoft.com/office/drawing/2014/main" id="{2B5562F4-E437-4D14-9964-5207B382F95E}"/>
              </a:ext>
            </a:extLst>
          </p:cNvPr>
          <p:cNvSpPr>
            <a:spLocks noGrp="1" noChangeArrowheads="1"/>
          </p:cNvSpPr>
          <p:nvPr>
            <p:ph idx="1"/>
          </p:nvPr>
        </p:nvSpPr>
        <p:spPr/>
        <p:txBody>
          <a:bodyPr/>
          <a:lstStyle/>
          <a:p>
            <a:pPr eaLnBrk="1" hangingPunct="1"/>
            <a:r>
              <a:rPr lang="en-US" altLang="en-US" dirty="0">
                <a:cs typeface="Arial" panose="020B0604020202020204" pitchFamily="34" charset="0"/>
              </a:rPr>
              <a:t>I am a member of the NASP Ethical and Professional Practices Board (EPPB). However, the views I express today should not be viewed as reflecting the official opinion of the EPPB or NASP. </a:t>
            </a:r>
          </a:p>
          <a:p>
            <a:pPr eaLnBrk="1" hangingPunct="1"/>
            <a:r>
              <a:rPr lang="en-US" altLang="en-US" dirty="0">
                <a:cs typeface="Arial" panose="020B0604020202020204" pitchFamily="34" charset="0"/>
              </a:rPr>
              <a:t>The presenter writes and publishes about ethical and professional practices but I am not here to promote my work today.</a:t>
            </a:r>
          </a:p>
          <a:p>
            <a:pPr eaLnBrk="1" hangingPunct="1"/>
            <a:r>
              <a:rPr lang="en-US" altLang="en-US" dirty="0">
                <a:cs typeface="Arial" panose="020B0604020202020204" pitchFamily="34" charset="0"/>
              </a:rPr>
              <a:t>I am NOT an attorney; my opinions should not be regarded as legal advice.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0E1E9-264F-447E-A11F-F59E580941E1}"/>
              </a:ext>
            </a:extLst>
          </p:cNvPr>
          <p:cNvSpPr>
            <a:spLocks noGrp="1"/>
          </p:cNvSpPr>
          <p:nvPr>
            <p:ph type="title"/>
          </p:nvPr>
        </p:nvSpPr>
        <p:spPr/>
        <p:txBody>
          <a:bodyPr>
            <a:normAutofit/>
          </a:bodyPr>
          <a:lstStyle/>
          <a:p>
            <a:r>
              <a:rPr lang="en-US" sz="2400" b="1" dirty="0">
                <a:solidFill>
                  <a:schemeClr val="accent4">
                    <a:lumMod val="10000"/>
                  </a:schemeClr>
                </a:solidFill>
                <a:ea typeface="ＭＳ Ｐゴシック" charset="-128"/>
              </a:rPr>
              <a:t>Evaluate the rights, responsibilities, and welfare of all affected parties. </a:t>
            </a:r>
            <a:br>
              <a:rPr lang="en-US" sz="2400" b="1" dirty="0">
                <a:solidFill>
                  <a:schemeClr val="accent4">
                    <a:lumMod val="10000"/>
                  </a:schemeClr>
                </a:solidFill>
                <a:ea typeface="ＭＳ Ｐゴシック" charset="-128"/>
              </a:rPr>
            </a:br>
            <a:endParaRPr lang="en-US" sz="2400" dirty="0"/>
          </a:p>
        </p:txBody>
      </p:sp>
      <p:sp>
        <p:nvSpPr>
          <p:cNvPr id="3" name="Content Placeholder 2">
            <a:extLst>
              <a:ext uri="{FF2B5EF4-FFF2-40B4-BE49-F238E27FC236}">
                <a16:creationId xmlns:a16="http://schemas.microsoft.com/office/drawing/2014/main" id="{6EFD9C54-1097-4E01-BD82-1E187807C9D1}"/>
              </a:ext>
            </a:extLst>
          </p:cNvPr>
          <p:cNvSpPr>
            <a:spLocks noGrp="1"/>
          </p:cNvSpPr>
          <p:nvPr>
            <p:ph idx="1"/>
          </p:nvPr>
        </p:nvSpPr>
        <p:spPr/>
        <p:txBody>
          <a:bodyPr/>
          <a:lstStyle/>
          <a:p>
            <a:r>
              <a:rPr lang="en-US" b="1" dirty="0">
                <a:solidFill>
                  <a:schemeClr val="accent4">
                    <a:lumMod val="10000"/>
                  </a:schemeClr>
                </a:solidFill>
                <a:ea typeface="ＭＳ Ｐゴシック" charset="-128"/>
              </a:rPr>
              <a:t>Do you believe that Mrs. Newman engaged in unethical conduct? </a:t>
            </a:r>
          </a:p>
          <a:p>
            <a:endParaRPr lang="en-US" b="1" dirty="0">
              <a:solidFill>
                <a:schemeClr val="accent4">
                  <a:lumMod val="10000"/>
                </a:schemeClr>
              </a:solidFill>
              <a:ea typeface="ＭＳ Ｐゴシック" charset="-128"/>
            </a:endParaRPr>
          </a:p>
          <a:p>
            <a:endParaRPr lang="en-US" b="1" dirty="0">
              <a:solidFill>
                <a:schemeClr val="accent4">
                  <a:lumMod val="10000"/>
                </a:schemeClr>
              </a:solidFill>
              <a:ea typeface="ＭＳ Ｐゴシック" charset="-128"/>
            </a:endParaRPr>
          </a:p>
          <a:p>
            <a:endParaRPr lang="en-US" dirty="0"/>
          </a:p>
        </p:txBody>
      </p:sp>
    </p:spTree>
    <p:extLst>
      <p:ext uri="{BB962C8B-B14F-4D97-AF65-F5344CB8AC3E}">
        <p14:creationId xmlns:p14="http://schemas.microsoft.com/office/powerpoint/2010/main" val="1312300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B79B-0418-464A-8724-61DD7FD7EB57}"/>
              </a:ext>
            </a:extLst>
          </p:cNvPr>
          <p:cNvSpPr>
            <a:spLocks noGrp="1"/>
          </p:cNvSpPr>
          <p:nvPr>
            <p:ph type="title"/>
          </p:nvPr>
        </p:nvSpPr>
        <p:spPr/>
        <p:txBody>
          <a:bodyPr>
            <a:normAutofit/>
          </a:bodyPr>
          <a:lstStyle/>
          <a:p>
            <a:r>
              <a:rPr lang="en-US" sz="2400" b="1" dirty="0">
                <a:solidFill>
                  <a:schemeClr val="accent4">
                    <a:lumMod val="10000"/>
                  </a:schemeClr>
                </a:solidFill>
                <a:ea typeface="ＭＳ Ｐゴシック" charset="-128"/>
              </a:rPr>
              <a:t>What EPPB education/disciplinary action is appropriate?</a:t>
            </a:r>
            <a:br>
              <a:rPr lang="en-US" sz="2400" dirty="0"/>
            </a:br>
            <a:endParaRPr lang="en-US" sz="2400" dirty="0"/>
          </a:p>
        </p:txBody>
      </p:sp>
      <p:sp>
        <p:nvSpPr>
          <p:cNvPr id="3" name="Content Placeholder 2">
            <a:extLst>
              <a:ext uri="{FF2B5EF4-FFF2-40B4-BE49-F238E27FC236}">
                <a16:creationId xmlns:a16="http://schemas.microsoft.com/office/drawing/2014/main" id="{18EC7A16-DEA2-4E19-97A3-4A2F9001DA0B}"/>
              </a:ext>
            </a:extLst>
          </p:cNvPr>
          <p:cNvSpPr>
            <a:spLocks noGrp="1"/>
          </p:cNvSpPr>
          <p:nvPr>
            <p:ph idx="1"/>
          </p:nvPr>
        </p:nvSpPr>
        <p:spPr/>
        <p:txBody>
          <a:bodyPr/>
          <a:lstStyle/>
          <a:p>
            <a:endParaRPr lang="en-US" dirty="0"/>
          </a:p>
          <a:p>
            <a:endParaRPr lang="en-US" dirty="0"/>
          </a:p>
          <a:p>
            <a:pPr marL="200025" lvl="1" indent="0">
              <a:buNone/>
            </a:pPr>
            <a:endParaRPr lang="en-US" dirty="0"/>
          </a:p>
        </p:txBody>
      </p:sp>
    </p:spTree>
    <p:extLst>
      <p:ext uri="{BB962C8B-B14F-4D97-AF65-F5344CB8AC3E}">
        <p14:creationId xmlns:p14="http://schemas.microsoft.com/office/powerpoint/2010/main" val="7242600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3DECE-CCCB-40F7-BC87-000849E3F0F0}"/>
              </a:ext>
            </a:extLst>
          </p:cNvPr>
          <p:cNvSpPr>
            <a:spLocks noGrp="1"/>
          </p:cNvSpPr>
          <p:nvPr>
            <p:ph type="ctrTitle"/>
          </p:nvPr>
        </p:nvSpPr>
        <p:spPr>
          <a:xfrm>
            <a:off x="822325" y="758825"/>
            <a:ext cx="7543800" cy="3565525"/>
          </a:xfrm>
        </p:spPr>
        <p:txBody>
          <a:bodyPr>
            <a:normAutofit fontScale="90000"/>
          </a:bodyPr>
          <a:lstStyle/>
          <a:p>
            <a:pPr algn="ctr" eaLnBrk="1" fontAlgn="auto" hangingPunct="1">
              <a:spcAft>
                <a:spcPts val="0"/>
              </a:spcAft>
              <a:defRPr/>
            </a:pPr>
            <a:r>
              <a:rPr lang="en-US" dirty="0"/>
              <a:t>A Query About Mental Health Screening and Consent</a:t>
            </a:r>
          </a:p>
        </p:txBody>
      </p:sp>
      <p:sp>
        <p:nvSpPr>
          <p:cNvPr id="3" name="Subtitle 2">
            <a:extLst>
              <a:ext uri="{FF2B5EF4-FFF2-40B4-BE49-F238E27FC236}">
                <a16:creationId xmlns:a16="http://schemas.microsoft.com/office/drawing/2014/main" id="{C9E3D379-691F-4D6A-99A6-C1482DEFEEB6}"/>
              </a:ext>
            </a:extLst>
          </p:cNvPr>
          <p:cNvSpPr>
            <a:spLocks noGrp="1"/>
          </p:cNvSpPr>
          <p:nvPr>
            <p:ph type="subTitle" idx="1"/>
          </p:nvPr>
        </p:nvSpPr>
        <p:spPr>
          <a:xfrm>
            <a:off x="825500" y="4456113"/>
            <a:ext cx="7543800" cy="1143000"/>
          </a:xfrm>
        </p:spPr>
        <p:txBody>
          <a:bodyPr rtlCol="0"/>
          <a:lstStyle/>
          <a:p>
            <a:pPr eaLnBrk="1" fontAlgn="auto" hangingPunct="1">
              <a:defRPr/>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F7F3A15-0F11-4310-B029-A1BFF847E846}"/>
              </a:ext>
            </a:extLst>
          </p:cNvPr>
          <p:cNvSpPr>
            <a:spLocks noGrp="1"/>
          </p:cNvSpPr>
          <p:nvPr>
            <p:ph type="title"/>
          </p:nvPr>
        </p:nvSpPr>
        <p:spPr/>
        <p:txBody>
          <a:bodyPr/>
          <a:lstStyle/>
          <a:p>
            <a:pPr eaLnBrk="1" fontAlgn="auto" hangingPunct="1">
              <a:spcAft>
                <a:spcPts val="0"/>
              </a:spcAft>
              <a:defRPr/>
            </a:pPr>
            <a:r>
              <a:rPr lang="en-US" dirty="0">
                <a:solidFill>
                  <a:schemeClr val="tx1">
                    <a:lumMod val="75000"/>
                    <a:lumOff val="25000"/>
                  </a:schemeClr>
                </a:solidFill>
              </a:rPr>
              <a:t>Query to the Ethics Board</a:t>
            </a:r>
          </a:p>
        </p:txBody>
      </p:sp>
      <p:sp>
        <p:nvSpPr>
          <p:cNvPr id="46083" name="Content Placeholder 7">
            <a:extLst>
              <a:ext uri="{FF2B5EF4-FFF2-40B4-BE49-F238E27FC236}">
                <a16:creationId xmlns:a16="http://schemas.microsoft.com/office/drawing/2014/main" id="{EA681E0F-7557-4D5F-97C0-ECAA9D82EDA4}"/>
              </a:ext>
            </a:extLst>
          </p:cNvPr>
          <p:cNvSpPr>
            <a:spLocks noGrp="1" noChangeArrowheads="1"/>
          </p:cNvSpPr>
          <p:nvPr>
            <p:ph idx="1"/>
          </p:nvPr>
        </p:nvSpPr>
        <p:spPr/>
        <p:txBody>
          <a:bodyPr/>
          <a:lstStyle/>
          <a:p>
            <a:pPr eaLnBrk="1" hangingPunct="1"/>
            <a:r>
              <a:rPr lang="en-US" altLang="en-US" dirty="0">
                <a:solidFill>
                  <a:srgbClr val="212121"/>
                </a:solidFill>
              </a:rPr>
              <a:t>Dear Ethics Board members, </a:t>
            </a:r>
            <a:br>
              <a:rPr lang="en-US" altLang="en-US" dirty="0">
                <a:solidFill>
                  <a:srgbClr val="212121"/>
                </a:solidFill>
              </a:rPr>
            </a:br>
            <a:endParaRPr lang="en-US" altLang="en-US" dirty="0">
              <a:solidFill>
                <a:srgbClr val="212121"/>
              </a:solidFill>
            </a:endParaRPr>
          </a:p>
          <a:p>
            <a:pPr eaLnBrk="1" hangingPunct="1"/>
            <a:r>
              <a:rPr lang="en-US" altLang="en-US" dirty="0">
                <a:solidFill>
                  <a:srgbClr val="212121"/>
                </a:solidFill>
              </a:rPr>
              <a:t>I am a school psychologist in….  </a:t>
            </a:r>
            <a:r>
              <a:rPr lang="en-US" dirty="0"/>
              <a:t>Many districts give a socio-emotional screener to screen for student mental health needs.  My prior district did this at the elementary level.  A district cannot get active consent for all students.  It's not feasible and most districts get passive consent due to these logistical concerns.  Does this practice violate our ethics code? (Based on post to NASP Member Exchange).</a:t>
            </a:r>
            <a:endParaRPr lang="en-US" b="1" dirty="0"/>
          </a:p>
          <a:p>
            <a:pPr eaLnBrk="1" hangingPunct="1"/>
            <a:endParaRPr lang="en-US"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C1B065-827A-444F-B832-A4696D4CE12B}"/>
              </a:ext>
            </a:extLst>
          </p:cNvPr>
          <p:cNvSpPr>
            <a:spLocks noGrp="1"/>
          </p:cNvSpPr>
          <p:nvPr>
            <p:ph type="title"/>
          </p:nvPr>
        </p:nvSpPr>
        <p:spPr/>
        <p:txBody>
          <a:bodyPr/>
          <a:lstStyle/>
          <a:p>
            <a:pPr eaLnBrk="1" fontAlgn="auto" hangingPunct="1">
              <a:spcAft>
                <a:spcPts val="0"/>
              </a:spcAft>
              <a:defRPr/>
            </a:pPr>
            <a:r>
              <a:rPr lang="en-US" sz="3600" dirty="0">
                <a:solidFill>
                  <a:schemeClr val="tx1">
                    <a:lumMod val="75000"/>
                    <a:lumOff val="25000"/>
                  </a:schemeClr>
                </a:solidFill>
              </a:rPr>
              <a:t>As an EPPB member, please respond to this query:</a:t>
            </a:r>
          </a:p>
        </p:txBody>
      </p:sp>
      <p:sp>
        <p:nvSpPr>
          <p:cNvPr id="5" name="Content Placeholder 4">
            <a:extLst>
              <a:ext uri="{FF2B5EF4-FFF2-40B4-BE49-F238E27FC236}">
                <a16:creationId xmlns:a16="http://schemas.microsoft.com/office/drawing/2014/main" id="{912B7FEA-143F-4975-BF8B-BCB43B58C645}"/>
              </a:ext>
            </a:extLst>
          </p:cNvPr>
          <p:cNvSpPr>
            <a:spLocks noGrp="1"/>
          </p:cNvSpPr>
          <p:nvPr>
            <p:ph idx="1"/>
          </p:nvPr>
        </p:nvSpPr>
        <p:spPr/>
        <p:txBody>
          <a:bodyPr rtlCol="0">
            <a:normAutofit/>
          </a:bodyPr>
          <a:lstStyle/>
          <a:p>
            <a:pPr marL="91440" indent="-91440" eaLnBrk="1" fontAlgn="auto" hangingPunct="1">
              <a:defRPr/>
            </a:pPr>
            <a:r>
              <a:rPr lang="en-US" dirty="0">
                <a:solidFill>
                  <a:schemeClr val="tx1">
                    <a:lumMod val="75000"/>
                    <a:lumOff val="25000"/>
                  </a:schemeClr>
                </a:solidFill>
              </a:rPr>
              <a:t>This is a simple question that requires a nuanced and complex response.</a:t>
            </a:r>
          </a:p>
          <a:p>
            <a:pPr marL="0" indent="0" eaLnBrk="1" fontAlgn="auto" hangingPunct="1">
              <a:buFont typeface="Calibri" panose="020F0502020204030204" pitchFamily="34" charset="0"/>
              <a:buNone/>
              <a:defRPr/>
            </a:pPr>
            <a:endParaRPr lang="en-US" dirty="0">
              <a:solidFill>
                <a:schemeClr val="tx1">
                  <a:lumMod val="75000"/>
                  <a:lumOff val="25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357FF-D4E6-4A08-8432-628A005BC93C}"/>
              </a:ext>
            </a:extLst>
          </p:cNvPr>
          <p:cNvSpPr>
            <a:spLocks noGrp="1"/>
          </p:cNvSpPr>
          <p:nvPr>
            <p:ph type="title"/>
          </p:nvPr>
        </p:nvSpPr>
        <p:spPr/>
        <p:txBody>
          <a:bodyPr/>
          <a:lstStyle/>
          <a:p>
            <a:pPr>
              <a:defRPr/>
            </a:pPr>
            <a:r>
              <a:rPr lang="en-US" sz="2400" dirty="0"/>
              <a:t>Two Different Types of Screeners</a:t>
            </a:r>
          </a:p>
        </p:txBody>
      </p:sp>
      <p:sp>
        <p:nvSpPr>
          <p:cNvPr id="49155" name="Content Placeholder 2">
            <a:extLst>
              <a:ext uri="{FF2B5EF4-FFF2-40B4-BE49-F238E27FC236}">
                <a16:creationId xmlns:a16="http://schemas.microsoft.com/office/drawing/2014/main" id="{58664251-FD0A-4FBE-8542-F356C57DF696}"/>
              </a:ext>
            </a:extLst>
          </p:cNvPr>
          <p:cNvSpPr>
            <a:spLocks noGrp="1" noChangeArrowheads="1"/>
          </p:cNvSpPr>
          <p:nvPr>
            <p:ph idx="1"/>
          </p:nvPr>
        </p:nvSpPr>
        <p:spPr/>
        <p:txBody>
          <a:bodyPr/>
          <a:lstStyle/>
          <a:p>
            <a:r>
              <a:rPr lang="en-US" altLang="en-US" dirty="0"/>
              <a:t> </a:t>
            </a:r>
          </a:p>
          <a:p>
            <a:endParaRPr lang="en-US"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C2137-CA9B-46F2-B1E1-2677B463664C}"/>
              </a:ext>
            </a:extLst>
          </p:cNvPr>
          <p:cNvSpPr>
            <a:spLocks noGrp="1"/>
          </p:cNvSpPr>
          <p:nvPr>
            <p:ph type="title"/>
          </p:nvPr>
        </p:nvSpPr>
        <p:spPr/>
        <p:txBody>
          <a:bodyPr>
            <a:normAutofit/>
          </a:bodyPr>
          <a:lstStyle/>
          <a:p>
            <a:r>
              <a:rPr lang="en-US" sz="2400" dirty="0"/>
              <a:t>Two Different Types of Screeners</a:t>
            </a:r>
          </a:p>
        </p:txBody>
      </p:sp>
      <p:sp>
        <p:nvSpPr>
          <p:cNvPr id="3" name="Content Placeholder 2">
            <a:extLst>
              <a:ext uri="{FF2B5EF4-FFF2-40B4-BE49-F238E27FC236}">
                <a16:creationId xmlns:a16="http://schemas.microsoft.com/office/drawing/2014/main" id="{6AAE8C4E-DB3F-40F4-9545-8E9B96AC1139}"/>
              </a:ext>
            </a:extLst>
          </p:cNvPr>
          <p:cNvSpPr>
            <a:spLocks noGrp="1"/>
          </p:cNvSpPr>
          <p:nvPr>
            <p:ph idx="1"/>
          </p:nvPr>
        </p:nvSpPr>
        <p:spPr/>
        <p:txBody>
          <a:bodyPr/>
          <a:lstStyle/>
          <a:p>
            <a:endParaRPr lang="en-US" dirty="0"/>
          </a:p>
          <a:p>
            <a:endParaRPr lang="en-US" dirty="0"/>
          </a:p>
        </p:txBody>
      </p:sp>
    </p:spTree>
    <p:extLst>
      <p:ext uri="{BB962C8B-B14F-4D97-AF65-F5344CB8AC3E}">
        <p14:creationId xmlns:p14="http://schemas.microsoft.com/office/powerpoint/2010/main" val="29130233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CBDED-0E92-4C1E-BADA-5C58CB1375B7}"/>
              </a:ext>
            </a:extLst>
          </p:cNvPr>
          <p:cNvSpPr>
            <a:spLocks noGrp="1"/>
          </p:cNvSpPr>
          <p:nvPr>
            <p:ph type="title"/>
          </p:nvPr>
        </p:nvSpPr>
        <p:spPr/>
        <p:txBody>
          <a:bodyPr>
            <a:normAutofit/>
          </a:bodyPr>
          <a:lstStyle/>
          <a:p>
            <a:r>
              <a:rPr lang="en-US" sz="2400" dirty="0"/>
              <a:t>Informed Consent, Passive Consent, and Notice and Opt-Out</a:t>
            </a:r>
          </a:p>
        </p:txBody>
      </p:sp>
      <p:sp>
        <p:nvSpPr>
          <p:cNvPr id="3" name="Content Placeholder 2">
            <a:extLst>
              <a:ext uri="{FF2B5EF4-FFF2-40B4-BE49-F238E27FC236}">
                <a16:creationId xmlns:a16="http://schemas.microsoft.com/office/drawing/2014/main" id="{F9AEEE31-FA4B-4EB0-A8A3-2814CFA4D8E2}"/>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2141635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752C-549D-407A-A371-0BC3C9C9615E}"/>
              </a:ext>
            </a:extLst>
          </p:cNvPr>
          <p:cNvSpPr>
            <a:spLocks noGrp="1"/>
          </p:cNvSpPr>
          <p:nvPr>
            <p:ph type="title"/>
          </p:nvPr>
        </p:nvSpPr>
        <p:spPr/>
        <p:txBody>
          <a:bodyPr/>
          <a:lstStyle/>
          <a:p>
            <a:r>
              <a:rPr lang="en-US" dirty="0"/>
              <a:t>Ethics Code</a:t>
            </a:r>
          </a:p>
        </p:txBody>
      </p:sp>
      <p:sp>
        <p:nvSpPr>
          <p:cNvPr id="3" name="Content Placeholder 2">
            <a:extLst>
              <a:ext uri="{FF2B5EF4-FFF2-40B4-BE49-F238E27FC236}">
                <a16:creationId xmlns:a16="http://schemas.microsoft.com/office/drawing/2014/main" id="{7EF0F384-3E67-4AD5-A3C0-E7ED9AAC99F0}"/>
              </a:ext>
            </a:extLst>
          </p:cNvPr>
          <p:cNvSpPr>
            <a:spLocks noGrp="1"/>
          </p:cNvSpPr>
          <p:nvPr>
            <p:ph idx="1"/>
          </p:nvPr>
        </p:nvSpPr>
        <p:spPr>
          <a:xfrm>
            <a:off x="822325" y="1736725"/>
            <a:ext cx="7543800" cy="4132263"/>
          </a:xfrm>
        </p:spPr>
        <p:txBody>
          <a:bodyPr/>
          <a:lstStyle/>
          <a:p>
            <a:endParaRPr lang="en-US" dirty="0"/>
          </a:p>
        </p:txBody>
      </p:sp>
    </p:spTree>
    <p:extLst>
      <p:ext uri="{BB962C8B-B14F-4D97-AF65-F5344CB8AC3E}">
        <p14:creationId xmlns:p14="http://schemas.microsoft.com/office/powerpoint/2010/main" val="25343129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143D2-1833-42BA-A19D-AEAA52C09427}"/>
              </a:ext>
            </a:extLst>
          </p:cNvPr>
          <p:cNvSpPr>
            <a:spLocks noGrp="1"/>
          </p:cNvSpPr>
          <p:nvPr>
            <p:ph type="title"/>
          </p:nvPr>
        </p:nvSpPr>
        <p:spPr/>
        <p:txBody>
          <a:bodyPr/>
          <a:lstStyle/>
          <a:p>
            <a:pPr>
              <a:defRPr/>
            </a:pPr>
            <a:r>
              <a:rPr lang="en-US" sz="2400" dirty="0"/>
              <a:t>Note about EPPB </a:t>
            </a:r>
            <a:r>
              <a:rPr lang="en-US" sz="2400" i="1" dirty="0"/>
              <a:t>Procedures</a:t>
            </a:r>
            <a:r>
              <a:rPr lang="en-US" sz="2400" dirty="0"/>
              <a:t>…</a:t>
            </a:r>
          </a:p>
        </p:txBody>
      </p:sp>
      <p:sp>
        <p:nvSpPr>
          <p:cNvPr id="52227" name="Content Placeholder 2">
            <a:extLst>
              <a:ext uri="{FF2B5EF4-FFF2-40B4-BE49-F238E27FC236}">
                <a16:creationId xmlns:a16="http://schemas.microsoft.com/office/drawing/2014/main" id="{BA131455-15C9-4843-B9A0-49D3896103A4}"/>
              </a:ext>
            </a:extLst>
          </p:cNvPr>
          <p:cNvSpPr>
            <a:spLocks noGrp="1" noChangeArrowheads="1"/>
          </p:cNvSpPr>
          <p:nvPr>
            <p:ph idx="1"/>
          </p:nvPr>
        </p:nvSpPr>
        <p:spPr/>
        <p:txBody>
          <a:bodyPr/>
          <a:lstStyle/>
          <a:p>
            <a:r>
              <a:rPr lang="en-US" altLang="en-US" b="1" dirty="0"/>
              <a:t>Promotion of Ethical and Professional Practices</a:t>
            </a:r>
          </a:p>
          <a:p>
            <a:pPr lvl="1"/>
            <a:endParaRPr lang="en-US" altLang="en-US" b="1" dirty="0"/>
          </a:p>
          <a:p>
            <a:pPr lvl="1"/>
            <a:r>
              <a:rPr lang="en-US" altLang="en-US" b="1" dirty="0"/>
              <a:t>When consulting regarding ethical dilemmas, the EPPB promotes an ethical and professional problem-solving model and does not prescribe conduct or provide situational advice. EPPB members may provide support in identifying relevant Standards and implementing a problem-solving method. The individual seeking support maintains full responsibility for all actions and decisions.</a:t>
            </a:r>
          </a:p>
          <a:p>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5FA4654-9CB8-45CA-9DAE-F8E4EE5B8C66}"/>
              </a:ext>
            </a:extLst>
          </p:cNvPr>
          <p:cNvSpPr>
            <a:spLocks noGrp="1"/>
          </p:cNvSpPr>
          <p:nvPr>
            <p:ph type="title"/>
          </p:nvPr>
        </p:nvSpPr>
        <p:spPr/>
        <p:txBody>
          <a:bodyPr/>
          <a:lstStyle/>
          <a:p>
            <a:pPr eaLnBrk="1" fontAlgn="auto" hangingPunct="1">
              <a:spcAft>
                <a:spcPts val="0"/>
              </a:spcAft>
              <a:defRPr/>
            </a:pPr>
            <a:r>
              <a:rPr lang="en-US" altLang="en-US" dirty="0">
                <a:solidFill>
                  <a:schemeClr val="tx1">
                    <a:lumMod val="75000"/>
                    <a:lumOff val="25000"/>
                  </a:schemeClr>
                </a:solidFill>
              </a:rPr>
              <a:t>The Board’s role</a:t>
            </a:r>
          </a:p>
        </p:txBody>
      </p:sp>
      <p:sp>
        <p:nvSpPr>
          <p:cNvPr id="14339" name="Content Placeholder 5">
            <a:extLst>
              <a:ext uri="{FF2B5EF4-FFF2-40B4-BE49-F238E27FC236}">
                <a16:creationId xmlns:a16="http://schemas.microsoft.com/office/drawing/2014/main" id="{70387952-534E-417E-A93D-71874E3D1358}"/>
              </a:ext>
            </a:extLst>
          </p:cNvPr>
          <p:cNvSpPr>
            <a:spLocks noGrp="1" noChangeArrowheads="1"/>
          </p:cNvSpPr>
          <p:nvPr>
            <p:ph idx="1"/>
          </p:nvPr>
        </p:nvSpPr>
        <p:spPr/>
        <p:txBody>
          <a:bodyPr/>
          <a:lstStyle/>
          <a:p>
            <a:pPr eaLnBrk="1" hangingPunct="1"/>
            <a:r>
              <a:rPr lang="en-US" altLang="en-US" dirty="0"/>
              <a:t>The NASP Ethical and Professional Practices Board (EPPB) is responsible for interpreting and applying standards for the professional conduct of NASP members and school psychologists who are credentialed by the National School Psychology Certification System. </a:t>
            </a:r>
          </a:p>
          <a:p>
            <a:pPr eaLnBrk="1" hangingPunct="1"/>
            <a:r>
              <a:rPr lang="en-US" altLang="en-US" dirty="0"/>
              <a:t>The Board’s objectives are:</a:t>
            </a:r>
          </a:p>
          <a:p>
            <a:pPr lvl="1" eaLnBrk="1" hangingPunct="1"/>
            <a:r>
              <a:rPr lang="en-US" altLang="en-US" dirty="0"/>
              <a:t>To </a:t>
            </a:r>
            <a:r>
              <a:rPr lang="en-US" altLang="en-US" dirty="0">
                <a:solidFill>
                  <a:srgbClr val="FF0000"/>
                </a:solidFill>
              </a:rPr>
              <a:t>promote </a:t>
            </a:r>
            <a:r>
              <a:rPr lang="en-US" altLang="en-US" dirty="0"/>
              <a:t>and maintain </a:t>
            </a:r>
            <a:r>
              <a:rPr lang="en-US" altLang="en-US" dirty="0">
                <a:solidFill>
                  <a:srgbClr val="FF0000"/>
                </a:solidFill>
              </a:rPr>
              <a:t>ethical conduct </a:t>
            </a:r>
            <a:r>
              <a:rPr lang="en-US" altLang="en-US" dirty="0"/>
              <a:t>by school psychologists.</a:t>
            </a:r>
          </a:p>
          <a:p>
            <a:pPr lvl="1" eaLnBrk="1" hangingPunct="1"/>
            <a:r>
              <a:rPr lang="en-US" altLang="en-US" dirty="0"/>
              <a:t>To </a:t>
            </a:r>
            <a:r>
              <a:rPr lang="en-US" altLang="en-US" dirty="0">
                <a:solidFill>
                  <a:srgbClr val="FF0000"/>
                </a:solidFill>
              </a:rPr>
              <a:t>educate</a:t>
            </a:r>
            <a:r>
              <a:rPr lang="en-US" altLang="en-US" dirty="0"/>
              <a:t> school psychologists regarding NASP ethical standards.</a:t>
            </a:r>
          </a:p>
          <a:p>
            <a:pPr lvl="1" eaLnBrk="1" hangingPunct="1"/>
            <a:r>
              <a:rPr lang="en-US" altLang="en-US" dirty="0"/>
              <a:t>To </a:t>
            </a:r>
            <a:r>
              <a:rPr lang="en-US" altLang="en-US" dirty="0">
                <a:solidFill>
                  <a:srgbClr val="FF0000"/>
                </a:solidFill>
              </a:rPr>
              <a:t>protect</a:t>
            </a:r>
            <a:r>
              <a:rPr lang="en-US" altLang="en-US" dirty="0"/>
              <a:t> the well being of school psychologists' clients.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1E5A0C46-6593-450D-A711-081A77C9763B}"/>
              </a:ext>
            </a:extLst>
          </p:cNvPr>
          <p:cNvSpPr>
            <a:spLocks noGrp="1" noChangeArrowheads="1"/>
          </p:cNvSpPr>
          <p:nvPr>
            <p:ph type="title"/>
          </p:nvPr>
        </p:nvSpPr>
        <p:spPr>
          <a:xfrm>
            <a:off x="822325" y="758825"/>
            <a:ext cx="7543800" cy="3565525"/>
          </a:xfrm>
        </p:spPr>
        <p:txBody>
          <a:bodyPr>
            <a:normAutofit fontScale="90000"/>
          </a:bodyPr>
          <a:lstStyle/>
          <a:p>
            <a:pPr algn="ctr" eaLnBrk="1" fontAlgn="auto" hangingPunct="1">
              <a:spcAft>
                <a:spcPts val="0"/>
              </a:spcAft>
              <a:defRPr/>
            </a:pPr>
            <a:r>
              <a:rPr lang="en-US" altLang="en-US" dirty="0"/>
              <a:t>District Policies and the School Psychologist</a:t>
            </a:r>
          </a:p>
        </p:txBody>
      </p:sp>
      <p:sp>
        <p:nvSpPr>
          <p:cNvPr id="4" name="Text Placeholder 3">
            <a:extLst>
              <a:ext uri="{FF2B5EF4-FFF2-40B4-BE49-F238E27FC236}">
                <a16:creationId xmlns:a16="http://schemas.microsoft.com/office/drawing/2014/main" id="{C1B36D31-1224-41B9-99EF-90297BAD68C7}"/>
              </a:ext>
            </a:extLst>
          </p:cNvPr>
          <p:cNvSpPr>
            <a:spLocks noGrp="1"/>
          </p:cNvSpPr>
          <p:nvPr>
            <p:ph type="body" idx="1"/>
          </p:nvPr>
        </p:nvSpPr>
        <p:spPr>
          <a:xfrm>
            <a:off x="822325" y="4452938"/>
            <a:ext cx="7543800" cy="1143000"/>
          </a:xfrm>
        </p:spPr>
        <p:txBody>
          <a:bodyPr rtlCol="0"/>
          <a:lstStyle/>
          <a:p>
            <a:pPr eaLnBrk="1" fontAlgn="auto" hangingPunct="1">
              <a:defRPr/>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AFB8348-84AC-47B6-9633-F7D37A14C051}"/>
              </a:ext>
            </a:extLst>
          </p:cNvPr>
          <p:cNvSpPr/>
          <p:nvPr/>
        </p:nvSpPr>
        <p:spPr>
          <a:xfrm>
            <a:off x="457200" y="1443841"/>
            <a:ext cx="8534400" cy="3970318"/>
          </a:xfrm>
          <a:prstGeom prst="rect">
            <a:avLst/>
          </a:prstGeom>
        </p:spPr>
        <p:txBody>
          <a:bodyPr wrap="square">
            <a:spAutoFit/>
          </a:bodyPr>
          <a:lstStyle/>
          <a:p>
            <a:pPr eaLnBrk="1" fontAlgn="auto" hangingPunct="1">
              <a:spcBef>
                <a:spcPts val="0"/>
              </a:spcBef>
              <a:spcAft>
                <a:spcPts val="0"/>
              </a:spcAft>
              <a:defRPr/>
            </a:pPr>
            <a:r>
              <a:rPr lang="en-US" altLang="en-US" dirty="0">
                <a:ea typeface="ヒラギノ角ゴ ProN W3" pitchFamily="-100" charset="-128"/>
                <a:sym typeface="Arial" panose="020B0604020202020204" pitchFamily="34" charset="0"/>
              </a:rPr>
              <a:t>Mrs. Nguyen was concerned because her daughter, Qui, had struggled academically in first and second grade. As of December of her third-grade year, Qui was falling even further behind her classmates, especially in reading. At the suggestion of a member of her church, Mrs. Nguyen sent an email to the school psychologist, Mr. Miller, at the K-4 school her daughter attended. In the email, she wrote: “I would like to have my daughter, Qui, evaluated to determine whether she qualifies for special education services” and she provided her phone number and other contact information. Mr. Miller responded via an email that said: “Attached is our District’s handbook on special education policies and procedures.” Because she did not hear back from Mr. Miller, Mrs. Nguyen left two voice mail messages for him in January and sent another email at the end of February</a:t>
            </a:r>
            <a:r>
              <a:rPr lang="en-US" altLang="en-US" sz="1600" dirty="0">
                <a:ea typeface="ヒラギノ角ゴ ProN W3" pitchFamily="-100" charset="-128"/>
                <a:sym typeface="Arial" panose="020B0604020202020204" pitchFamily="34" charset="0"/>
              </a:rPr>
              <a:t>.</a:t>
            </a:r>
          </a:p>
        </p:txBody>
      </p:sp>
    </p:spTree>
    <p:extLst>
      <p:ext uri="{BB962C8B-B14F-4D97-AF65-F5344CB8AC3E}">
        <p14:creationId xmlns:p14="http://schemas.microsoft.com/office/powerpoint/2010/main" val="16400411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2938EB-1552-4A1A-BCA3-C5D9A5998977}"/>
              </a:ext>
            </a:extLst>
          </p:cNvPr>
          <p:cNvSpPr/>
          <p:nvPr/>
        </p:nvSpPr>
        <p:spPr>
          <a:xfrm>
            <a:off x="304800" y="990600"/>
            <a:ext cx="8305800" cy="4524375"/>
          </a:xfrm>
          <a:prstGeom prst="rect">
            <a:avLst/>
          </a:prstGeom>
        </p:spPr>
        <p:txBody>
          <a:bodyPr>
            <a:spAutoFit/>
          </a:bodyPr>
          <a:lstStyle/>
          <a:p>
            <a:pPr eaLnBrk="1" fontAlgn="auto" hangingPunct="1">
              <a:spcBef>
                <a:spcPts val="0"/>
              </a:spcBef>
              <a:spcAft>
                <a:spcPts val="0"/>
              </a:spcAft>
              <a:defRPr/>
            </a:pPr>
            <a:r>
              <a:rPr lang="en-US" altLang="en-US" dirty="0">
                <a:latin typeface="+mj-lt"/>
                <a:ea typeface="ヒラギノ角ゴ ProN W3" pitchFamily="-100" charset="-128"/>
                <a:sym typeface="Arial" panose="020B0604020202020204" pitchFamily="34" charset="0"/>
              </a:rPr>
              <a:t>At the end of February, Mr. Miller responded via email: “In the Handbook I sent you, it says on page 23 that requests for special education evaluation must be made to the District’s special education director, not a teacher or the building-level school psychologist.” Mrs. Nguyen then forwarded her original December email that requested an evaluation of her daughter to the District’s special education director, with an additional note stating that she felt the evaluation (and possibly individualized educational support) had been inappropriately delayed by Mr. Miller’s failure to forward her original request. She subsequently received a letter from the District’s attorney, informing her that the District had met its legal requirements by providing her with a copy of their special education handbook, and that no one in the District could be held responsible for the delay in having her daughter evaluated because she failed to read the Handbook and follow its procedures. </a:t>
            </a:r>
            <a:endParaRPr lang="en-US" dirty="0">
              <a:latin typeface="+mj-lt"/>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
            <a:extLst>
              <a:ext uri="{FF2B5EF4-FFF2-40B4-BE49-F238E27FC236}">
                <a16:creationId xmlns:a16="http://schemas.microsoft.com/office/drawing/2014/main" id="{FB5445B0-04CA-4858-AE07-C1645EE29E5F}"/>
              </a:ext>
            </a:extLst>
          </p:cNvPr>
          <p:cNvSpPr>
            <a:spLocks noChangeArrowheads="1"/>
          </p:cNvSpPr>
          <p:nvPr/>
        </p:nvSpPr>
        <p:spPr bwMode="auto">
          <a:xfrm>
            <a:off x="990600" y="762000"/>
            <a:ext cx="7010400" cy="503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457200">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defTabSz="457200" eaLnBrk="0" fontAlgn="base" hangingPunct="0">
              <a:spcBef>
                <a:spcPct val="0"/>
              </a:spcBef>
              <a:spcAft>
                <a:spcPct val="0"/>
              </a:spcAft>
              <a:defRPr>
                <a:solidFill>
                  <a:schemeClr val="tx1"/>
                </a:solidFill>
                <a:latin typeface="Arial Black" panose="020B0A04020102020204" pitchFamily="34" charset="0"/>
              </a:defRPr>
            </a:lvl6pPr>
            <a:lvl7pPr marL="2971800" indent="-228600" defTabSz="457200" eaLnBrk="0" fontAlgn="base" hangingPunct="0">
              <a:spcBef>
                <a:spcPct val="0"/>
              </a:spcBef>
              <a:spcAft>
                <a:spcPct val="0"/>
              </a:spcAft>
              <a:defRPr>
                <a:solidFill>
                  <a:schemeClr val="tx1"/>
                </a:solidFill>
                <a:latin typeface="Arial Black" panose="020B0A04020102020204" pitchFamily="34" charset="0"/>
              </a:defRPr>
            </a:lvl7pPr>
            <a:lvl8pPr marL="3429000" indent="-228600" defTabSz="457200" eaLnBrk="0" fontAlgn="base" hangingPunct="0">
              <a:spcBef>
                <a:spcPct val="0"/>
              </a:spcBef>
              <a:spcAft>
                <a:spcPct val="0"/>
              </a:spcAft>
              <a:defRPr>
                <a:solidFill>
                  <a:schemeClr val="tx1"/>
                </a:solidFill>
                <a:latin typeface="Arial Black" panose="020B0A04020102020204" pitchFamily="34" charset="0"/>
              </a:defRPr>
            </a:lvl8pPr>
            <a:lvl9pPr marL="3886200" indent="-228600" defTabSz="457200" eaLnBrk="0" fontAlgn="base" hangingPunct="0">
              <a:spcBef>
                <a:spcPct val="0"/>
              </a:spcBef>
              <a:spcAft>
                <a:spcPct val="0"/>
              </a:spcAft>
              <a:defRPr>
                <a:solidFill>
                  <a:schemeClr val="tx1"/>
                </a:solidFill>
                <a:latin typeface="Arial Black" panose="020B0A04020102020204" pitchFamily="34" charset="0"/>
              </a:defRPr>
            </a:lvl9pPr>
          </a:lstStyle>
          <a:p>
            <a:pPr eaLnBrk="1" hangingPunct="1">
              <a:spcAft>
                <a:spcPts val="600"/>
              </a:spcAft>
            </a:pPr>
            <a:r>
              <a:rPr lang="en-US" altLang="en-US" dirty="0">
                <a:ea typeface="ヒラギノ角ゴ ProN W3" pitchFamily="-100" charset="-128"/>
                <a:sym typeface="Arial" panose="020B0604020202020204" pitchFamily="34" charset="0"/>
              </a:rPr>
              <a:t>Mrs. Nguyen subsequently contacted NASP’s Ethics Board with a query regarding whether Mr. Miller had met his ethical responsibilities to her and her daughter. </a:t>
            </a:r>
          </a:p>
          <a:p>
            <a:pPr eaLnBrk="1" hangingPunct="1">
              <a:spcAft>
                <a:spcPts val="600"/>
              </a:spcAft>
            </a:pPr>
            <a:r>
              <a:rPr lang="en-US" altLang="en-US" dirty="0"/>
              <a:t>The Ethics Board decided to accept and investigate the complaint. Mr. Miller was contacted by mail and asked to explain “his side of the story.” In response, the Ethics Board received a letter from the school district’s attorney stating that Mr. Miller had complied with district policy and special education law and that Mr. Miller had never engaged in any unethical conduct in his many years with the district. The letter went on to describe Mrs. Nguyen as a hostile parent who repeatedly made unreasonable demands of the school district. </a:t>
            </a:r>
          </a:p>
          <a:p>
            <a:pPr eaLnBrk="1" hangingPunct="1">
              <a:spcAft>
                <a:spcPts val="600"/>
              </a:spcAft>
            </a:pPr>
            <a:endParaRPr lang="en-US" altLang="en-US" dirty="0">
              <a:ea typeface="ヒラギノ角ゴ ProN W3" pitchFamily="-100" charset="-128"/>
              <a:sym typeface="Arial" panose="020B0604020202020204" pitchFamily="34" charset="0"/>
            </a:endParaRPr>
          </a:p>
          <a:p>
            <a:pPr eaLnBrk="1" hangingPunct="1">
              <a:spcAft>
                <a:spcPts val="600"/>
              </a:spcAft>
            </a:pPr>
            <a:endParaRPr lang="en-US" altLang="en-US" dirty="0">
              <a:ea typeface="ヒラギノ角ゴ ProN W3" pitchFamily="-100" charset="-128"/>
              <a:sym typeface="Arial" panose="020B0604020202020204"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F925EB-695A-43D9-BD99-03718C2D518E}"/>
              </a:ext>
            </a:extLst>
          </p:cNvPr>
          <p:cNvSpPr/>
          <p:nvPr/>
        </p:nvSpPr>
        <p:spPr>
          <a:xfrm>
            <a:off x="1143000" y="1371600"/>
            <a:ext cx="6705600" cy="3170238"/>
          </a:xfrm>
          <a:prstGeom prst="rect">
            <a:avLst/>
          </a:prstGeom>
        </p:spPr>
        <p:txBody>
          <a:bodyPr>
            <a:spAutoFit/>
          </a:bodyPr>
          <a:lstStyle/>
          <a:p>
            <a:pPr marL="342900" indent="-342900" eaLnBrk="1" fontAlgn="auto" hangingPunct="1">
              <a:spcBef>
                <a:spcPts val="0"/>
              </a:spcBef>
              <a:spcAft>
                <a:spcPts val="600"/>
              </a:spcAft>
              <a:buFont typeface="Calibri" panose="020F0502020204030204" pitchFamily="34" charset="0"/>
              <a:buChar char=" "/>
              <a:tabLst>
                <a:tab pos="457200" algn="l"/>
              </a:tabLst>
              <a:defRPr/>
            </a:pPr>
            <a:r>
              <a:rPr lang="en-US" dirty="0">
                <a:latin typeface="+mn-lt"/>
                <a:ea typeface="Times New Roman" panose="02020603050405020304" pitchFamily="18" charset="0"/>
                <a:cs typeface="Times New Roman" panose="02020603050405020304" pitchFamily="18" charset="0"/>
              </a:rPr>
              <a:t>In a group or with a colleague sitting near you, describe the problem situation(s).</a:t>
            </a:r>
          </a:p>
          <a:p>
            <a:pPr marL="342900" indent="-342900" eaLnBrk="1" fontAlgn="auto" hangingPunct="1">
              <a:spcBef>
                <a:spcPts val="0"/>
              </a:spcBef>
              <a:spcAft>
                <a:spcPts val="600"/>
              </a:spcAft>
              <a:buFont typeface="Calibri" panose="020F0502020204030204" pitchFamily="34" charset="0"/>
              <a:buChar char=" "/>
              <a:tabLst>
                <a:tab pos="457200" algn="l"/>
              </a:tabLst>
              <a:defRPr/>
            </a:pPr>
            <a:r>
              <a:rPr lang="en-US" dirty="0">
                <a:latin typeface="+mn-lt"/>
                <a:ea typeface="Times New Roman" panose="02020603050405020304" pitchFamily="18" charset="0"/>
                <a:cs typeface="Times New Roman" panose="02020603050405020304" pitchFamily="18" charset="0"/>
              </a:rPr>
              <a:t>Identify any ethical (and legal) issues and principles involved. </a:t>
            </a:r>
          </a:p>
          <a:p>
            <a:pPr marL="342900" indent="-342900" eaLnBrk="1" fontAlgn="auto" hangingPunct="1">
              <a:spcBef>
                <a:spcPts val="0"/>
              </a:spcBef>
              <a:spcAft>
                <a:spcPts val="600"/>
              </a:spcAft>
              <a:buFont typeface="Calibri" panose="020F0502020204030204" pitchFamily="34" charset="0"/>
              <a:buChar char=" "/>
              <a:tabLst>
                <a:tab pos="457200" algn="l"/>
              </a:tabLst>
              <a:defRPr/>
            </a:pPr>
            <a:r>
              <a:rPr lang="en-US" dirty="0">
                <a:latin typeface="+mn-lt"/>
                <a:ea typeface="Times New Roman" panose="02020603050405020304" pitchFamily="18" charset="0"/>
                <a:cs typeface="Times New Roman" panose="02020603050405020304" pitchFamily="18" charset="0"/>
              </a:rPr>
              <a:t>Evaluate the rights, responsibilities, and welfare of all affected parties. Do you believe that Mr. Miller engaged in unethical conduct? </a:t>
            </a:r>
          </a:p>
          <a:p>
            <a:pPr marL="342900" indent="-342900" eaLnBrk="1" fontAlgn="auto" hangingPunct="1">
              <a:spcBef>
                <a:spcPts val="0"/>
              </a:spcBef>
              <a:spcAft>
                <a:spcPts val="600"/>
              </a:spcAft>
              <a:buFont typeface="Calibri" panose="020F0502020204030204" pitchFamily="34" charset="0"/>
              <a:buChar char=" "/>
              <a:tabLst>
                <a:tab pos="457200" algn="l"/>
              </a:tabLst>
              <a:defRPr/>
            </a:pPr>
            <a:r>
              <a:rPr lang="en-US" dirty="0">
                <a:latin typeface="+mn-lt"/>
                <a:ea typeface="Times New Roman" panose="02020603050405020304" pitchFamily="18" charset="0"/>
                <a:cs typeface="Times New Roman" panose="02020603050405020304" pitchFamily="18" charset="0"/>
              </a:rPr>
              <a:t>What, if any, action should be taken by the Ethics Board?</a:t>
            </a:r>
          </a:p>
          <a:p>
            <a:pPr marL="228600" indent="457200" eaLnBrk="1" fontAlgn="auto" hangingPunct="1">
              <a:spcBef>
                <a:spcPts val="0"/>
              </a:spcBef>
              <a:spcAft>
                <a:spcPts val="600"/>
              </a:spcAft>
              <a:defRPr/>
            </a:pPr>
            <a:r>
              <a:rPr lang="en-US" dirty="0">
                <a:latin typeface="Times New Roman" panose="02020603050405020304" pitchFamily="18" charset="0"/>
                <a:ea typeface="Times New Roman" panose="02020603050405020304" pitchFamily="18" charset="0"/>
              </a:rPr>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F2FC4-A00B-4598-BD1C-B31BB1F60350}"/>
              </a:ext>
            </a:extLst>
          </p:cNvPr>
          <p:cNvSpPr>
            <a:spLocks noGrp="1"/>
          </p:cNvSpPr>
          <p:nvPr>
            <p:ph type="title"/>
          </p:nvPr>
        </p:nvSpPr>
        <p:spPr/>
        <p:txBody>
          <a:bodyPr/>
          <a:lstStyle/>
          <a:p>
            <a:pPr>
              <a:defRPr/>
            </a:pPr>
            <a:r>
              <a:rPr lang="en-US" sz="2400" dirty="0"/>
              <a:t>Ethical Issues</a:t>
            </a:r>
          </a:p>
        </p:txBody>
      </p:sp>
      <p:sp>
        <p:nvSpPr>
          <p:cNvPr id="50179" name="Content Placeholder 2">
            <a:extLst>
              <a:ext uri="{FF2B5EF4-FFF2-40B4-BE49-F238E27FC236}">
                <a16:creationId xmlns:a16="http://schemas.microsoft.com/office/drawing/2014/main" id="{36FCFAEB-0079-40A5-82C4-C4F67FFB44B6}"/>
              </a:ext>
            </a:extLst>
          </p:cNvPr>
          <p:cNvSpPr>
            <a:spLocks noGrp="1" noChangeArrowheads="1"/>
          </p:cNvSpPr>
          <p:nvPr>
            <p:ph idx="1"/>
          </p:nvPr>
        </p:nvSpPr>
        <p:spPr/>
        <p:txBody>
          <a:bodyPr/>
          <a:lstStyle/>
          <a:p>
            <a:endParaRPr lang="en-US" altLang="en-US" dirty="0"/>
          </a:p>
          <a:p>
            <a:endParaRPr lang="en-US" altLang="en-US" dirty="0"/>
          </a:p>
        </p:txBody>
      </p:sp>
    </p:spTree>
    <p:extLst>
      <p:ext uri="{BB962C8B-B14F-4D97-AF65-F5344CB8AC3E}">
        <p14:creationId xmlns:p14="http://schemas.microsoft.com/office/powerpoint/2010/main" val="35841273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2BFF2-398D-4227-8BCE-45A8EE8EDF55}"/>
              </a:ext>
            </a:extLst>
          </p:cNvPr>
          <p:cNvSpPr>
            <a:spLocks noGrp="1"/>
          </p:cNvSpPr>
          <p:nvPr>
            <p:ph type="title"/>
          </p:nvPr>
        </p:nvSpPr>
        <p:spPr/>
        <p:txBody>
          <a:bodyPr>
            <a:normAutofit/>
          </a:bodyPr>
          <a:lstStyle/>
          <a:p>
            <a:r>
              <a:rPr lang="en-US" sz="2400" dirty="0"/>
              <a:t>Legal issues</a:t>
            </a:r>
          </a:p>
        </p:txBody>
      </p:sp>
      <p:sp>
        <p:nvSpPr>
          <p:cNvPr id="3" name="Content Placeholder 2">
            <a:extLst>
              <a:ext uri="{FF2B5EF4-FFF2-40B4-BE49-F238E27FC236}">
                <a16:creationId xmlns:a16="http://schemas.microsoft.com/office/drawing/2014/main" id="{A054D110-ED5E-4257-8004-8D2DEA63F00F}"/>
              </a:ext>
            </a:extLst>
          </p:cNvPr>
          <p:cNvSpPr>
            <a:spLocks noGrp="1"/>
          </p:cNvSpPr>
          <p:nvPr>
            <p:ph idx="1"/>
          </p:nvPr>
        </p:nvSpPr>
        <p:spPr/>
        <p:txBody>
          <a:bodyPr/>
          <a:lstStyle/>
          <a:p>
            <a:pPr marL="0" indent="0">
              <a:buNone/>
            </a:pPr>
            <a:endParaRPr lang="en-US" dirty="0"/>
          </a:p>
          <a:p>
            <a:endParaRPr lang="en-US" dirty="0"/>
          </a:p>
        </p:txBody>
      </p:sp>
    </p:spTree>
    <p:extLst>
      <p:ext uri="{BB962C8B-B14F-4D97-AF65-F5344CB8AC3E}">
        <p14:creationId xmlns:p14="http://schemas.microsoft.com/office/powerpoint/2010/main" val="3125792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E2FC2-8107-4256-82D3-73F8540387F8}"/>
              </a:ext>
            </a:extLst>
          </p:cNvPr>
          <p:cNvSpPr>
            <a:spLocks noGrp="1"/>
          </p:cNvSpPr>
          <p:nvPr>
            <p:ph type="title"/>
          </p:nvPr>
        </p:nvSpPr>
        <p:spPr>
          <a:xfrm>
            <a:off x="822325" y="287338"/>
            <a:ext cx="7543800" cy="1449387"/>
          </a:xfrm>
        </p:spPr>
        <p:txBody>
          <a:bodyPr/>
          <a:lstStyle/>
          <a:p>
            <a:pPr>
              <a:defRPr/>
            </a:pPr>
            <a:r>
              <a:rPr lang="en-US" sz="2400" b="1" dirty="0">
                <a:solidFill>
                  <a:schemeClr val="accent4">
                    <a:lumMod val="10000"/>
                  </a:schemeClr>
                </a:solidFill>
                <a:ea typeface="ＭＳ Ｐゴシック" charset="-128"/>
              </a:rPr>
              <a:t>Evaluate the rights, responsibilities, and welfare of all affected parties. </a:t>
            </a:r>
            <a:br>
              <a:rPr lang="en-US" sz="2400" b="1" dirty="0">
                <a:solidFill>
                  <a:schemeClr val="accent4">
                    <a:lumMod val="10000"/>
                  </a:schemeClr>
                </a:solidFill>
                <a:ea typeface="ＭＳ Ｐゴシック" charset="-128"/>
              </a:rPr>
            </a:br>
            <a:endParaRPr lang="en-US" sz="2400" dirty="0"/>
          </a:p>
        </p:txBody>
      </p:sp>
      <p:sp>
        <p:nvSpPr>
          <p:cNvPr id="3" name="Content Placeholder 2">
            <a:extLst>
              <a:ext uri="{FF2B5EF4-FFF2-40B4-BE49-F238E27FC236}">
                <a16:creationId xmlns:a16="http://schemas.microsoft.com/office/drawing/2014/main" id="{517A812D-FFC0-42B0-A7F5-430648484FFE}"/>
              </a:ext>
            </a:extLst>
          </p:cNvPr>
          <p:cNvSpPr>
            <a:spLocks noGrp="1"/>
          </p:cNvSpPr>
          <p:nvPr>
            <p:ph idx="1"/>
          </p:nvPr>
        </p:nvSpPr>
        <p:spPr/>
        <p:txBody>
          <a:bodyPr/>
          <a:lstStyle/>
          <a:p>
            <a:pPr lvl="1">
              <a:defRPr/>
            </a:pPr>
            <a:endParaRPr lang="en-US" b="1" dirty="0">
              <a:solidFill>
                <a:schemeClr val="accent4">
                  <a:lumMod val="10000"/>
                </a:schemeClr>
              </a:solidFill>
              <a:ea typeface="ＭＳ Ｐゴシック" charset="-128"/>
            </a:endParaRPr>
          </a:p>
        </p:txBody>
      </p:sp>
    </p:spTree>
    <p:extLst>
      <p:ext uri="{BB962C8B-B14F-4D97-AF65-F5344CB8AC3E}">
        <p14:creationId xmlns:p14="http://schemas.microsoft.com/office/powerpoint/2010/main" val="5544739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928E5-123C-4B83-8187-5F18D8511365}"/>
              </a:ext>
            </a:extLst>
          </p:cNvPr>
          <p:cNvSpPr>
            <a:spLocks noGrp="1"/>
          </p:cNvSpPr>
          <p:nvPr>
            <p:ph type="title"/>
          </p:nvPr>
        </p:nvSpPr>
        <p:spPr>
          <a:xfrm>
            <a:off x="822325" y="989012"/>
            <a:ext cx="7451724" cy="822325"/>
          </a:xfrm>
        </p:spPr>
        <p:txBody>
          <a:bodyPr>
            <a:normAutofit/>
          </a:bodyPr>
          <a:lstStyle/>
          <a:p>
            <a:r>
              <a:rPr lang="en-US" sz="2400" b="1" dirty="0">
                <a:solidFill>
                  <a:schemeClr val="accent4">
                    <a:lumMod val="10000"/>
                  </a:schemeClr>
                </a:solidFill>
                <a:ea typeface="ＭＳ Ｐゴシック" charset="-128"/>
              </a:rPr>
              <a:t>What EPPB educative/disciplinary action, if any, is appropriate?</a:t>
            </a:r>
            <a:endParaRPr lang="en-US" dirty="0"/>
          </a:p>
        </p:txBody>
      </p:sp>
      <p:sp>
        <p:nvSpPr>
          <p:cNvPr id="3" name="Content Placeholder 2">
            <a:extLst>
              <a:ext uri="{FF2B5EF4-FFF2-40B4-BE49-F238E27FC236}">
                <a16:creationId xmlns:a16="http://schemas.microsoft.com/office/drawing/2014/main" id="{4EAB9694-7CAC-4CF8-A09B-B073B2599971}"/>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799142025"/>
      </p:ext>
    </p:extLst>
  </p:cSld>
  <p:clrMapOvr>
    <a:overrideClrMapping bg1="lt1" tx1="dk1" bg2="lt2" tx2="dk2" accent1="accent1" accent2="accent2" accent3="accent3" accent4="accent4" accent5="accent5" accent6="accent6" hlink="hlink" folHlink="folHlink"/>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E8D2B-A112-44E2-B9A8-1DA20476420F}"/>
              </a:ext>
            </a:extLst>
          </p:cNvPr>
          <p:cNvSpPr>
            <a:spLocks noGrp="1"/>
          </p:cNvSpPr>
          <p:nvPr>
            <p:ph type="title"/>
          </p:nvPr>
        </p:nvSpPr>
        <p:spPr>
          <a:xfrm>
            <a:off x="822325" y="287339"/>
            <a:ext cx="7543800" cy="931862"/>
          </a:xfrm>
        </p:spPr>
        <p:txBody>
          <a:bodyPr>
            <a:normAutofit/>
          </a:bodyPr>
          <a:lstStyle/>
          <a:p>
            <a:r>
              <a:rPr lang="en-US" sz="2400" dirty="0"/>
              <a:t>EPPB Recent trends . . . .</a:t>
            </a:r>
          </a:p>
        </p:txBody>
      </p:sp>
      <p:sp>
        <p:nvSpPr>
          <p:cNvPr id="3" name="Content Placeholder 2">
            <a:extLst>
              <a:ext uri="{FF2B5EF4-FFF2-40B4-BE49-F238E27FC236}">
                <a16:creationId xmlns:a16="http://schemas.microsoft.com/office/drawing/2014/main" id="{C3B2A04B-0CFF-4A7C-94D6-BD1D25D4A728}"/>
              </a:ext>
            </a:extLst>
          </p:cNvPr>
          <p:cNvSpPr>
            <a:spLocks noGrp="1"/>
          </p:cNvSpPr>
          <p:nvPr>
            <p:ph idx="1"/>
          </p:nvPr>
        </p:nvSpPr>
        <p:spPr>
          <a:xfrm>
            <a:off x="685800" y="1828800"/>
            <a:ext cx="8077200" cy="4343400"/>
          </a:xfrm>
        </p:spPr>
        <p:txBody>
          <a:bodyPr/>
          <a:lstStyle/>
          <a:p>
            <a:pPr marL="0" indent="0">
              <a:buNone/>
            </a:pPr>
            <a:r>
              <a:rPr lang="en-US" dirty="0"/>
              <a:t>Response to EPPB notice of ethics complaint comes from the school district’s attorney, not the school psychologist.</a:t>
            </a:r>
          </a:p>
          <a:p>
            <a:pPr marL="0" indent="0">
              <a:buNone/>
            </a:pPr>
            <a:r>
              <a:rPr lang="en-US" dirty="0"/>
              <a:t>Response to complaint focuses on disparaging the complainant.</a:t>
            </a:r>
          </a:p>
          <a:p>
            <a:pPr marL="0" indent="0">
              <a:buNone/>
            </a:pPr>
            <a:r>
              <a:rPr lang="en-US" dirty="0"/>
              <a:t>Failure to differentiate between legal standards and ethical standards.</a:t>
            </a:r>
          </a:p>
          <a:p>
            <a:pPr marL="0" indent="0">
              <a:buNone/>
            </a:pPr>
            <a:r>
              <a:rPr lang="en-US" dirty="0"/>
              <a:t>No recognition that unethical conduct includes omissions (failure to act when there was an ethical duty to do so).</a:t>
            </a:r>
          </a:p>
          <a:p>
            <a:pPr marL="0" indent="0">
              <a:buNone/>
            </a:pPr>
            <a:r>
              <a:rPr lang="en-US" dirty="0"/>
              <a:t>Failure to accept that NASP’s ethics code applies regardless of job role or setting (e.g., special education director, director of psychological services). </a:t>
            </a:r>
          </a:p>
          <a:p>
            <a:pPr marL="0" indent="0">
              <a:buNone/>
            </a:pPr>
            <a:endParaRPr lang="en-US" dirty="0"/>
          </a:p>
          <a:p>
            <a:pPr marL="0" indent="0">
              <a:buNone/>
            </a:pPr>
            <a:endParaRPr lang="en-US" dirty="0"/>
          </a:p>
          <a:p>
            <a:r>
              <a:rPr lang="en-US" dirty="0"/>
              <a:t> </a:t>
            </a:r>
          </a:p>
        </p:txBody>
      </p:sp>
    </p:spTree>
    <p:extLst>
      <p:ext uri="{BB962C8B-B14F-4D97-AF65-F5344CB8AC3E}">
        <p14:creationId xmlns:p14="http://schemas.microsoft.com/office/powerpoint/2010/main" val="3194634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6C625F-2E41-4FEB-A578-9CD8AEFB3858}"/>
              </a:ext>
            </a:extLst>
          </p:cNvPr>
          <p:cNvSpPr>
            <a:spLocks noGrp="1"/>
          </p:cNvSpPr>
          <p:nvPr>
            <p:ph type="title"/>
          </p:nvPr>
        </p:nvSpPr>
        <p:spPr/>
        <p:txBody>
          <a:bodyPr/>
          <a:lstStyle/>
          <a:p>
            <a:pPr eaLnBrk="1" hangingPunct="1">
              <a:defRPr/>
            </a:pPr>
            <a:r>
              <a:rPr lang="en-US" dirty="0"/>
              <a:t>EPPB Problem Solving</a:t>
            </a:r>
          </a:p>
        </p:txBody>
      </p:sp>
      <p:sp>
        <p:nvSpPr>
          <p:cNvPr id="15363" name="Content Placeholder 4">
            <a:extLst>
              <a:ext uri="{FF2B5EF4-FFF2-40B4-BE49-F238E27FC236}">
                <a16:creationId xmlns:a16="http://schemas.microsoft.com/office/drawing/2014/main" id="{74A63D02-E139-45C5-A079-C87F6E0B6358}"/>
              </a:ext>
            </a:extLst>
          </p:cNvPr>
          <p:cNvSpPr>
            <a:spLocks noGrp="1" noChangeArrowheads="1"/>
          </p:cNvSpPr>
          <p:nvPr>
            <p:ph idx="1"/>
          </p:nvPr>
        </p:nvSpPr>
        <p:spPr/>
        <p:txBody>
          <a:bodyPr/>
          <a:lstStyle/>
          <a:p>
            <a:pPr eaLnBrk="1" hangingPunct="1"/>
            <a:r>
              <a:rPr lang="en-US" altLang="en-US" dirty="0"/>
              <a:t>Is this a complaint (formal or informal) about a NASP </a:t>
            </a:r>
            <a:r>
              <a:rPr lang="en-US" altLang="en-US" dirty="0">
                <a:solidFill>
                  <a:srgbClr val="FF0000"/>
                </a:solidFill>
              </a:rPr>
              <a:t>member or NCSP</a:t>
            </a:r>
            <a:r>
              <a:rPr lang="en-US" altLang="en-US" dirty="0"/>
              <a:t>?</a:t>
            </a:r>
          </a:p>
          <a:p>
            <a:pPr lvl="1" eaLnBrk="1" hangingPunct="1"/>
            <a:r>
              <a:rPr lang="en-US" altLang="en-US" dirty="0"/>
              <a:t>If not about a member or NCSP, to whom could we direct the complainant?</a:t>
            </a:r>
          </a:p>
          <a:p>
            <a:pPr eaLnBrk="1" hangingPunct="1"/>
            <a:r>
              <a:rPr lang="en-US" altLang="en-US" dirty="0"/>
              <a:t>Consider alternative actions:</a:t>
            </a:r>
          </a:p>
          <a:p>
            <a:pPr lvl="1" eaLnBrk="1" hangingPunct="1"/>
            <a:r>
              <a:rPr lang="en-US" altLang="en-US" dirty="0"/>
              <a:t>Is EPPB the </a:t>
            </a:r>
            <a:r>
              <a:rPr lang="en-US" altLang="en-US" dirty="0">
                <a:solidFill>
                  <a:srgbClr val="FF0000"/>
                </a:solidFill>
              </a:rPr>
              <a:t>best venue </a:t>
            </a:r>
            <a:r>
              <a:rPr lang="en-US" altLang="en-US" dirty="0"/>
              <a:t>for problem resolution?</a:t>
            </a:r>
          </a:p>
          <a:p>
            <a:pPr lvl="1" eaLnBrk="1" hangingPunct="1"/>
            <a:r>
              <a:rPr lang="en-US" altLang="en-US" dirty="0"/>
              <a:t>Could matter be resolved informally or is a </a:t>
            </a:r>
            <a:r>
              <a:rPr lang="en-US" altLang="en-US" dirty="0">
                <a:solidFill>
                  <a:srgbClr val="FF0000"/>
                </a:solidFill>
              </a:rPr>
              <a:t>formal complaint </a:t>
            </a:r>
            <a:r>
              <a:rPr lang="en-US" altLang="en-US" dirty="0"/>
              <a:t>more appropriate?</a:t>
            </a:r>
          </a:p>
          <a:p>
            <a:pPr eaLnBrk="1" hangingPunct="1"/>
            <a:r>
              <a:rPr lang="en-US" altLang="en-US" dirty="0"/>
              <a:t>If the allegation were true, would it constitute a violation of NASP ethical standards? </a:t>
            </a:r>
          </a:p>
          <a:p>
            <a:pPr eaLnBrk="1" hangingPunct="1"/>
            <a:endParaRPr lang="en-US"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BCA66-7FF7-4539-AE94-E59ED9FF1037}"/>
              </a:ext>
            </a:extLst>
          </p:cNvPr>
          <p:cNvSpPr>
            <a:spLocks noGrp="1"/>
          </p:cNvSpPr>
          <p:nvPr>
            <p:ph type="title"/>
          </p:nvPr>
        </p:nvSpPr>
        <p:spPr/>
        <p:txBody>
          <a:bodyPr/>
          <a:lstStyle/>
          <a:p>
            <a:r>
              <a:rPr lang="en-US" dirty="0"/>
              <a:t>Your questions/issues</a:t>
            </a:r>
          </a:p>
        </p:txBody>
      </p:sp>
      <p:sp>
        <p:nvSpPr>
          <p:cNvPr id="3" name="Content Placeholder 2">
            <a:extLst>
              <a:ext uri="{FF2B5EF4-FFF2-40B4-BE49-F238E27FC236}">
                <a16:creationId xmlns:a16="http://schemas.microsoft.com/office/drawing/2014/main" id="{C2A823D3-4012-4053-A513-7C91342F9C4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4736717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6E3D7-AADF-4B6B-8E30-8B7676A25166}"/>
              </a:ext>
            </a:extLst>
          </p:cNvPr>
          <p:cNvSpPr>
            <a:spLocks noGrp="1"/>
          </p:cNvSpPr>
          <p:nvPr>
            <p:ph type="title"/>
          </p:nvPr>
        </p:nvSpPr>
        <p:spPr/>
        <p:txBody>
          <a:bodyPr/>
          <a:lstStyle/>
          <a:p>
            <a:r>
              <a:rPr lang="en-US" dirty="0"/>
              <a:t>Inquiries/Complaints</a:t>
            </a:r>
          </a:p>
        </p:txBody>
      </p:sp>
      <p:sp>
        <p:nvSpPr>
          <p:cNvPr id="3" name="Content Placeholder 2">
            <a:extLst>
              <a:ext uri="{FF2B5EF4-FFF2-40B4-BE49-F238E27FC236}">
                <a16:creationId xmlns:a16="http://schemas.microsoft.com/office/drawing/2014/main" id="{6846E940-B6C6-4F8F-BABF-0DC2F59E45F6}"/>
              </a:ext>
            </a:extLst>
          </p:cNvPr>
          <p:cNvSpPr>
            <a:spLocks noGrp="1"/>
          </p:cNvSpPr>
          <p:nvPr>
            <p:ph idx="1"/>
          </p:nvPr>
        </p:nvSpPr>
        <p:spPr/>
        <p:txBody>
          <a:bodyPr/>
          <a:lstStyle/>
          <a:p>
            <a:r>
              <a:rPr lang="en-US" dirty="0"/>
              <a:t>Ethics complaint form and procedures are posted at </a:t>
            </a:r>
            <a:r>
              <a:rPr lang="en-US" dirty="0">
                <a:hlinkClick r:id="rId2"/>
              </a:rPr>
              <a:t>http://www.nasponline.org</a:t>
            </a:r>
            <a:r>
              <a:rPr lang="en-US" dirty="0"/>
              <a:t>.</a:t>
            </a:r>
          </a:p>
          <a:p>
            <a:endParaRPr lang="en-US" dirty="0"/>
          </a:p>
          <a:p>
            <a:r>
              <a:rPr lang="en-US" dirty="0"/>
              <a:t>Queries and complaints will be channeled through NASP’s EPPB Staff Liaison.</a:t>
            </a:r>
          </a:p>
          <a:p>
            <a:pPr marL="0" indent="0">
              <a:buNone/>
            </a:pPr>
            <a:endParaRPr lang="en-US" dirty="0"/>
          </a:p>
        </p:txBody>
      </p:sp>
    </p:spTree>
    <p:extLst>
      <p:ext uri="{BB962C8B-B14F-4D97-AF65-F5344CB8AC3E}">
        <p14:creationId xmlns:p14="http://schemas.microsoft.com/office/powerpoint/2010/main" val="466874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31499EC-3B8C-459B-A25E-4712AC24B2A8}"/>
              </a:ext>
            </a:extLst>
          </p:cNvPr>
          <p:cNvSpPr>
            <a:spLocks noGrp="1"/>
          </p:cNvSpPr>
          <p:nvPr>
            <p:ph type="title"/>
          </p:nvPr>
        </p:nvSpPr>
        <p:spPr/>
        <p:txBody>
          <a:bodyPr/>
          <a:lstStyle/>
          <a:p>
            <a:pPr eaLnBrk="1" hangingPunct="1">
              <a:defRPr/>
            </a:pPr>
            <a:r>
              <a:rPr lang="en-US" altLang="en-US" dirty="0"/>
              <a:t>If the EPPB accepts a complaint…</a:t>
            </a:r>
          </a:p>
        </p:txBody>
      </p:sp>
      <p:sp>
        <p:nvSpPr>
          <p:cNvPr id="16387" name="Content Placeholder 5">
            <a:extLst>
              <a:ext uri="{FF2B5EF4-FFF2-40B4-BE49-F238E27FC236}">
                <a16:creationId xmlns:a16="http://schemas.microsoft.com/office/drawing/2014/main" id="{471884EB-3291-41BA-A413-EBDD42AFE74E}"/>
              </a:ext>
            </a:extLst>
          </p:cNvPr>
          <p:cNvSpPr>
            <a:spLocks noGrp="1" noChangeArrowheads="1"/>
          </p:cNvSpPr>
          <p:nvPr>
            <p:ph idx="1"/>
          </p:nvPr>
        </p:nvSpPr>
        <p:spPr/>
        <p:txBody>
          <a:bodyPr/>
          <a:lstStyle/>
          <a:p>
            <a:pPr eaLnBrk="1" hangingPunct="1"/>
            <a:r>
              <a:rPr lang="en-US" altLang="en-US" dirty="0"/>
              <a:t>Summarize the situation based on information provided by the complainant.</a:t>
            </a:r>
          </a:p>
          <a:p>
            <a:pPr eaLnBrk="1" hangingPunct="1"/>
            <a:r>
              <a:rPr lang="en-US" altLang="en-US" dirty="0"/>
              <a:t>Define potential ethical (and legal) issues. </a:t>
            </a:r>
          </a:p>
          <a:p>
            <a:pPr eaLnBrk="1" hangingPunct="1"/>
            <a:r>
              <a:rPr lang="en-US" altLang="en-US" dirty="0"/>
              <a:t>Provide the respondent the opportunity to present  “his or her side of the story.”</a:t>
            </a:r>
          </a:p>
          <a:p>
            <a:pPr eaLnBrk="1" hangingPunct="1"/>
            <a:r>
              <a:rPr lang="en-US" altLang="en-US" dirty="0"/>
              <a:t>Seek clarification from one or both parties if necessary.</a:t>
            </a:r>
          </a:p>
          <a:p>
            <a:pPr eaLnBrk="1" hangingPunct="1"/>
            <a:r>
              <a:rPr lang="en-US" altLang="en-US" dirty="0"/>
              <a:t>Evaluate rights, responsibilities and welfare of all affected parties based on available information.</a:t>
            </a:r>
          </a:p>
          <a:p>
            <a:pPr eaLnBrk="1" hangingPunct="1"/>
            <a:r>
              <a:rPr lang="en-US" altLang="en-US" dirty="0"/>
              <a:t>Decide on a course of action (ethics violation occurred, no violation).</a:t>
            </a:r>
          </a:p>
          <a:p>
            <a:pPr eaLnBrk="1" hangingPunct="1"/>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80A9D7-1D6F-40BF-997A-3F0AABA29CBE}"/>
              </a:ext>
            </a:extLst>
          </p:cNvPr>
          <p:cNvSpPr>
            <a:spLocks noGrp="1"/>
          </p:cNvSpPr>
          <p:nvPr>
            <p:ph type="title"/>
          </p:nvPr>
        </p:nvSpPr>
        <p:spPr/>
        <p:txBody>
          <a:bodyPr/>
          <a:lstStyle/>
          <a:p>
            <a:pPr eaLnBrk="1" hangingPunct="1">
              <a:defRPr/>
            </a:pPr>
            <a:r>
              <a:rPr lang="en-US" dirty="0"/>
              <a:t>Complaint resolution</a:t>
            </a:r>
          </a:p>
        </p:txBody>
      </p:sp>
      <p:sp>
        <p:nvSpPr>
          <p:cNvPr id="17411" name="Content Placeholder 4">
            <a:extLst>
              <a:ext uri="{FF2B5EF4-FFF2-40B4-BE49-F238E27FC236}">
                <a16:creationId xmlns:a16="http://schemas.microsoft.com/office/drawing/2014/main" id="{55026308-AC29-407E-A920-5AA2F5350B0A}"/>
              </a:ext>
            </a:extLst>
          </p:cNvPr>
          <p:cNvSpPr>
            <a:spLocks noGrp="1" noChangeArrowheads="1"/>
          </p:cNvSpPr>
          <p:nvPr>
            <p:ph idx="1"/>
          </p:nvPr>
        </p:nvSpPr>
        <p:spPr/>
        <p:txBody>
          <a:bodyPr/>
          <a:lstStyle/>
          <a:p>
            <a:pPr eaLnBrk="1" hangingPunct="1"/>
            <a:r>
              <a:rPr lang="en-US" altLang="en-US" dirty="0"/>
              <a:t>If, after investigation, the Board determines that a violation of the NASP’s “Principles for Professional Ethics” has occurred, the Board may require the respondent to engage in remedial activities, such as education or training, and to provide restitution or apology. </a:t>
            </a:r>
          </a:p>
          <a:p>
            <a:pPr eaLnBrk="1" hangingPunct="1"/>
            <a:r>
              <a:rPr lang="en-US" altLang="en-US" dirty="0"/>
              <a:t>The EPPB may recommend probation, suspension, or termination of NASP membership and/or revocation of the NCSP.</a:t>
            </a:r>
          </a:p>
          <a:p>
            <a:pPr eaLnBrk="1" hangingPunct="1"/>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93BE1-C9C6-4EDD-970F-90EDF7B1ECA5}"/>
              </a:ext>
            </a:extLst>
          </p:cNvPr>
          <p:cNvSpPr>
            <a:spLocks noGrp="1"/>
          </p:cNvSpPr>
          <p:nvPr>
            <p:ph type="title"/>
          </p:nvPr>
        </p:nvSpPr>
        <p:spPr/>
        <p:txBody>
          <a:bodyPr/>
          <a:lstStyle/>
          <a:p>
            <a:pPr eaLnBrk="1" hangingPunct="1">
              <a:defRPr/>
            </a:pPr>
            <a:r>
              <a:rPr lang="en-US" dirty="0"/>
              <a:t>Informal Inquiries</a:t>
            </a:r>
          </a:p>
        </p:txBody>
      </p:sp>
      <p:sp>
        <p:nvSpPr>
          <p:cNvPr id="18435" name="Content Placeholder 2">
            <a:extLst>
              <a:ext uri="{FF2B5EF4-FFF2-40B4-BE49-F238E27FC236}">
                <a16:creationId xmlns:a16="http://schemas.microsoft.com/office/drawing/2014/main" id="{2276099B-C774-404C-BDAD-67D01BAE6E58}"/>
              </a:ext>
            </a:extLst>
          </p:cNvPr>
          <p:cNvSpPr>
            <a:spLocks noGrp="1" noChangeArrowheads="1"/>
          </p:cNvSpPr>
          <p:nvPr>
            <p:ph idx="1"/>
          </p:nvPr>
        </p:nvSpPr>
        <p:spPr/>
        <p:txBody>
          <a:bodyPr/>
          <a:lstStyle/>
          <a:p>
            <a:pPr eaLnBrk="1" hangingPunct="1"/>
            <a:r>
              <a:rPr lang="en-US" altLang="en-US" dirty="0"/>
              <a:t>EPPB members also respond to questions from school psychology practitioners who have encountered an ethically challenging situation. Situations are discussed without disclosing the identities of the parents, children, teachers, or others. EPPB members may respond to these queries on the phone or by email; independently or after consulting with other EPPB members. A response to a query often involves assisting the practitioner to identify relevant ethical (and sometimes legal) issues. </a:t>
            </a:r>
          </a:p>
          <a:p>
            <a:pPr eaLnBrk="1" hangingPunct="1"/>
            <a:r>
              <a:rPr lang="en-US" altLang="en-US" dirty="0"/>
              <a:t>Practitioners are encouraged to use a problem- solving model to decide on the best course of action.  The practitioner, not the EPPB member, assumes responsibility for his or his decisions.</a:t>
            </a:r>
          </a:p>
          <a:p>
            <a:pPr eaLnBrk="1" hangingPunct="1"/>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B09B0203-331A-4CD7-91C2-20CC132AFE80}"/>
              </a:ext>
            </a:extLst>
          </p:cNvPr>
          <p:cNvSpPr>
            <a:spLocks noGrp="1" noChangeArrowheads="1"/>
          </p:cNvSpPr>
          <p:nvPr>
            <p:ph type="title"/>
          </p:nvPr>
        </p:nvSpPr>
        <p:spPr/>
        <p:txBody>
          <a:bodyPr/>
          <a:lstStyle/>
          <a:p>
            <a:pPr eaLnBrk="1" fontAlgn="auto" hangingPunct="1">
              <a:spcAft>
                <a:spcPts val="0"/>
              </a:spcAft>
              <a:defRPr/>
            </a:pPr>
            <a:r>
              <a:rPr lang="en-US" dirty="0">
                <a:solidFill>
                  <a:schemeClr val="tx1">
                    <a:lumMod val="75000"/>
                    <a:lumOff val="25000"/>
                  </a:schemeClr>
                </a:solidFill>
              </a:rPr>
              <a:t>Eight-Step Problem-Solving Model</a:t>
            </a:r>
          </a:p>
        </p:txBody>
      </p:sp>
      <p:sp>
        <p:nvSpPr>
          <p:cNvPr id="18435" name="Rectangle 8">
            <a:extLst>
              <a:ext uri="{FF2B5EF4-FFF2-40B4-BE49-F238E27FC236}">
                <a16:creationId xmlns:a16="http://schemas.microsoft.com/office/drawing/2014/main" id="{13EED9ED-B821-4D14-8501-DEB1EED8E2D7}"/>
              </a:ext>
            </a:extLst>
          </p:cNvPr>
          <p:cNvSpPr>
            <a:spLocks noGrp="1" noChangeArrowheads="1"/>
          </p:cNvSpPr>
          <p:nvPr>
            <p:ph idx="1"/>
          </p:nvPr>
        </p:nvSpPr>
        <p:spPr/>
        <p:txBody>
          <a:bodyPr rtlCol="0">
            <a:normAutofit/>
          </a:bodyPr>
          <a:lstStyle/>
          <a:p>
            <a:pPr marL="91440" indent="-91440" eaLnBrk="1" fontAlgn="auto" hangingPunct="1">
              <a:defRPr/>
            </a:pPr>
            <a:endParaRPr lang="en-US" dirty="0">
              <a:solidFill>
                <a:schemeClr val="tx1">
                  <a:lumMod val="75000"/>
                  <a:lumOff val="25000"/>
                </a:schemeClr>
              </a:solidFill>
            </a:endParaRPr>
          </a:p>
          <a:p>
            <a:pPr marL="457200" indent="-457200" eaLnBrk="1" fontAlgn="auto" hangingPunct="1">
              <a:buFont typeface="+mj-lt"/>
              <a:buAutoNum type="arabicPeriod"/>
              <a:defRPr/>
            </a:pPr>
            <a:r>
              <a:rPr lang="en-US" dirty="0">
                <a:solidFill>
                  <a:schemeClr val="tx1">
                    <a:lumMod val="75000"/>
                    <a:lumOff val="25000"/>
                  </a:schemeClr>
                </a:solidFill>
              </a:rPr>
              <a:t>Describe the parameters of the situation.</a:t>
            </a:r>
          </a:p>
          <a:p>
            <a:pPr marL="457200" indent="-457200" eaLnBrk="1" fontAlgn="auto" hangingPunct="1">
              <a:buFont typeface="+mj-lt"/>
              <a:buAutoNum type="arabicPeriod"/>
              <a:defRPr/>
            </a:pPr>
            <a:r>
              <a:rPr lang="en-US" dirty="0">
                <a:solidFill>
                  <a:schemeClr val="tx1">
                    <a:lumMod val="75000"/>
                    <a:lumOff val="25000"/>
                  </a:schemeClr>
                </a:solidFill>
              </a:rPr>
              <a:t>Define the potential ethical-legal issues involved.</a:t>
            </a:r>
          </a:p>
          <a:p>
            <a:pPr marL="457200" indent="-457200" eaLnBrk="1" fontAlgn="auto" hangingPunct="1">
              <a:buFont typeface="+mj-lt"/>
              <a:buAutoNum type="arabicPeriod"/>
              <a:defRPr/>
            </a:pPr>
            <a:r>
              <a:rPr lang="en-US" dirty="0">
                <a:solidFill>
                  <a:schemeClr val="tx1">
                    <a:lumMod val="75000"/>
                    <a:lumOff val="25000"/>
                  </a:schemeClr>
                </a:solidFill>
              </a:rPr>
              <a:t>Consult ethical-legal guidelines, if any, already available that might apply to the resolution of each issue.  Consider the broad ethical principles as well as specific mandates involved. Consider cultural characteristics salient to decision.</a:t>
            </a:r>
          </a:p>
          <a:p>
            <a:pPr marL="457200" indent="-457200" eaLnBrk="1" fontAlgn="auto" hangingPunct="1">
              <a:buFont typeface="+mj-lt"/>
              <a:buAutoNum type="arabicPeriod"/>
              <a:defRPr/>
            </a:pPr>
            <a:r>
              <a:rPr lang="en-US" dirty="0">
                <a:solidFill>
                  <a:schemeClr val="tx1">
                    <a:lumMod val="75000"/>
                    <a:lumOff val="25000"/>
                  </a:schemeClr>
                </a:solidFill>
              </a:rPr>
              <a:t>Evaluate the rights, responsibilities, and welfare of all affected parties.</a:t>
            </a:r>
          </a:p>
        </p:txBody>
      </p:sp>
      <p:sp>
        <p:nvSpPr>
          <p:cNvPr id="9220" name="Slide Number Placeholder 3">
            <a:extLst>
              <a:ext uri="{FF2B5EF4-FFF2-40B4-BE49-F238E27FC236}">
                <a16:creationId xmlns:a16="http://schemas.microsoft.com/office/drawing/2014/main" id="{94F4FFB4-F951-406C-A7DB-2D6B1CFA5B48}"/>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fld id="{7DFFA507-9DBE-4DF0-A0B9-0D46802DC585}" type="slidenum">
              <a:rPr lang="en-US" altLang="en-US" smtClean="0">
                <a:sym typeface="Arial" panose="020B0604020202020204" pitchFamily="34" charset="0"/>
              </a:rPr>
              <a:pPr>
                <a:defRPr/>
              </a:pPr>
              <a:t>9</a:t>
            </a:fld>
            <a:endParaRPr lang="en-US" altLang="en-US" dirty="0">
              <a:sym typeface="Arial" panose="020B0604020202020204" pitchFamily="34" charset="0"/>
            </a:endParaRPr>
          </a:p>
        </p:txBody>
      </p:sp>
    </p:spTree>
  </p:cSld>
  <p:clrMapOvr>
    <a:masterClrMapping/>
  </p:clrMapOvr>
  <p:transition spd="slow"/>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Custom 1">
      <a:majorFont>
        <a:latin typeface="Arial Black"/>
        <a:ea typeface=""/>
        <a:cs typeface=""/>
      </a:majorFont>
      <a:minorFont>
        <a:latin typeface="Arial Black"/>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
  <TotalTime>30620</TotalTime>
  <Pages>0</Pages>
  <Words>2616</Words>
  <Characters>0</Characters>
  <Application>Microsoft Office PowerPoint</Application>
  <PresentationFormat>On-screen Show (4:3)</PresentationFormat>
  <Lines>0</Lines>
  <Paragraphs>150</Paragraphs>
  <Slides>51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Arial Black</vt:lpstr>
      <vt:lpstr>Calibri</vt:lpstr>
      <vt:lpstr>Times New Roman</vt:lpstr>
      <vt:lpstr>Wingdings</vt:lpstr>
      <vt:lpstr>Retrospect</vt:lpstr>
      <vt:lpstr>  2019 MASP Fall Conference  Contemporary Ethical Challenges in School Psychology  </vt:lpstr>
      <vt:lpstr>Learning objectives</vt:lpstr>
      <vt:lpstr>Please note</vt:lpstr>
      <vt:lpstr>The Board’s role</vt:lpstr>
      <vt:lpstr>EPPB Problem Solving</vt:lpstr>
      <vt:lpstr>If the EPPB accepts a complaint…</vt:lpstr>
      <vt:lpstr>Complaint resolution</vt:lpstr>
      <vt:lpstr>Informal Inquiries</vt:lpstr>
      <vt:lpstr>Eight-Step Problem-Solving Model</vt:lpstr>
      <vt:lpstr>Eight-Step Problem-Solving Model</vt:lpstr>
      <vt:lpstr>The IEP and the School Psychologist</vt:lpstr>
      <vt:lpstr>PowerPoint Presentation</vt:lpstr>
      <vt:lpstr>PowerPoint Presentation</vt:lpstr>
      <vt:lpstr>Welcome to the EPPB!</vt:lpstr>
      <vt:lpstr>Describe the parameters of the situation</vt:lpstr>
      <vt:lpstr>Define the potential ethical-legal issues involved.  Consult ethical-legal guidelines.</vt:lpstr>
      <vt:lpstr>Identify the ethical-legal issues involved.  Consult ethical-legal guidelines.</vt:lpstr>
      <vt:lpstr>  Evaluate the rights, responsibilities of all affected parties.  </vt:lpstr>
      <vt:lpstr>  What, if any, action should be taken and by whom?  </vt:lpstr>
      <vt:lpstr>The IEE and Two School Psychologists</vt:lpstr>
      <vt:lpstr>PowerPoint Presentation</vt:lpstr>
      <vt:lpstr>PowerPoint Presentation</vt:lpstr>
      <vt:lpstr>PowerPoint Presentation</vt:lpstr>
      <vt:lpstr>PowerPoint Presentation</vt:lpstr>
      <vt:lpstr>PowerPoint Presentation</vt:lpstr>
      <vt:lpstr>Welcome to the EPPB!</vt:lpstr>
      <vt:lpstr>Identify the ethical-legal issues involved.  Consult ethical-legal guidelines.</vt:lpstr>
      <vt:lpstr>Identify the ethical-legal issues involved.  Consult ethical-legal guidelines.</vt:lpstr>
      <vt:lpstr>Evaluate the rights, responsibilities, and welfare of all affected parties.  </vt:lpstr>
      <vt:lpstr>Evaluate the rights, responsibilities, and welfare of all affected parties.  </vt:lpstr>
      <vt:lpstr>What EPPB education/disciplinary action is appropriate? </vt:lpstr>
      <vt:lpstr>A Query About Mental Health Screening and Consent</vt:lpstr>
      <vt:lpstr>Query to the Ethics Board</vt:lpstr>
      <vt:lpstr>As an EPPB member, please respond to this query:</vt:lpstr>
      <vt:lpstr>Two Different Types of Screeners</vt:lpstr>
      <vt:lpstr>Two Different Types of Screeners</vt:lpstr>
      <vt:lpstr>Informed Consent, Passive Consent, and Notice and Opt-Out</vt:lpstr>
      <vt:lpstr>Ethics Code</vt:lpstr>
      <vt:lpstr>Note about EPPB Procedures…</vt:lpstr>
      <vt:lpstr>District Policies and the School Psychologist</vt:lpstr>
      <vt:lpstr>PowerPoint Presentation</vt:lpstr>
      <vt:lpstr>PowerPoint Presentation</vt:lpstr>
      <vt:lpstr>PowerPoint Presentation</vt:lpstr>
      <vt:lpstr>PowerPoint Presentation</vt:lpstr>
      <vt:lpstr>Ethical Issues</vt:lpstr>
      <vt:lpstr>Legal issues</vt:lpstr>
      <vt:lpstr>Evaluate the rights, responsibilities, and welfare of all affected parties.  </vt:lpstr>
      <vt:lpstr>What EPPB educative/disciplinary action, if any, is appropriate?</vt:lpstr>
      <vt:lpstr>EPPB Recent trends . . . .</vt:lpstr>
      <vt:lpstr>Your questions/issues</vt:lpstr>
      <vt:lpstr>Inquiries/Complaints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Workshop on Ethical Decision Making for School Psychologists    Barbara Williams, PhD, Rowan University Leigh Armistead, EdD, Winthrop University     Workshop #25b National Association of School Psychologists  Annual Convention San Francisco, CA February 24, 2011</dc:title>
  <dc:subject/>
  <dc:creator>Leigh Armistead</dc:creator>
  <cp:keywords/>
  <dc:description/>
  <cp:lastModifiedBy>Susan Jacob</cp:lastModifiedBy>
  <cp:revision>438</cp:revision>
  <cp:lastPrinted>2018-02-09T20:18:13Z</cp:lastPrinted>
  <dcterms:created xsi:type="dcterms:W3CDTF">2015-01-21T19:49:01Z</dcterms:created>
  <dcterms:modified xsi:type="dcterms:W3CDTF">2019-10-28T14:37:33Z</dcterms:modified>
</cp:coreProperties>
</file>