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0"/>
  </p:notesMasterIdLst>
  <p:sldIdLst>
    <p:sldId id="258" r:id="rId2"/>
    <p:sldId id="378" r:id="rId3"/>
    <p:sldId id="379" r:id="rId4"/>
    <p:sldId id="331" r:id="rId5"/>
    <p:sldId id="329" r:id="rId6"/>
    <p:sldId id="359" r:id="rId7"/>
    <p:sldId id="310" r:id="rId8"/>
    <p:sldId id="362" r:id="rId9"/>
    <p:sldId id="361" r:id="rId10"/>
    <p:sldId id="365" r:id="rId11"/>
    <p:sldId id="366" r:id="rId12"/>
    <p:sldId id="367" r:id="rId13"/>
    <p:sldId id="373" r:id="rId14"/>
    <p:sldId id="369" r:id="rId15"/>
    <p:sldId id="376" r:id="rId16"/>
    <p:sldId id="289" r:id="rId17"/>
    <p:sldId id="291" r:id="rId18"/>
    <p:sldId id="292" r:id="rId19"/>
    <p:sldId id="294" r:id="rId20"/>
    <p:sldId id="293" r:id="rId21"/>
    <p:sldId id="391" r:id="rId22"/>
    <p:sldId id="449" r:id="rId23"/>
    <p:sldId id="296" r:id="rId24"/>
    <p:sldId id="299" r:id="rId25"/>
    <p:sldId id="375" r:id="rId26"/>
    <p:sldId id="450" r:id="rId27"/>
    <p:sldId id="276" r:id="rId28"/>
    <p:sldId id="451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916F"/>
    <a:srgbClr val="076ED7"/>
    <a:srgbClr val="0774D7"/>
    <a:srgbClr val="000066"/>
    <a:srgbClr val="CC3399"/>
    <a:srgbClr val="FFFF99"/>
    <a:srgbClr val="0E140C"/>
    <a:srgbClr val="000000"/>
    <a:srgbClr val="0783D7"/>
    <a:srgbClr val="065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86" autoAdjust="0"/>
    <p:restoredTop sz="85045" autoAdjust="0"/>
  </p:normalViewPr>
  <p:slideViewPr>
    <p:cSldViewPr snapToGrid="0">
      <p:cViewPr varScale="1">
        <p:scale>
          <a:sx n="74" d="100"/>
          <a:sy n="74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9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1-11T20:45:05.128"/>
    </inkml:context>
    <inkml:brush xml:id="br0">
      <inkml:brushProperty name="width" value="0.15" units="cm"/>
      <inkml:brushProperty name="height" value="0.3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8376 5585,'-4'9,"-2"13,0 10,1 1,2 0,-5 7,1 0,1-1,-4-5,-9 4,-1 5,-3-1,-1 3,2 1,1-5,3 1,2 1,2-4,3-6,-5 5,0-1,2 0,1-6,0-1,2 5,4 1,0-2,-2-1,-1 9,-2 6,-7 6,-4 7,1-2,3-8,2-9,2-7,7-1,-4 3,2-4,3 9,1-2,4 2,-1 4,3 2,0-7,2 1,-2 4,0-2,1 8,-1 8,0 10,0 7,0-5,0 4,0 1,-10 4,-2-1,1 0,1-10,2-13,4-12,-3-9,-1-9,-3 0,1-1,1 0,-3 0,-7 1,-2-1,-1-1,1-1,2 1,-2 2,3 3,-1 4,0 0,2 1,-2 1,3-3,-4-2,1-3,1-2,2-1,2-1,5 3,-3 7,-2 0,-4-2,-1 4,6-2,-3-2,-6-2,1-3,3-1,-4 7,0 2,5-1,1-3,-3-1,5-3,-8 3,1 1,0-3,2 5,0-2,0 9,-5 8,-5-1,3-2,-1-5,5-6,6-5,6 2,-1-6,3-1,2-2,-3 0,0-1,-2 1,-1 2,3 0,-2 3,1 4,-4-3,3 0,-4-1,2 0,-7-2,1 3,-3 2,5-1,-2 0,4-3,-2 1,4-4,-2 6,2 1,-2-1,-2-2,-9 0,-5-1,-1-1,2 4,-2-1,0 2,2-2,-3 0,-2-3,0 0,3 0,0 2,7 3,2-1,1-2,-5 0,-4-1,-1 0,2 2,-2 1,2 1,1-3,0 1,-3-7,-7 8,-8 4,2-1,5 4,0 10,11 2,3-6,-2-3,4-6,3-5,10-1,-3 3,0 2,1 11,-2-1,1-2,-2-2,3-6,4 6,-4-2,-6 0,-2-4,4-3,4 6,4 1,-1-1,1-3,2-2,-2-3,1-1,0 1,2 3,-1-1,0-1,0-2,2 8,1 2,2-2,2 0,-1-1,2 9,-1 10,0 5,2-6,-2 1,0-4,0-6,0-7,0-5,0 3,0-3,0-2,0-1,4-1,2-1,1-1,-2 5,-2 0,-2-1,1 5,-1 7,-1 3,4-5,2 6,0 0,-2-5,-1-2,0 1,-1-6,-2 6,0 4,0 3,8-7,10-4,4-8,5-6,2-1,2-1,-6 4,-6-2,-8 6,-5 3,7 3,5 2,5-1,-3 2,2-3,0 4,-2 7,4 8,-3 2,3-3,-5-5,-6 2,-5-2,3 1,-3 1,3-1,5-4,2-6,12-5,0-7,-1 1,-1-1,-2 1,9 2,0 7,-3 1,-2-1,-5-3,-2-2,-1-3,2 0,-1 2,7 2,4-1,-1-2,5 0,4 6,1 0,-3-4,-3-2,-2-6,-5-2,5-4,0 3,-3-1,1-4,-2-3,-2 0,15 2,13 12,1 2,10 4,18 9,4 7,0 1,-1-2,-10-8,-14-6,-8-7,-6-5,-6-1,-6-5,-4-1,-4-2,-1-2,-4-1,6-2,6-4,10 5,5-1,-5 0,-2 8,8 3,9 1,1-2,6-1,-5-1,-8-6,4-1,-7 7,1-2,-4 4,-6-1,-1-4,7-3,7 2,0-1,0-3,-5 0,0 1,4 2,4-3,-1-2,-8 0,2-2,-3 0,-2 8,-3 1,5 4,-3 0,-3-3,4-4,3-2,-2 2,-5 0,5-3,2 0,2-1,3-3,-5 2,-7-2,-6 0,-4-2,2 2,-3 0,0 0,2 0,1 0,6 0,4 0,2 0,1 0,4 0,-5 0,-5 0,-5 0,0 0,4-3,-3-4,0 2,3 2,8-1,7-6,9-6,2 1,5-8,-9-2,4-1,-10-1,-6 5,-5 2,3 4,-5-8,-6 1,-7 0,-2 0,2-9,11-7,-5-4,-1 3,1 3,-1 2,-8 2,3 9,-1-1,-8-1,4 1,-2 0,-4 0,3 1,-6-5,10-4,4-9,5-3,-2 4,-2-4,-5-11,4-8,-4-2,-7 7,-6 5,-7 4,0 5,-2 0,9 6,0 2,3 7,7 5,0 2,1 6,-1-7,-4-9,8 3,4-6,0-9,-4-6,-4-2,4 1,1-5,1 4,-6 7,-3-1,6-1,-2 5,-4-1,-3 5,-5-8,-2 0,-1 3,1 3,3-1,-2-2,-2-5,-3-3,-4-5,-3 0,-1-3,-1 0,0 6,-1 5,1 1,0-2,0 3,-2 1,2-4,-4-5,-3-3,2-2,0 0,2-3,0 7,1 5,2 1,0 6,-8 3,-6-6,3-1,1-6,4 4,1 3,3 1,2 1,0 3,0 2,0-3,1 2,-1 2,0 5,0 4,0 3,1-7,-1-4,0-10,-1 0,1 0,0 1,0 2,0 4,0-8,0 0,0-5,0 2,0 5,0 5,0-4,-4 4,-2 7,0-3,0-4,-1-7,-2-2,-2-6,-3-5,6 0,-8 5,-6 2,2 5,2 8,6-2,-1-2,5-2,-1 6,0 3,0 5,1 5,3 3,-8-6,0-3,0-3,3-7,-2 4,2 1,-2-7,-5-4,1-1,-6 3,0 4,0-4,-1 5,3 5,5-3,4 1,5 8,-1-8,-9-4,-3-7,-11-10,-2-4,-4-7,6 6,3 4,1 10,0 11,1-2,9 4,0 5,-1 3,1 4,0-2,-3 0,1 0,5 4,0-1,-9-6,2-6,-3 3,-1 3,3 6,6-5,-1 2,-1 1,4 2,-1 1,1 1,-1 0,-1-3,4-2,-13-4,1-7,-3-2,4 3,2 3,2 6,-4-6,-2-9,-4-4,5 2,5 1,1 6,-5-1,-1-4,5-3,-4-6,2-4,-6-2,1-1,2-5,-8 4,5-3,4 9,3 8,-1 8,4 0,3 2,6 4,1 4,4 2,-2-1,-3-8,2-11,-3 6,-3-1,4-5,1-5,-2-2,0-4,1 4,-8 8,-1 3,-2-3,2 3,-2 2,2 3,4 3,1 6,-5 4,1 2,4-9,-11 0,-2 0,4 3,-2 2,2-3,1 0,-3-1,-5-1,-3-6,3-9,-8 5,0 0,-1 6,4 1,-2 7,5-1,4 0,-1 6,-13 4,-22-6,-14 1,-6 0,-16-4,-17-2,3 6,5-6,7 3,16 6,15 3,13 5,-1-2,-5 1,0 2,4 5,2 3,7 3,6 2,6 1,-2 1,-7 1,-11-2,-6 0,5 1,5-1,4 0,-2 5,4 0,11 4,4 4,5 1,-3-3,-3 2,1 2,-4-3,3 3,3 3,-3 4,-1 5,4 1,4 0,0-2,5 0,1 1,4 2,-1 1,-1 3,-9 1,1 1,5 1,5-3,0-2,4 0,-2-3,3 5,1 0,3 1,-3-8,2-3,0-1,1 0,-1 8,-1 11,1 6,3 9,-1 2,5-4,-11 0,-7-4,-1-8,5-8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1-11T20:45:05.128"/>
    </inkml:context>
    <inkml:brush xml:id="br0">
      <inkml:brushProperty name="width" value="0.15" units="cm"/>
      <inkml:brushProperty name="height" value="0.3" units="cm"/>
      <inkml:brushProperty name="color" value="#1510D4"/>
      <inkml:brushProperty name="tip" value="rectangle"/>
      <inkml:brushProperty name="rasterOp" value="maskPen"/>
      <inkml:brushProperty name="ignorePressure" value="1"/>
    </inkml:brush>
  </inkml:definitions>
  <inkml:trace contextRef="#ctx0" brushRef="#br0">8628 5594,'-4'9,"-4"14,2 9,1 2,1 0,-3 6,-2 1,2-1,-2-6,-12 5,-1 5,-3-1,-2 3,5 0,-2-4,6 1,0 0,4-3,2-6,-5 5,0-1,1-1,1-5,1-2,3 6,5 1,-2-3,-2-1,-3 10,2 6,-10 6,-4 7,2-2,2-8,3-9,3-7,4-1,-1 1,1-1,3 7,2-1,4 2,0 4,2 1,0-5,0-1,0 5,0-3,2 10,-2 7,0 10,0 7,0-4,0 3,0 1,-10 5,-2-2,-2 1,3-11,2-13,5-13,-3-8,-1-9,-3-1,-2 0,3 0,-1-1,-10 1,-2 0,-2-2,4 0,0 0,-2 3,5 3,-3 3,0 0,1 2,1 1,2-4,-5-1,1-4,3-1,2-2,-1-1,7 4,-1 7,-6-1,-2-1,-1 4,5-2,-1-3,-7-2,0-2,3-1,-5 6,3 3,4-2,0-2,-1-2,2-2,-7 3,2 0,-2-2,4 4,0-1,-2 9,-2 7,-6 0,1-2,-1-5,5-7,9-4,5 2,1-7,0-1,3-1,-2-1,-1-1,-1 2,-3 2,4-1,-2 4,2 2,-5 0,2-2,-2 0,1-2,-7 0,0 3,-4 2,7-2,-1 0,2-2,-1 0,4-3,-2 5,2 2,-2-2,-2-1,-11-1,-4 0,-1-2,0 5,0-1,0 1,2-2,-4 0,-2-2,1-1,2 1,2 2,5 2,3 0,1-2,-6-1,-4-1,1 1,0 1,-1 1,2 2,0-3,2 0,-5-6,-8 7,-5 5,-2-2,7 5,-1 10,13 2,3-6,-1-4,1-5,7-5,7-2,2 3,-5 3,4 11,-3-1,-1-2,0-3,5-5,-1 5,1-1,-9 0,-1-5,2-3,8 7,2 1,-1-2,1-1,3-4,-1-3,-2 0,2 1,1 2,-1 0,-1-2,1-2,4 9,0 2,2-3,2 0,-1 1,2 7,-1 11,0 5,2-6,-2 1,0-4,0-6,0-7,0-6,0 3,0-2,0-3,0 0,4-1,4-2,-2-1,-1 6,-2-1,0 0,-2 4,1 8,-2 2,4-3,1 5,4-1,-5-4,0-2,-3 0,1-5,-2 5,0 6,0 2,10-8,8-4,7-7,4-7,1-1,4 0,-8 3,-5-1,-9 5,-5 4,7 3,6 1,5-1,-3 3,0-3,2 4,-2 6,4 9,-3 2,2-3,-5-5,-6 2,-4-2,0 0,-1 2,3-1,4-5,5-5,11-5,1-8,-2 2,-2-2,0 2,9 2,-1 6,-2 2,-2-2,-5-2,-3-3,-3-2,3 0,2 1,5 2,4-1,0 0,4-3,6 9,0-2,-2-4,-5-1,-3-6,-1-3,1-4,1 3,0 0,-3-5,0-3,-2 0,15 3,14 11,1 3,12 3,19 10,4 7,-1 0,1-1,-12-8,-16-6,-7-8,-7-5,-6-1,-6-4,-6-3,-3 0,-2-2,-3-3,4-1,7-4,13 6,3-2,-5 0,0 8,8 3,7 2,4-3,5-1,-4-1,-9-5,3-2,-6 7,0-2,-4 4,-8-1,1-3,7-4,8 2,-1-1,0-3,-4 0,1 1,0 2,8-3,-3-1,-8-1,2-2,-3 0,-2 8,-3 1,4 4,-1 0,-6-2,7-5,2-2,-3 2,-3 0,3-3,2 0,5 0,0-4,-4 1,-7-1,-6 0,-5-1,1 1,-2 0,-1 0,4 0,-2 0,11 0,1 0,1 0,3 0,4 0,-3 0,-8 0,-4 0,-3 0,6-4,-2-2,-2 1,7 1,5 0,8-6,10-7,3 2,5-8,-10-2,3-2,-8 0,-8 4,-6 3,5 3,-8-7,-5 1,-6-1,-4 1,3-10,10-7,-3-3,-1 2,-1 3,1 2,-10 3,3 9,-2-1,-5-2,2 1,-3 1,-2-1,1 2,-5-5,9-5,6-9,6-2,-3 3,-4-4,-3-12,5-7,-6-2,-8 7,-6 5,-7 4,-1 6,0-1,6 6,3 2,2 7,9 6,-1 2,1 5,-2-6,-3-9,8 2,5-6,1-8,-6-8,-4 0,5-1,-1-3,3 2,-8 9,0-2,3 0,-2 3,-1 0,-5 6,-8-9,1 0,-3 4,2 2,4-2,-4 0,0-6,-4-3,-5-5,-2 0,-1-3,-2 0,0 6,-2 5,1 2,1-3,0 2,-2 2,2-4,-4-5,-4-2,4-4,-3 1,3-2,2 5,1 6,1 1,0 7,-11 2,-2-6,1-1,1-6,4 4,3 4,1 0,1 1,2 3,2 2,-2-2,0 1,0 2,0 6,0 3,0 3,3-6,-3-5,0-10,-3 0,3 1,0 0,0 2,0 4,0-8,0 0,0-4,0 0,0 7,0 4,0-4,-4 5,-3 6,1-4,1-2,-4-7,0-4,-4-5,-1-5,6 0,-10 5,-6 2,2 5,2 8,9-1,-3-4,3 0,3 5,-2 3,1 6,0 5,2 2,-5-6,-3-3,1-2,4-8,-3 4,2 1,-3-6,-2-5,-2-2,-6 5,0 3,1-4,-4 6,7 4,3-3,6 1,5 9,-2-9,-10-4,-1-7,-15-10,1-5,-6-6,6 6,5 4,0 10,-2 11,5-1,6 3,3 5,-4 3,4 5,-1-3,-4 1,2-1,5 5,0-1,-10-8,2-4,-1 2,-4 4,4 5,6-4,2 1,-3 2,1 1,4 1,0 2,-4-1,2-2,2-2,-12-5,-1-7,-2-1,6 2,-2 3,6 6,-6-5,-2-10,-3-4,2 3,9-1,-1 7,-5 0,-1-5,6-2,-3-7,-2-4,-4-3,2 0,1-5,-7 3,4-1,5 7,2 10,-1 7,4 0,4 2,5 4,4 5,2 1,-1 0,-3-8,1-12,-2 5,-3 1,3-6,2-5,-2-2,-1-4,1 3,-9 10,1 2,-5-2,4 2,-2 1,2 5,5 3,-2 5,-3 4,2 2,2-8,-9 0,-4-1,2 3,3 3,-2-4,3 1,-3-2,-8-1,0-5,1-10,-8 5,1 1,-2 4,3 3,1 7,3-2,6 0,-2 7,-14 3,-24-5,-15 0,-6 1,-17-5,-20-1,4 6,7-8,6 5,18 6,15 3,14 5,1-3,-7 1,0 3,5 5,1 3,7 3,9 2,4 1,1 1,-10 1,-11-2,-8 0,6 1,6-1,3 0,2 5,1 0,11 4,7 5,3 0,-1-3,-5 2,1 2,-4-2,4 2,2 3,-2 5,-3 4,7 2,4-1,-1-1,5 0,1 0,6 2,-3 1,0 5,-10-1,2 2,2 1,9-4,1-1,0 0,0-4,2 5,2 1,6 0,-6-7,2-4,1 0,0-1,-2 8,2 12,0 7,1 7,3 4,1-6,-10 1,-6-4,-3-8,4-8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652EBBDF-824D-4614-A452-0D3D4CBDE234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03308A76-3AE1-4D72-8F4B-C8E3B7F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68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CCB7D-EFE6-468F-A19E-68720AD587E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056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44">
              <a:defRPr/>
            </a:pPr>
            <a:fld id="{CB2CCB7D-EFE6-468F-A19E-68720AD587E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44">
                <a:defRPr/>
              </a:pPr>
              <a:t>24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49161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08A76-3AE1-4D72-8F4B-C8E3B7F9A2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83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08A76-3AE1-4D72-8F4B-C8E3B7F9A2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66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44">
              <a:defRPr/>
            </a:pPr>
            <a:fld id="{CB2CCB7D-EFE6-468F-A19E-68720AD587E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44">
                <a:defRPr/>
              </a:pPr>
              <a:t>16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83807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174702" indent="-174702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44">
              <a:defRPr/>
            </a:pPr>
            <a:fld id="{CB2CCB7D-EFE6-468F-A19E-68720AD587E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44">
                <a:defRPr/>
              </a:pPr>
              <a:t>17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22413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44">
              <a:defRPr/>
            </a:pPr>
            <a:fld id="{CB2CCB7D-EFE6-468F-A19E-68720AD587E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44">
                <a:defRPr/>
              </a:pPr>
              <a:t>18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16215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defTabSz="931744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US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931744">
                <a:buClr>
                  <a:srgbClr val="000000"/>
                </a:buClr>
                <a:buSzPts val="1200"/>
                <a:defRPr/>
              </a:pPr>
              <a:t>20</a:t>
            </a:fld>
            <a:endParaRPr lang="en-US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3052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31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31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503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44">
              <a:defRPr/>
            </a:pPr>
            <a:fld id="{CB2CCB7D-EFE6-468F-A19E-68720AD587E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44">
                <a:defRPr/>
              </a:pPr>
              <a:t>23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40688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833" y="796911"/>
            <a:ext cx="10952908" cy="1475013"/>
          </a:xfrm>
          <a:effectLst/>
        </p:spPr>
        <p:txBody>
          <a:bodyPr anchor="b">
            <a:normAutofit/>
          </a:bodyPr>
          <a:lstStyle>
            <a:lvl1pPr algn="ctr">
              <a:defRPr sz="44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833" y="2454811"/>
            <a:ext cx="10952907" cy="590321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b="1" cap="none" baseline="0">
                <a:solidFill>
                  <a:schemeClr val="accent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46533" y="3085766"/>
            <a:ext cx="11262867" cy="157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466367" y="3422641"/>
            <a:ext cx="7248087" cy="95567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56" y="4857290"/>
            <a:ext cx="2377440" cy="914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43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43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8/7/2017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5951817"/>
            <a:ext cx="691721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MDE, Office of Special Education</a:t>
            </a:r>
          </a:p>
        </p:txBody>
      </p:sp>
    </p:spTree>
    <p:extLst>
      <p:ext uri="{BB962C8B-B14F-4D97-AF65-F5344CB8AC3E}">
        <p14:creationId xmlns:p14="http://schemas.microsoft.com/office/powerpoint/2010/main" val="380209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5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3" y="675732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7" y="675732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6" y="5956143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8/7/2017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7" y="5951817"/>
            <a:ext cx="7896279" cy="365125"/>
          </a:xfrm>
        </p:spPr>
        <p:txBody>
          <a:bodyPr/>
          <a:lstStyle/>
          <a:p>
            <a:r>
              <a:rPr lang="en-US" dirty="0"/>
              <a:t>MDE, Office of Special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7" y="5956143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9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079292"/>
            <a:ext cx="6172200" cy="4781758"/>
          </a:xfrm>
        </p:spPr>
        <p:txBody>
          <a:bodyPr/>
          <a:lstStyle>
            <a:lvl1pPr>
              <a:buClr>
                <a:schemeClr val="accent3"/>
              </a:buClr>
              <a:defRPr sz="3200"/>
            </a:lvl1pPr>
            <a:lvl2pPr>
              <a:buClr>
                <a:schemeClr val="accent3"/>
              </a:buClr>
              <a:defRPr sz="2800"/>
            </a:lvl2pPr>
            <a:lvl3pPr>
              <a:buClr>
                <a:schemeClr val="accent3"/>
              </a:buClr>
              <a:defRPr sz="2400"/>
            </a:lvl3pPr>
            <a:lvl4pPr>
              <a:buClr>
                <a:schemeClr val="accent3"/>
              </a:buClr>
              <a:defRPr sz="2000"/>
            </a:lvl4pPr>
            <a:lvl5pPr>
              <a:buClr>
                <a:schemeClr val="accent3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73574"/>
            <a:ext cx="3932237" cy="3695414"/>
          </a:xfrm>
          <a:solidFill>
            <a:schemeClr val="accent4"/>
          </a:solidFill>
          <a:ln w="3175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182880" tIns="182880" rIns="182880" bIns="182880"/>
          <a:lstStyle>
            <a:lvl1pPr marL="0" indent="0">
              <a:buNone/>
              <a:defRPr sz="1600">
                <a:solidFill>
                  <a:srgbClr val="3A3A3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38201" y="2054199"/>
            <a:ext cx="3933824" cy="3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ecorative Catamaran logo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392" y="6418162"/>
            <a:ext cx="1861408" cy="2415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DEAA9-D33D-4BF7-A1F9-6F1A5CE4E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8DD5-D084-49A2-82C0-A545DD74BD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50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E47B-5767-F84B-8852-C1C364C51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307BB-2CAD-4048-9BEF-989B183C07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A0613-9A2E-D84A-87A5-6D2349715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54C0-C7E0-6049-B963-D16AEEB18B98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BC3B9-3656-D542-812B-8607D14BB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7641-999C-2043-A5C0-12905761A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1D38-D4D9-1A4F-8214-532014E1F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7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5" y="614407"/>
            <a:ext cx="11309339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7" y="1954635"/>
            <a:ext cx="11029615" cy="39041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MDE, Office of Special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3" y="6051393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92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7" y="2410266"/>
            <a:ext cx="11029615" cy="1497507"/>
          </a:xfrm>
        </p:spPr>
        <p:txBody>
          <a:bodyPr anchor="b">
            <a:normAutofit/>
          </a:bodyPr>
          <a:lstStyle>
            <a:lvl1pPr algn="l">
              <a:defRPr sz="40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7" y="4029688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accent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8/7/2017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MDE, Office of Special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47819" y="4706224"/>
            <a:ext cx="11290860" cy="121640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562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3" y="606560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7" y="2228004"/>
            <a:ext cx="5422391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4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MDE, Office of Special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83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3" y="606560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901" y="2017218"/>
            <a:ext cx="5361394" cy="536005"/>
          </a:xfrm>
          <a:solidFill>
            <a:schemeClr val="accent2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2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675" y="2682218"/>
            <a:ext cx="5393100" cy="3178839"/>
          </a:xfrm>
        </p:spPr>
        <p:txBody>
          <a:bodyPr anchor="t">
            <a:normAutofit/>
          </a:bodyPr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685" y="2017218"/>
            <a:ext cx="5410124" cy="553373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2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11" y="2682218"/>
            <a:ext cx="5393100" cy="3178839"/>
          </a:xfrm>
        </p:spPr>
        <p:txBody>
          <a:bodyPr anchor="t">
            <a:normAutofit/>
          </a:bodyPr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MDE, Office of Special Education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41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60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5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MDE, Office of Special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07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8163" y="264160"/>
            <a:ext cx="3087975" cy="1360713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98450" y="1916113"/>
            <a:ext cx="3087688" cy="4491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29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58162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6" y="5260133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041" y="599724"/>
            <a:ext cx="11291636" cy="379850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MDE, Office of Special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42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5" y="614407"/>
            <a:ext cx="11309339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MDE, Office of Special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2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93911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1797169"/>
            <a:ext cx="11029616" cy="40616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5" y="604220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8/7/2017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0168" y="6037881"/>
            <a:ext cx="5508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MDE, Office of Special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3" y="6042207"/>
            <a:ext cx="1052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5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07" y="5968885"/>
            <a:ext cx="118624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1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3" r:id="rId11"/>
    <p:sldLayoutId id="2147483686" r:id="rId12"/>
  </p:sldLayoutIdLst>
  <p:hf hdr="0" dt="0"/>
  <p:txStyles>
    <p:titleStyle>
      <a:lvl1pPr algn="l" defTabSz="457189" rtl="0" eaLnBrk="1" latinLnBrk="0" hangingPunct="1">
        <a:spcBef>
          <a:spcPct val="0"/>
        </a:spcBef>
        <a:buNone/>
        <a:defRPr sz="4000" b="0" kern="1200" cap="none" baseline="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5992" indent="-305992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8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984" indent="-305992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99978" indent="-269993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41969" indent="-2339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601960" indent="-2339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9995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945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938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93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customXml" Target="../ink/ink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customXml" Target="../ink/ink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chapmant2@michigan.gov" TargetMode="External"/><Relationship Id="rId2" Type="http://schemas.openxmlformats.org/officeDocument/2006/relationships/hyperlink" Target="mailto:mde-ose@ichigan.gov" TargetMode="Externa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956" y="450548"/>
            <a:ext cx="10952908" cy="1475013"/>
          </a:xfrm>
        </p:spPr>
        <p:txBody>
          <a:bodyPr>
            <a:normAutofit/>
          </a:bodyPr>
          <a:lstStyle/>
          <a:p>
            <a:r>
              <a:rPr lang="en-US" dirty="0"/>
              <a:t>General Supervision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833" y="2089459"/>
            <a:ext cx="10952907" cy="955674"/>
          </a:xfrm>
        </p:spPr>
        <p:txBody>
          <a:bodyPr>
            <a:normAutofit/>
          </a:bodyPr>
          <a:lstStyle/>
          <a:p>
            <a:r>
              <a:rPr lang="en-US" dirty="0"/>
              <a:t>Role and Responsibilities of the                               MDE and ISDs in Ensuring FAPE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Michigan Association of School Psychologists</a:t>
            </a:r>
          </a:p>
          <a:p>
            <a:r>
              <a:rPr lang="en-US" dirty="0"/>
              <a:t>November 7, 2019</a:t>
            </a:r>
          </a:p>
        </p:txBody>
      </p:sp>
    </p:spTree>
    <p:extLst>
      <p:ext uri="{BB962C8B-B14F-4D97-AF65-F5344CB8AC3E}">
        <p14:creationId xmlns:p14="http://schemas.microsoft.com/office/powerpoint/2010/main" val="3484606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IDEA Part B Subgrants</a:t>
            </a:r>
            <a:br>
              <a:rPr lang="en-US" altLang="en-US"/>
            </a:br>
            <a:r>
              <a:rPr lang="en-US" altLang="en-US"/>
              <a:t>(34 CFR §300.200)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7" y="1954634"/>
            <a:ext cx="11029615" cy="4778675"/>
          </a:xfrm>
        </p:spPr>
        <p:txBody>
          <a:bodyPr rtlCol="0">
            <a:normAutofit fontScale="85000" lnSpcReduction="10000"/>
          </a:bodyPr>
          <a:lstStyle/>
          <a:p>
            <a:pPr>
              <a:spcAft>
                <a:spcPts val="0"/>
              </a:spcAft>
              <a:defRPr/>
            </a:pPr>
            <a:r>
              <a:rPr lang="en-US" sz="3500" b="1" dirty="0"/>
              <a:t>States</a:t>
            </a:r>
            <a:r>
              <a:rPr lang="en-US" sz="3500" dirty="0"/>
              <a:t> that receive a section 611 or 619 grant </a:t>
            </a:r>
            <a:r>
              <a:rPr lang="en-US" sz="3500" b="1" dirty="0"/>
              <a:t>must distribute any funds not reserved for State-level activities to all eligible LE</a:t>
            </a:r>
            <a:r>
              <a:rPr lang="en-US" sz="3500" b="1" dirty="0">
                <a:solidFill>
                  <a:schemeClr val="tx1"/>
                </a:solidFill>
              </a:rPr>
              <a:t>As</a:t>
            </a:r>
            <a:r>
              <a:rPr lang="en-US" sz="3500" dirty="0"/>
              <a:t> in the State.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en-US" sz="3500" dirty="0"/>
          </a:p>
          <a:p>
            <a:pPr>
              <a:spcAft>
                <a:spcPts val="0"/>
              </a:spcAft>
              <a:defRPr/>
            </a:pPr>
            <a:r>
              <a:rPr lang="en-US" sz="3500" dirty="0"/>
              <a:t>An </a:t>
            </a:r>
            <a:r>
              <a:rPr lang="en-US" sz="3500" b="1" dirty="0"/>
              <a:t>LEA is eligible </a:t>
            </a:r>
            <a:r>
              <a:rPr lang="en-US" sz="3500" dirty="0"/>
              <a:t>for assistance under IDEA Part B for a fiscal year </a:t>
            </a:r>
            <a:r>
              <a:rPr lang="en-US" sz="3500" b="1" dirty="0"/>
              <a:t>if the agency submits a plan that provides assurances to the SEA that the LEA meets each of the conditions </a:t>
            </a:r>
            <a:r>
              <a:rPr lang="en-US" sz="3500" dirty="0"/>
              <a:t>in §§ 300.201 through 300.213. </a:t>
            </a:r>
          </a:p>
          <a:p>
            <a:pPr>
              <a:spcAft>
                <a:spcPts val="0"/>
              </a:spcAft>
              <a:defRPr/>
            </a:pPr>
            <a:endParaRPr lang="en-US" sz="3200" dirty="0"/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en-US" sz="2200" dirty="0"/>
              <a:t>(emphasis added)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829163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Conditions of eligibility for IDEA Part B </a:t>
            </a:r>
            <a:r>
              <a:rPr lang="en-US" altLang="en-US" dirty="0" err="1"/>
              <a:t>Subgrant</a:t>
            </a:r>
            <a:endParaRPr lang="en-US" alt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81192" y="2022764"/>
            <a:ext cx="9601200" cy="3989754"/>
          </a:xfrm>
        </p:spPr>
        <p:txBody>
          <a:bodyPr>
            <a:normAutofit/>
          </a:bodyPr>
          <a:lstStyle/>
          <a:p>
            <a:r>
              <a:rPr lang="en-US" altLang="en-US" sz="3100" dirty="0"/>
              <a:t>The LEA, in providing for the education of children with disabilities within its jurisdiction, must have in effect policies, procedures, and programs that </a:t>
            </a:r>
            <a:r>
              <a:rPr lang="en-US" altLang="en-US" sz="3100" u="sng" dirty="0"/>
              <a:t>are consistent with the State policies and procedures</a:t>
            </a:r>
            <a:r>
              <a:rPr lang="en-US" altLang="en-US" sz="3100" dirty="0"/>
              <a:t> established as required in IDEA §612.</a:t>
            </a:r>
            <a:r>
              <a:rPr lang="en-US" sz="3200" dirty="0"/>
              <a:t> </a:t>
            </a:r>
            <a:r>
              <a:rPr lang="en-US" sz="2400" dirty="0"/>
              <a:t>(emphasis added)</a:t>
            </a:r>
            <a:endParaRPr lang="en-US" altLang="en-US" sz="3100" dirty="0"/>
          </a:p>
        </p:txBody>
      </p:sp>
    </p:spTree>
    <p:extLst>
      <p:ext uri="{BB962C8B-B14F-4D97-AF65-F5344CB8AC3E}">
        <p14:creationId xmlns:p14="http://schemas.microsoft.com/office/powerpoint/2010/main" val="3017330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Selected Conditions of LEA Eligibility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81192" y="1925782"/>
            <a:ext cx="10391608" cy="394161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3200" dirty="0"/>
              <a:t>Use of funds</a:t>
            </a:r>
          </a:p>
          <a:p>
            <a:pPr eaLnBrk="1" hangingPunct="1"/>
            <a:r>
              <a:rPr lang="en-US" altLang="en-US" sz="3200" dirty="0"/>
              <a:t>Excess costs</a:t>
            </a:r>
          </a:p>
          <a:p>
            <a:pPr eaLnBrk="1" hangingPunct="1"/>
            <a:r>
              <a:rPr lang="en-US" altLang="en-US" sz="3200" dirty="0"/>
              <a:t>Maintenance of effort</a:t>
            </a:r>
          </a:p>
          <a:p>
            <a:pPr eaLnBrk="1" hangingPunct="1"/>
            <a:r>
              <a:rPr lang="en-US" altLang="en-US" sz="3200" dirty="0"/>
              <a:t>Use of appropriate/adequately trained staff</a:t>
            </a:r>
          </a:p>
          <a:p>
            <a:pPr eaLnBrk="1" hangingPunct="1"/>
            <a:r>
              <a:rPr lang="en-US" altLang="en-US" sz="3200" dirty="0"/>
              <a:t>Treatment of charter schools</a:t>
            </a:r>
          </a:p>
          <a:p>
            <a:pPr eaLnBrk="1" hangingPunct="1"/>
            <a:r>
              <a:rPr lang="en-US" altLang="en-US" sz="3200" dirty="0"/>
              <a:t>Providing SEA with information necessary to enable the SEA to carry out its duties under IDEA Part B</a:t>
            </a:r>
          </a:p>
        </p:txBody>
      </p:sp>
    </p:spTree>
    <p:extLst>
      <p:ext uri="{BB962C8B-B14F-4D97-AF65-F5344CB8AC3E}">
        <p14:creationId xmlns:p14="http://schemas.microsoft.com/office/powerpoint/2010/main" val="2174315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3D66E58-CAF7-41DD-82F0-56ADA44A9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57334"/>
            <a:ext cx="11029616" cy="1013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Michigan’s 56 ISDs = LEAs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295E9-3A28-4D70-A89E-460D054C1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45AAA11D-33ED-4B79-8700-702E6F8C82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08" y="1871134"/>
            <a:ext cx="4502086" cy="3974522"/>
          </a:xfr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505544F-CDBA-43AC-A14E-03C3BE7E97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83726" y="1871134"/>
            <a:ext cx="6511635" cy="39745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E77D40-3FFF-44E0-A591-F1DE7DD208C9}"/>
              </a:ext>
            </a:extLst>
          </p:cNvPr>
          <p:cNvSpPr txBox="1"/>
          <p:nvPr/>
        </p:nvSpPr>
        <p:spPr>
          <a:xfrm>
            <a:off x="2290916" y="2658065"/>
            <a:ext cx="7364361" cy="646331"/>
          </a:xfrm>
          <a:prstGeom prst="rect">
            <a:avLst/>
          </a:prstGeom>
          <a:solidFill>
            <a:srgbClr val="7E916F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</a:rPr>
              <a:t>Subrecipient of IDEA Funds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1162BE-F05D-4BB6-946B-F554CDC0EBDA}"/>
              </a:ext>
            </a:extLst>
          </p:cNvPr>
          <p:cNvSpPr txBox="1"/>
          <p:nvPr/>
        </p:nvSpPr>
        <p:spPr>
          <a:xfrm>
            <a:off x="2856190" y="3427510"/>
            <a:ext cx="6206835" cy="1661993"/>
          </a:xfrm>
          <a:prstGeom prst="rect">
            <a:avLst/>
          </a:prstGeom>
          <a:solidFill>
            <a:srgbClr val="7E916F"/>
          </a:solidFill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chemeClr val="bg1"/>
                </a:solidFill>
              </a:rPr>
              <a:t>Therefore, ISDs in Michigan are responsible for ensuring Part B requirements are met.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743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485" y="867251"/>
            <a:ext cx="822960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/>
              <a:t>Educational Service Agencies </a:t>
            </a:r>
            <a:br>
              <a:rPr lang="en-US" dirty="0"/>
            </a:br>
            <a:r>
              <a:rPr lang="en-US" dirty="0"/>
              <a:t>(34 CFR §300.28(b))</a:t>
            </a:r>
            <a:br>
              <a:rPr lang="en-US" dirty="0"/>
            </a:b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44410" y="1911928"/>
            <a:ext cx="11503180" cy="44611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3000" dirty="0"/>
              <a:t>The term LEA includes an educational service agency, as defined in 34 CFR §300.12(b).</a:t>
            </a:r>
          </a:p>
          <a:p>
            <a:pPr eaLnBrk="1" hangingPunct="1"/>
            <a:r>
              <a:rPr lang="en-US" altLang="en-US" sz="3000" dirty="0"/>
              <a:t>An SEA may only provide Part B </a:t>
            </a:r>
            <a:r>
              <a:rPr lang="en-US" altLang="en-US" sz="3000" dirty="0" err="1"/>
              <a:t>subgrants</a:t>
            </a:r>
            <a:r>
              <a:rPr lang="en-US" altLang="en-US" sz="3000" dirty="0"/>
              <a:t> to eligible LEAs.  In order to receive a Part B </a:t>
            </a:r>
            <a:r>
              <a:rPr lang="en-US" altLang="en-US" sz="3000" dirty="0" err="1"/>
              <a:t>subgrant</a:t>
            </a:r>
            <a:r>
              <a:rPr lang="en-US" altLang="en-US" sz="3000" dirty="0"/>
              <a:t>, an ESA, like any LEA, must establish eligibility under IDEA section 613.</a:t>
            </a:r>
          </a:p>
          <a:p>
            <a:pPr eaLnBrk="1" hangingPunct="1"/>
            <a:r>
              <a:rPr lang="en-US" altLang="en-US" sz="3000" b="1" dirty="0"/>
              <a:t>Because Michigan provides Part B </a:t>
            </a:r>
            <a:r>
              <a:rPr lang="en-US" altLang="en-US" sz="3000" b="1" dirty="0" err="1"/>
              <a:t>subgrants</a:t>
            </a:r>
            <a:r>
              <a:rPr lang="en-US" altLang="en-US" sz="3000" b="1" dirty="0"/>
              <a:t> to ISDs, the LEA eligibility requirements apply to the ISD</a:t>
            </a:r>
            <a:r>
              <a:rPr lang="en-US" altLang="en-US" sz="3000" dirty="0"/>
              <a:t>. </a:t>
            </a:r>
          </a:p>
          <a:p>
            <a:pPr eaLnBrk="1" hangingPunct="1"/>
            <a:r>
              <a:rPr lang="en-US" altLang="en-US" sz="3000" dirty="0"/>
              <a:t>The LEA that establishes eligibility under IDEA section 613 and receives a Part B subgrant is the LEA responsible for ensuring Part B requirements are met.  </a:t>
            </a:r>
            <a:endParaRPr lang="en-US" altLang="en-US" dirty="0">
              <a:solidFill>
                <a:srgbClr val="FF0000"/>
              </a:solidFill>
            </a:endParaRP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8218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02188-9D95-4622-B361-45D8754BD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D5DD90-3922-48FB-930E-2A26374C0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1" dirty="0"/>
              <a:t>Michigan Administrative Rules for Special Education (MARSE)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5366B9-8155-45DC-BADB-46BF2E1A89EA}"/>
              </a:ext>
            </a:extLst>
          </p:cNvPr>
          <p:cNvSpPr txBox="1">
            <a:spLocks/>
          </p:cNvSpPr>
          <p:nvPr/>
        </p:nvSpPr>
        <p:spPr>
          <a:xfrm>
            <a:off x="39330" y="2084662"/>
            <a:ext cx="8158625" cy="609103"/>
          </a:xfrm>
          <a:prstGeom prst="rect">
            <a:avLst/>
          </a:prstGeom>
        </p:spPr>
        <p:txBody>
          <a:bodyPr>
            <a:noAutofit/>
          </a:bodyPr>
          <a:lstStyle>
            <a:lvl1pPr marL="305992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8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9984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99978" indent="-269993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41969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601960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9995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945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938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930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024" indent="0" algn="ctr">
              <a:buFont typeface="Wingdings 2" panose="05020102010507070707" pitchFamily="18" charset="2"/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Intermediate School District Responsibilities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90B138-C855-449E-9583-257AB5B3220A}"/>
              </a:ext>
            </a:extLst>
          </p:cNvPr>
          <p:cNvSpPr txBox="1"/>
          <p:nvPr/>
        </p:nvSpPr>
        <p:spPr>
          <a:xfrm>
            <a:off x="575895" y="2727768"/>
            <a:ext cx="1102961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chemeClr val="tx2"/>
                </a:solidFill>
              </a:rPr>
              <a:t>Each intermediate school district shall implement monitoring procedures and evaluation methods </a:t>
            </a:r>
            <a:r>
              <a:rPr lang="en-US" sz="2600" b="1" i="1" dirty="0">
                <a:solidFill>
                  <a:schemeClr val="tx2"/>
                </a:solidFill>
              </a:rPr>
              <a:t>developed by the department </a:t>
            </a:r>
            <a:r>
              <a:rPr lang="en-US" sz="2600" i="1" dirty="0">
                <a:solidFill>
                  <a:schemeClr val="tx2"/>
                </a:solidFill>
              </a:rPr>
              <a:t>to ensure that the standards and criteria established are being achieved by the intermediate school district, their constituent local school districts, and their public school </a:t>
            </a:r>
            <a:r>
              <a:rPr lang="en-US" sz="2800" i="1" dirty="0">
                <a:solidFill>
                  <a:schemeClr val="tx2"/>
                </a:solidFill>
              </a:rPr>
              <a:t>academies.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685B63-45CF-4463-8267-338B22AA9012}"/>
              </a:ext>
            </a:extLst>
          </p:cNvPr>
          <p:cNvSpPr txBox="1"/>
          <p:nvPr/>
        </p:nvSpPr>
        <p:spPr>
          <a:xfrm>
            <a:off x="1818969" y="5251536"/>
            <a:ext cx="794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MARSE R 340.1839 Monitoring and program evaluation. Rule 139</a:t>
            </a:r>
          </a:p>
        </p:txBody>
      </p:sp>
    </p:spTree>
    <p:extLst>
      <p:ext uri="{BB962C8B-B14F-4D97-AF65-F5344CB8AC3E}">
        <p14:creationId xmlns:p14="http://schemas.microsoft.com/office/powerpoint/2010/main" val="290729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Clarify Roles and Responsibilities at the State and ISDs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7" y="3907773"/>
            <a:ext cx="11029615" cy="802771"/>
          </a:xfrm>
        </p:spPr>
        <p:txBody>
          <a:bodyPr>
            <a:noAutofit/>
          </a:bodyPr>
          <a:lstStyle/>
          <a:p>
            <a:r>
              <a:rPr lang="en-US" b="1" dirty="0"/>
              <a:t>Strengthening partnerships to improve student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58DD5-D084-49A2-82C0-A545DD74BD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34A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34A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 Supervision: Coordination and Communication</a:t>
            </a:r>
          </a:p>
        </p:txBody>
      </p:sp>
      <p:pic>
        <p:nvPicPr>
          <p:cNvPr id="2" name="Picture 1" descr="Graphic showing that the Office of Special Education Programs funds the Office of Special Education for compliance and outcomes. See speakers notes." title="Summary of IDEA Supervision">
            <a:extLst>
              <a:ext uri="{FF2B5EF4-FFF2-40B4-BE49-F238E27FC236}">
                <a16:creationId xmlns:a16="http://schemas.microsoft.com/office/drawing/2014/main" id="{FA69B37E-D9A0-4B2E-A571-A03B0B68EA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15"/>
          <a:stretch/>
        </p:blipFill>
        <p:spPr>
          <a:xfrm>
            <a:off x="1098756" y="2293374"/>
            <a:ext cx="9571702" cy="37359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BAAE67-B4F1-4A48-9BD1-DA4997C08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2FA58DD5-D084-49A2-82C0-A545DD74BD92}" type="slidenum">
              <a:rPr lang="en-US" sz="675"/>
              <a:pPr defTabSz="514350">
                <a:defRPr/>
              </a:pPr>
              <a:t>17</a:t>
            </a:fld>
            <a:endParaRPr lang="en-US" sz="675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F89ECCE-3942-40DC-8663-AA01B52B3FC4}"/>
                  </a:ext>
                </a:extLst>
              </p14:cNvPr>
              <p14:cNvContentPartPr/>
              <p14:nvPr/>
            </p14:nvContentPartPr>
            <p14:xfrm>
              <a:off x="2718839" y="1864724"/>
              <a:ext cx="2894518" cy="4092165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F89ECCE-3942-40DC-8663-AA01B52B3F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91841" y="1810733"/>
                <a:ext cx="2948154" cy="419978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54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 Supervision: Coordination and Communication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BAAE67-B4F1-4A48-9BD1-DA4997C08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2FA58DD5-D084-49A2-82C0-A545DD74BD92}" type="slidenum">
              <a:rPr lang="en-US" sz="675"/>
              <a:pPr defTabSz="514350">
                <a:defRPr/>
              </a:pPr>
              <a:t>18</a:t>
            </a:fld>
            <a:endParaRPr lang="en-US" sz="675" dirty="0"/>
          </a:p>
        </p:txBody>
      </p:sp>
      <p:pic>
        <p:nvPicPr>
          <p:cNvPr id="2" name="Picture 1" descr="Graphic showing that the Office of Special Education Programs funds the Office of Special Education for compliance and outcomes. See speakers notes." title="Summary of IDEA Supervision">
            <a:extLst>
              <a:ext uri="{FF2B5EF4-FFF2-40B4-BE49-F238E27FC236}">
                <a16:creationId xmlns:a16="http://schemas.microsoft.com/office/drawing/2014/main" id="{FA69B37E-D9A0-4B2E-A571-A03B0B68EA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15"/>
          <a:stretch/>
        </p:blipFill>
        <p:spPr>
          <a:xfrm>
            <a:off x="1069258" y="2190134"/>
            <a:ext cx="9388851" cy="36909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F89ECCE-3942-40DC-8663-AA01B52B3FC4}"/>
                  </a:ext>
                </a:extLst>
              </p14:cNvPr>
              <p14:cNvContentPartPr/>
              <p14:nvPr/>
            </p14:nvContentPartPr>
            <p14:xfrm>
              <a:off x="4130777" y="1690688"/>
              <a:ext cx="3120390" cy="4166527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F89ECCE-3942-40DC-8663-AA01B52B3F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03784" y="1636694"/>
                <a:ext cx="3174016" cy="427415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010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1339D10-42AE-4024-9356-E4C43CDED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4025" y="446424"/>
            <a:ext cx="3084843" cy="312751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3EF686-5EAE-400C-8C5D-C230D424F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8DD5-D084-49A2-82C0-A545DD74BD92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B7499A-3A3F-42ED-9D5F-EE6BBD87D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038225"/>
            <a:ext cx="3932237" cy="478155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Calibri" panose="020F0502020204030204"/>
              </a:rPr>
              <a:t>Effective Systems of General Supervision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D376C7-EEB3-43C8-ACD7-68AACC06A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868" y="1363871"/>
            <a:ext cx="2572735" cy="2274005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133369-8B1D-44AB-BC7F-D70E2BFE1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298" y="3573943"/>
            <a:ext cx="4102964" cy="2755631"/>
          </a:xfrm>
          <a:prstGeom prst="rect">
            <a:avLst/>
          </a:prstGeom>
          <a:solidFill>
            <a:schemeClr val="accent3"/>
          </a:solidFill>
        </p:spPr>
      </p:pic>
    </p:spTree>
    <p:extLst>
      <p:ext uri="{BB962C8B-B14F-4D97-AF65-F5344CB8AC3E}">
        <p14:creationId xmlns:p14="http://schemas.microsoft.com/office/powerpoint/2010/main" val="3305885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805AD-258B-47F1-A244-8B7F17FDD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Individuals with Disabilities Education 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BE5C6-5C3F-457A-A22B-B3FE7B8791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American Civil Rights Law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5CD9A-CB7C-4197-BFB4-F263F4DB9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035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6AD6CED-D446-44DD-B77D-D01AE2FA418E}"/>
              </a:ext>
            </a:extLst>
          </p:cNvPr>
          <p:cNvGrpSpPr/>
          <p:nvPr/>
        </p:nvGrpSpPr>
        <p:grpSpPr>
          <a:xfrm>
            <a:off x="1831362" y="745455"/>
            <a:ext cx="8685911" cy="5327842"/>
            <a:chOff x="307361" y="745455"/>
            <a:chExt cx="8685911" cy="53278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2EC5E0-A89E-43D7-B98D-DAC7E56B7CCE}"/>
                </a:ext>
              </a:extLst>
            </p:cNvPr>
            <p:cNvSpPr/>
            <p:nvPr/>
          </p:nvSpPr>
          <p:spPr>
            <a:xfrm>
              <a:off x="614713" y="2259639"/>
              <a:ext cx="1920240" cy="2456676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F139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latin typeface="Arial"/>
                  <a:sym typeface="Arial"/>
                </a:rPr>
                <a:t>Policies, Procedures, and Effective Implementation of Evidence-based Practices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9BA9CE3-996D-4427-8B4E-813A67972E1F}"/>
                </a:ext>
              </a:extLst>
            </p:cNvPr>
            <p:cNvSpPr/>
            <p:nvPr/>
          </p:nvSpPr>
          <p:spPr>
            <a:xfrm>
              <a:off x="4786302" y="2259639"/>
              <a:ext cx="1920240" cy="2456676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863D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latin typeface="Arial"/>
                  <a:sym typeface="Arial"/>
                </a:rPr>
                <a:t>Fiscal Management and Accountability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62F874-2046-47FC-B30E-BEF89717DAD6}"/>
                </a:ext>
              </a:extLst>
            </p:cNvPr>
            <p:cNvSpPr/>
            <p:nvPr/>
          </p:nvSpPr>
          <p:spPr>
            <a:xfrm>
              <a:off x="2701611" y="2259639"/>
              <a:ext cx="1920240" cy="2456676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F8E44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b="1" kern="0" dirty="0">
                  <a:solidFill>
                    <a:srgbClr val="000000"/>
                  </a:solidFill>
                  <a:latin typeface="Arial"/>
                  <a:sym typeface="Arial"/>
                </a:rPr>
                <a:t>Data on Results</a:t>
              </a:r>
            </a:p>
            <a:p>
              <a:pPr algn="ctr" defTabSz="685800">
                <a:defRPr/>
              </a:pPr>
              <a:r>
                <a:rPr lang="en-US" b="1" kern="0" dirty="0">
                  <a:solidFill>
                    <a:srgbClr val="000000"/>
                  </a:solidFill>
                  <a:latin typeface="Arial"/>
                  <a:sym typeface="Arial"/>
                </a:rPr>
                <a:t>and</a:t>
              </a:r>
            </a:p>
            <a:p>
              <a:pPr algn="ctr" defTabSz="685800">
                <a:defRPr/>
              </a:pPr>
              <a:r>
                <a:rPr lang="en-US" b="1" kern="0" dirty="0">
                  <a:solidFill>
                    <a:srgbClr val="000000"/>
                  </a:solidFill>
                  <a:latin typeface="Arial"/>
                  <a:sym typeface="Arial"/>
                </a:rPr>
                <a:t>Processes</a:t>
              </a:r>
              <a:endParaRPr lang="en-US" sz="1200" b="1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3D515F1-6688-4594-B091-F2994A6DE063}"/>
                </a:ext>
              </a:extLst>
            </p:cNvPr>
            <p:cNvSpPr/>
            <p:nvPr/>
          </p:nvSpPr>
          <p:spPr>
            <a:xfrm>
              <a:off x="6862901" y="2259639"/>
              <a:ext cx="1920240" cy="2456676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0C76E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latin typeface="Arial"/>
                  <a:sym typeface="Arial"/>
                </a:rPr>
                <a:t>Integrated Monitoring Activities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BFBB180-289F-41D0-A54B-B96A921DC1E0}"/>
                </a:ext>
              </a:extLst>
            </p:cNvPr>
            <p:cNvSpPr/>
            <p:nvPr/>
          </p:nvSpPr>
          <p:spPr>
            <a:xfrm>
              <a:off x="536856" y="4833057"/>
              <a:ext cx="8330184" cy="570503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9C999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latin typeface="Arial"/>
                  <a:sym typeface="Arial"/>
                </a:rPr>
                <a:t>Effective Dispute Resolution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38707C7-E397-4311-B2B7-D930E1CC032B}"/>
                </a:ext>
              </a:extLst>
            </p:cNvPr>
            <p:cNvSpPr/>
            <p:nvPr/>
          </p:nvSpPr>
          <p:spPr>
            <a:xfrm>
              <a:off x="536856" y="5502794"/>
              <a:ext cx="8330184" cy="57050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01600">
              <a:solidFill>
                <a:srgbClr val="FFA836"/>
              </a:solidFill>
            </a:ln>
            <a:scene3d>
              <a:camera prst="orthographicFront"/>
              <a:lightRig rig="threePt" dir="t"/>
            </a:scene3d>
            <a:sp3d contourW="12700">
              <a:bevelT/>
              <a:bevelB w="139700" prst="cross"/>
              <a:contourClr>
                <a:schemeClr val="tx1">
                  <a:lumMod val="75000"/>
                  <a:lumOff val="2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b="1" kern="0" dirty="0">
                  <a:solidFill>
                    <a:srgbClr val="000000"/>
                  </a:solidFill>
                  <a:latin typeface="Arial"/>
                  <a:sym typeface="Arial"/>
                </a:rPr>
                <a:t>Improvement, Correction, Incentives, and Sanctions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07361" y="745455"/>
              <a:ext cx="8685911" cy="734923"/>
              <a:chOff x="-30939" y="739370"/>
              <a:chExt cx="9063178" cy="706758"/>
            </a:xfrm>
          </p:grpSpPr>
          <p:sp>
            <p:nvSpPr>
              <p:cNvPr id="4" name="Flowchart: Delay 3">
                <a:extLst>
                  <a:ext uri="{FF2B5EF4-FFF2-40B4-BE49-F238E27FC236}">
                    <a16:creationId xmlns:a16="http://schemas.microsoft.com/office/drawing/2014/main" id="{FBE5FE1C-28D8-4FEA-990E-2B358CE4000C}"/>
                  </a:ext>
                </a:extLst>
              </p:cNvPr>
              <p:cNvSpPr/>
              <p:nvPr/>
            </p:nvSpPr>
            <p:spPr>
              <a:xfrm rot="16200000">
                <a:off x="4207074" y="-3250651"/>
                <a:ext cx="706758" cy="8686799"/>
              </a:xfrm>
              <a:prstGeom prst="flowChartDelay">
                <a:avLst/>
              </a:pr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8100000" scaled="1"/>
                <a:tileRect/>
              </a:gradFill>
              <a:ln w="101600">
                <a:solidFill>
                  <a:srgbClr val="FF383A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050" kern="0" baseline="-25000" dirty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7233FC-E866-401A-BA13-D655FA490C8C}"/>
                  </a:ext>
                </a:extLst>
              </p:cNvPr>
              <p:cNvSpPr txBox="1"/>
              <p:nvPr/>
            </p:nvSpPr>
            <p:spPr>
              <a:xfrm>
                <a:off x="-30939" y="996546"/>
                <a:ext cx="9063178" cy="355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US" b="1" kern="0" dirty="0">
                    <a:solidFill>
                      <a:sysClr val="windowText" lastClr="000000"/>
                    </a:solidFill>
                    <a:latin typeface="Arial"/>
                    <a:cs typeface="Arial"/>
                    <a:sym typeface="Arial"/>
                  </a:rPr>
                  <a:t>State Performance Plan, including the State Systemic Improvement Plan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45030" y="1579612"/>
              <a:ext cx="8325198" cy="570503"/>
              <a:chOff x="217051" y="1659606"/>
              <a:chExt cx="8686799" cy="54864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7B4DB0B-9ED4-4FF2-A30D-0818D26BF246}"/>
                  </a:ext>
                </a:extLst>
              </p:cNvPr>
              <p:cNvSpPr/>
              <p:nvPr/>
            </p:nvSpPr>
            <p:spPr>
              <a:xfrm>
                <a:off x="217051" y="1659606"/>
                <a:ext cx="8686799" cy="54864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8100000" scaled="1"/>
                <a:tileRect/>
              </a:gradFill>
              <a:ln w="101600">
                <a:solidFill>
                  <a:srgbClr val="48B3EB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050" kern="0" dirty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59B2AF6-A417-440D-94D6-50C66DBE44AE}"/>
                  </a:ext>
                </a:extLst>
              </p:cNvPr>
              <p:cNvSpPr txBox="1"/>
              <p:nvPr/>
            </p:nvSpPr>
            <p:spPr>
              <a:xfrm>
                <a:off x="256843" y="1716885"/>
                <a:ext cx="8595359" cy="355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US" b="1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Professional Learning and Development and Technical Assistance</a:t>
                </a: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E84DDCE-EB78-4A45-A9BF-3F500C816F05}"/>
              </a:ext>
            </a:extLst>
          </p:cNvPr>
          <p:cNvSpPr txBox="1"/>
          <p:nvPr/>
        </p:nvSpPr>
        <p:spPr>
          <a:xfrm>
            <a:off x="2084395" y="6294305"/>
            <a:ext cx="832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9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Original Source: </a:t>
            </a:r>
            <a:r>
              <a:rPr lang="en-US" sz="9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Concepts of General Supervision: Accountability for Implementation &amp; Improved results. National Center for Special Education Accountability Monitoring (NCSEAM), 2007.  </a:t>
            </a:r>
            <a:r>
              <a:rPr lang="en-US" sz="9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Adapted and Updated Source: Jane Nell Luster, Ph.D., Com-Link, LLC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D0014B-52FC-42DC-A5DC-28FBF371671D}"/>
              </a:ext>
            </a:extLst>
          </p:cNvPr>
          <p:cNvSpPr txBox="1"/>
          <p:nvPr/>
        </p:nvSpPr>
        <p:spPr>
          <a:xfrm>
            <a:off x="737420" y="153140"/>
            <a:ext cx="10766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Components of General Supervision and IDEA Accountability Systems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71AA37D-2048-4B64-93A0-6900FEC4052E}"/>
              </a:ext>
            </a:extLst>
          </p:cNvPr>
          <p:cNvCxnSpPr/>
          <p:nvPr/>
        </p:nvCxnSpPr>
        <p:spPr>
          <a:xfrm>
            <a:off x="1731468" y="553250"/>
            <a:ext cx="8686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DE23CD-DAC3-48D0-8564-47FA85C61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87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3F891-0C22-42A7-A2D6-1D556D21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634389"/>
            <a:ext cx="11029615" cy="1497507"/>
          </a:xfrm>
        </p:spPr>
        <p:txBody>
          <a:bodyPr/>
          <a:lstStyle/>
          <a:p>
            <a:r>
              <a:rPr lang="en-US" dirty="0"/>
              <a:t>System of General Supervision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C07A8-EB51-4FB3-B814-DD03E0635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7" y="3344779"/>
            <a:ext cx="11029615" cy="12854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Supporting a shared obligation to ensure and to increase the capacity to provide FAPE in the LRE to eligible students with disabilities across Michigan.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6C54C9-F7F4-42EE-9B26-FAF68E064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90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6AD6CED-D446-44DD-B77D-D01AE2FA418E}"/>
              </a:ext>
            </a:extLst>
          </p:cNvPr>
          <p:cNvGrpSpPr/>
          <p:nvPr/>
        </p:nvGrpSpPr>
        <p:grpSpPr>
          <a:xfrm>
            <a:off x="1831362" y="745455"/>
            <a:ext cx="8685911" cy="5327842"/>
            <a:chOff x="307361" y="745455"/>
            <a:chExt cx="8685911" cy="53278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2EC5E0-A89E-43D7-B98D-DAC7E56B7CCE}"/>
                </a:ext>
              </a:extLst>
            </p:cNvPr>
            <p:cNvSpPr/>
            <p:nvPr/>
          </p:nvSpPr>
          <p:spPr>
            <a:xfrm>
              <a:off x="614713" y="2259639"/>
              <a:ext cx="1920240" cy="2456676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F139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Policies, Procedures, and Effective Implementation of Evidence-based Practices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9BA9CE3-996D-4427-8B4E-813A67972E1F}"/>
                </a:ext>
              </a:extLst>
            </p:cNvPr>
            <p:cNvSpPr/>
            <p:nvPr/>
          </p:nvSpPr>
          <p:spPr>
            <a:xfrm>
              <a:off x="4786302" y="2259639"/>
              <a:ext cx="1920240" cy="2456676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863D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Fiscal Management and Accountability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62F874-2046-47FC-B30E-BEF89717DAD6}"/>
                </a:ext>
              </a:extLst>
            </p:cNvPr>
            <p:cNvSpPr/>
            <p:nvPr/>
          </p:nvSpPr>
          <p:spPr>
            <a:xfrm>
              <a:off x="2701611" y="2259639"/>
              <a:ext cx="1920240" cy="2456676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F8E44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Data on Results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and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Processes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3D515F1-6688-4594-B091-F2994A6DE063}"/>
                </a:ext>
              </a:extLst>
            </p:cNvPr>
            <p:cNvSpPr/>
            <p:nvPr/>
          </p:nvSpPr>
          <p:spPr>
            <a:xfrm>
              <a:off x="6862901" y="2259639"/>
              <a:ext cx="1920240" cy="2456676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0C76E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Integrated Monitoring Activities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BFBB180-289F-41D0-A54B-B96A921DC1E0}"/>
                </a:ext>
              </a:extLst>
            </p:cNvPr>
            <p:cNvSpPr/>
            <p:nvPr/>
          </p:nvSpPr>
          <p:spPr>
            <a:xfrm>
              <a:off x="536856" y="4833057"/>
              <a:ext cx="8330184" cy="570503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9C999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Effective Dispute Resolution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38707C7-E397-4311-B2B7-D930E1CC032B}"/>
                </a:ext>
              </a:extLst>
            </p:cNvPr>
            <p:cNvSpPr/>
            <p:nvPr/>
          </p:nvSpPr>
          <p:spPr>
            <a:xfrm>
              <a:off x="536856" y="5502794"/>
              <a:ext cx="8330184" cy="57050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01600">
              <a:solidFill>
                <a:srgbClr val="FFA836"/>
              </a:solidFill>
            </a:ln>
            <a:scene3d>
              <a:camera prst="orthographicFront"/>
              <a:lightRig rig="threePt" dir="t"/>
            </a:scene3d>
            <a:sp3d contourW="12700">
              <a:bevelT/>
              <a:bevelB w="139700" prst="cross"/>
              <a:contourClr>
                <a:schemeClr val="tx1">
                  <a:lumMod val="75000"/>
                  <a:lumOff val="2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Improvement, Correction, Incentives, and Sanctions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07361" y="745455"/>
              <a:ext cx="8685911" cy="734923"/>
              <a:chOff x="-30939" y="739370"/>
              <a:chExt cx="9063178" cy="706758"/>
            </a:xfrm>
          </p:grpSpPr>
          <p:sp>
            <p:nvSpPr>
              <p:cNvPr id="4" name="Flowchart: Delay 3">
                <a:extLst>
                  <a:ext uri="{FF2B5EF4-FFF2-40B4-BE49-F238E27FC236}">
                    <a16:creationId xmlns:a16="http://schemas.microsoft.com/office/drawing/2014/main" id="{FBE5FE1C-28D8-4FEA-990E-2B358CE4000C}"/>
                  </a:ext>
                </a:extLst>
              </p:cNvPr>
              <p:cNvSpPr/>
              <p:nvPr/>
            </p:nvSpPr>
            <p:spPr>
              <a:xfrm rot="16200000">
                <a:off x="4207074" y="-3250651"/>
                <a:ext cx="706758" cy="8686799"/>
              </a:xfrm>
              <a:prstGeom prst="flowChartDelay">
                <a:avLst/>
              </a:pr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8100000" scaled="1"/>
                <a:tileRect/>
              </a:gradFill>
              <a:ln w="101600">
                <a:solidFill>
                  <a:srgbClr val="FF383A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7233FC-E866-401A-BA13-D655FA490C8C}"/>
                  </a:ext>
                </a:extLst>
              </p:cNvPr>
              <p:cNvSpPr txBox="1"/>
              <p:nvPr/>
            </p:nvSpPr>
            <p:spPr>
              <a:xfrm>
                <a:off x="-30939" y="996546"/>
                <a:ext cx="9063178" cy="355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State Performance Plan, including the State Systemic Improvement Plan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45030" y="1579612"/>
              <a:ext cx="8325198" cy="570503"/>
              <a:chOff x="217051" y="1659606"/>
              <a:chExt cx="8686799" cy="54864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7B4DB0B-9ED4-4FF2-A30D-0818D26BF246}"/>
                  </a:ext>
                </a:extLst>
              </p:cNvPr>
              <p:cNvSpPr/>
              <p:nvPr/>
            </p:nvSpPr>
            <p:spPr>
              <a:xfrm>
                <a:off x="217051" y="1659606"/>
                <a:ext cx="8686799" cy="54864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8100000" scaled="1"/>
                <a:tileRect/>
              </a:gradFill>
              <a:ln w="101600">
                <a:solidFill>
                  <a:srgbClr val="48B3EB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59B2AF6-A417-440D-94D6-50C66DBE44AE}"/>
                  </a:ext>
                </a:extLst>
              </p:cNvPr>
              <p:cNvSpPr txBox="1"/>
              <p:nvPr/>
            </p:nvSpPr>
            <p:spPr>
              <a:xfrm>
                <a:off x="256843" y="1716885"/>
                <a:ext cx="8595359" cy="355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Professional Learning and Development and Technical Assistance</a:t>
                </a: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E84DDCE-EB78-4A45-A9BF-3F500C816F05}"/>
              </a:ext>
            </a:extLst>
          </p:cNvPr>
          <p:cNvSpPr txBox="1"/>
          <p:nvPr/>
        </p:nvSpPr>
        <p:spPr>
          <a:xfrm>
            <a:off x="2084395" y="6294305"/>
            <a:ext cx="832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Original Source: </a:t>
            </a:r>
            <a:r>
              <a:rPr kumimoji="0" lang="en-US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Concepts of General Supervision: Accountability for Implementation &amp; Improved results. National Center for Special Education Accountability Monitoring (NCSEAM), 2007. 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Adapted and Updated Source: Jane Nell Luster, Ph.D., Com-Link, LLC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D0014B-52FC-42DC-A5DC-28FBF371671D}"/>
              </a:ext>
            </a:extLst>
          </p:cNvPr>
          <p:cNvSpPr txBox="1"/>
          <p:nvPr/>
        </p:nvSpPr>
        <p:spPr>
          <a:xfrm>
            <a:off x="737420" y="153140"/>
            <a:ext cx="10766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Components of General Supervision and IDEA Accountability Systems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71AA37D-2048-4B64-93A0-6900FEC4052E}"/>
              </a:ext>
            </a:extLst>
          </p:cNvPr>
          <p:cNvCxnSpPr/>
          <p:nvPr/>
        </p:nvCxnSpPr>
        <p:spPr>
          <a:xfrm>
            <a:off x="1731468" y="553250"/>
            <a:ext cx="8686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DE23CD-DAC3-48D0-8564-47FA85C61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92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1320E-4AF8-4BD1-9A41-F063C64A5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Three Questions…at every level</a:t>
            </a:r>
          </a:p>
        </p:txBody>
      </p:sp>
      <p:pic>
        <p:nvPicPr>
          <p:cNvPr id="5" name="Picture 4" descr="Graphic showing the three questions. What system(s) is in place to: &#10;1. Ensure everyone knows the requirements of IDEA? &#10;2. Verify everyone is implementing the requirements correctly? &#10;3. Support identified areas of improvement?" title="Three Questions Graphic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2" y="1340876"/>
            <a:ext cx="10828198" cy="536528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1FA812-8EF3-4898-899D-E9315E658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58DD5-D084-49A2-82C0-A545DD74BD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34A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34A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36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Ensure Provision of a FAPE</a:t>
            </a:r>
          </a:p>
        </p:txBody>
      </p:sp>
      <p:pic>
        <p:nvPicPr>
          <p:cNvPr id="4" name="Picture 3" descr="A speedometer showing that the there is a contiuum of support and enforcement. " title="Continuum of Support and Enforcemen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6" t="26427" r="7642" b="13943"/>
          <a:stretch/>
        </p:blipFill>
        <p:spPr>
          <a:xfrm>
            <a:off x="231251" y="1999827"/>
            <a:ext cx="11729498" cy="405156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C1CF93-D5B3-4F38-96F1-BADD52C96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58DD5-D084-49A2-82C0-A545DD74BD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34A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34A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913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8D8F0-3679-4CE0-B010-00CD10253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Least Restrictive Environment (LRE) is NOT a 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F32F9-96D8-4A3D-8771-04629BE93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7" y="1954634"/>
            <a:ext cx="11029615" cy="4298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student’s category of eligibility does </a:t>
            </a:r>
            <a:r>
              <a:rPr lang="en-US" b="1" dirty="0"/>
              <a:t>NOT</a:t>
            </a:r>
            <a:r>
              <a:rPr lang="en-US" dirty="0"/>
              <a:t> determine placement</a:t>
            </a:r>
          </a:p>
          <a:p>
            <a:pPr lvl="1"/>
            <a:r>
              <a:rPr lang="en-US" sz="2600" dirty="0"/>
              <a:t>Program or placement is to be individually determined based on the specific needs of a student with a disability. For example: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A student with a cognitive impairment is not automatically placed in a program for cognitive impairment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A student with a hearing impairment is not automatically placed at the Michigan School for the Deaf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774AF-63DF-4018-9B9F-8060A71B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8DD5-D084-49A2-82C0-A545DD74BD9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435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CD82C-6FA4-4B36-A3CD-16F90C26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11145370" cy="1073397"/>
          </a:xfrm>
        </p:spPr>
        <p:txBody>
          <a:bodyPr>
            <a:normAutofit fontScale="90000"/>
          </a:bodyPr>
          <a:lstStyle/>
          <a:p>
            <a:r>
              <a:rPr lang="en-US" dirty="0"/>
              <a:t>Improving a System…Improving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5E95D-6982-4367-851F-008EFD21A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Comprehensive Evaluations…appropriate identification</a:t>
            </a:r>
          </a:p>
          <a:p>
            <a:r>
              <a:rPr lang="en-US" dirty="0"/>
              <a:t>Behavior cannot be a barrier to learning…using the strategies under IDEA</a:t>
            </a:r>
          </a:p>
          <a:p>
            <a:pPr lvl="1"/>
            <a:r>
              <a:rPr lang="en-US" dirty="0"/>
              <a:t>Functional Behavior Assessments</a:t>
            </a:r>
          </a:p>
          <a:p>
            <a:pPr lvl="1"/>
            <a:r>
              <a:rPr lang="en-US" dirty="0"/>
              <a:t>Behavior Intervention Plans</a:t>
            </a:r>
          </a:p>
          <a:p>
            <a:r>
              <a:rPr lang="en-US" dirty="0"/>
              <a:t>Multi-tiered Systems of Support (MTSS)</a:t>
            </a:r>
          </a:p>
          <a:p>
            <a:r>
              <a:rPr lang="en-US" dirty="0"/>
              <a:t>Positive Behavioral Intervention &amp; Supports (PBIS)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3A939-B38E-48CC-97AF-6F0BB622C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MDE, Office of Special Education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21A06A-7303-4B60-A1BC-74EF078E6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669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CF37D-16FD-4788-9056-57718A530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special education?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3F5AB-07FF-4DF1-AFA5-BF4296F2C1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 us!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2D85F-9263-4EC0-B1A4-BFED851D8F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b="1" i="1" dirty="0"/>
              <a:t>Toll Free OSE Information Line</a:t>
            </a:r>
          </a:p>
          <a:p>
            <a:pPr lvl="1"/>
            <a:r>
              <a:rPr lang="en-US" dirty="0"/>
              <a:t>888-320-8384</a:t>
            </a:r>
          </a:p>
          <a:p>
            <a:pPr lvl="1"/>
            <a:r>
              <a:rPr lang="en-US" dirty="0"/>
              <a:t>Monday-Friday</a:t>
            </a:r>
          </a:p>
          <a:p>
            <a:pPr lvl="1"/>
            <a:r>
              <a:rPr lang="en-US" dirty="0"/>
              <a:t>9:00-4:00</a:t>
            </a:r>
          </a:p>
          <a:p>
            <a:pPr marL="323992" lvl="1" indent="0">
              <a:buNone/>
            </a:pPr>
            <a:endParaRPr lang="en-US" dirty="0"/>
          </a:p>
          <a:p>
            <a:r>
              <a:rPr lang="en-US" sz="2000" dirty="0">
                <a:hlinkClick r:id="rId2"/>
              </a:rPr>
              <a:t>mde-ose@michigan.gov</a:t>
            </a:r>
            <a:endParaRPr lang="en-US" sz="2000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5813B3-655F-4FAD-A144-833577D71E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Call us!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F9E65B-5B2D-4A79-A654-8708E2ED7A9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Teri Chapman, Director</a:t>
            </a:r>
          </a:p>
          <a:p>
            <a:pPr lvl="1"/>
            <a:r>
              <a:rPr lang="en-US" sz="2800" dirty="0"/>
              <a:t>517-335-0455</a:t>
            </a:r>
          </a:p>
          <a:p>
            <a:pPr lvl="1"/>
            <a:r>
              <a:rPr lang="en-US" sz="2400" dirty="0">
                <a:hlinkClick r:id="rId3"/>
              </a:rPr>
              <a:t>chapmant2@michigan.gov</a:t>
            </a:r>
            <a:endParaRPr lang="en-US" sz="2400" dirty="0"/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5A977-41B4-48CD-8A78-FD7EF6951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8DD5-D084-49A2-82C0-A545DD74BD9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52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F1AD86-AA83-4135-8003-AE94C1341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you!!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C725265-6DCB-4A17-BD9A-9E9702FA3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 dirty="0"/>
          </a:p>
          <a:p>
            <a:pPr marL="0" indent="0">
              <a:buNone/>
            </a:pPr>
            <a:r>
              <a:rPr lang="en-US" sz="4000" i="1" dirty="0"/>
              <a:t>Great things are not done by impulse, but by a series of small things brought together. </a:t>
            </a:r>
            <a:r>
              <a:rPr lang="en-US" dirty="0"/>
              <a:t>~Vincent Van Gogh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CFA5EF3-2748-469A-9373-DD1235801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MDE, Office of Special Education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CBD19A-0974-4DA0-AB67-6C45AB4DC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51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45498-9223-405B-90AD-EB8167396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Due Process to Protect A Civil Right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222BC-2F05-443F-B7DE-952B2A93A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…The child is educated as close as possible to the child’s home (34 CFR 300.116(b)(3))</a:t>
            </a:r>
          </a:p>
          <a:p>
            <a:r>
              <a:rPr lang="en-US" dirty="0"/>
              <a:t>…the child is educated in the school that he or she would attend if nondisabled (CFR 300.116(c))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1750F-6487-4AD7-964C-56F68F799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39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8D8F0-3679-4CE0-B010-00CD10253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Least Restrictive Environment (LRE) is NOT a 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F32F9-96D8-4A3D-8771-04629BE93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7" y="1954634"/>
            <a:ext cx="11029615" cy="4298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LRE is central to the requirements of IDEA</a:t>
            </a:r>
            <a:r>
              <a:rPr lang="en-US" dirty="0"/>
              <a:t> </a:t>
            </a:r>
          </a:p>
          <a:p>
            <a:r>
              <a:rPr lang="en-US" dirty="0"/>
              <a:t>LRE is a set of considerations for EACH student with a disability that balances: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A student’s civil right to be educated with nondisabled peers in the district, building, classroom they would be in if they did NOT have a disability AND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The district’s obligation to offer a FAPE based on individual student needs and the impact of the disability 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774AF-63DF-4018-9B9F-8060A71B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8DD5-D084-49A2-82C0-A545DD74BD9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543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2D432-70BF-4DC9-A42C-520594CB6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Governing Regulations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B09B-26A8-4F68-9AAE-5D08441DC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1" y="1759281"/>
            <a:ext cx="5361394" cy="536005"/>
          </a:xfrm>
        </p:spPr>
        <p:txBody>
          <a:bodyPr/>
          <a:lstStyle/>
          <a:p>
            <a:r>
              <a:rPr lang="en-US" sz="2400" dirty="0"/>
              <a:t>Federal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4BAB34-16FA-4A12-80A0-AC30521FE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675" y="2336578"/>
            <a:ext cx="5393100" cy="39707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/>
              <a:t>Individuals with Disabilities Education Act (IDEA)</a:t>
            </a:r>
          </a:p>
          <a:p>
            <a:pPr lvl="1"/>
            <a:r>
              <a:rPr lang="en-US" sz="2400" dirty="0"/>
              <a:t>Federal statue and regulations defining:</a:t>
            </a:r>
          </a:p>
          <a:p>
            <a:pPr lvl="2"/>
            <a:r>
              <a:rPr lang="en-US" sz="2400" dirty="0"/>
              <a:t>Entitlements for students with disabilities</a:t>
            </a:r>
          </a:p>
          <a:p>
            <a:pPr lvl="2"/>
            <a:r>
              <a:rPr lang="en-US" sz="2400" dirty="0"/>
              <a:t>Obligations of schools to provide a Free Appropriate Public Education</a:t>
            </a:r>
          </a:p>
          <a:p>
            <a:pPr lvl="1"/>
            <a:r>
              <a:rPr lang="en-US" sz="2400" dirty="0"/>
              <a:t>Part B: Students 3-21</a:t>
            </a:r>
          </a:p>
          <a:p>
            <a:pPr lvl="1"/>
            <a:r>
              <a:rPr lang="en-US" sz="2400" dirty="0"/>
              <a:t>Part C: Children Birth-3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D4BA03-9165-49B2-80AB-35B8E151B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711" y="1771054"/>
            <a:ext cx="5410124" cy="553373"/>
          </a:xfrm>
        </p:spPr>
        <p:txBody>
          <a:bodyPr/>
          <a:lstStyle/>
          <a:p>
            <a:r>
              <a:rPr lang="en-US" sz="2400" dirty="0"/>
              <a:t>State of Michigan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A86DA0-21BE-48EB-8457-03691D271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11" y="2377492"/>
            <a:ext cx="5393100" cy="34835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Michigan Administrative Rules for Special Education (MARSE)</a:t>
            </a:r>
          </a:p>
          <a:p>
            <a:pPr lvl="1"/>
            <a:r>
              <a:rPr lang="en-US" sz="2400" dirty="0"/>
              <a:t>13 categories of eligibility/program descriptions</a:t>
            </a:r>
          </a:p>
          <a:p>
            <a:pPr lvl="1"/>
            <a:r>
              <a:rPr lang="en-US" sz="2400" dirty="0"/>
              <a:t>Certification/endorsements</a:t>
            </a:r>
          </a:p>
          <a:p>
            <a:pPr lvl="1"/>
            <a:r>
              <a:rPr lang="en-US" sz="2400" dirty="0"/>
              <a:t>State Complaint </a:t>
            </a:r>
          </a:p>
          <a:p>
            <a:pPr lvl="1"/>
            <a:r>
              <a:rPr lang="en-US" sz="2400" dirty="0"/>
              <a:t>Finance</a:t>
            </a:r>
          </a:p>
          <a:p>
            <a:pPr lvl="1"/>
            <a:r>
              <a:rPr lang="en-US" sz="2400" dirty="0"/>
              <a:t>ISD Plans</a:t>
            </a:r>
          </a:p>
          <a:p>
            <a:pPr lvl="1"/>
            <a:r>
              <a:rPr lang="en-US" sz="2400" dirty="0"/>
              <a:t>Section 619: Children 3-5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A2E62-52F1-441E-A14D-7586CA342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8DD5-D084-49A2-82C0-A545DD74BD9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412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390769"/>
            <a:ext cx="11208327" cy="14859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Additional requirements governing a Federal special education grant</a:t>
            </a:r>
          </a:p>
        </p:txBody>
      </p:sp>
      <p:pic>
        <p:nvPicPr>
          <p:cNvPr id="1024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5783" y="1941268"/>
            <a:ext cx="7083425" cy="4525963"/>
          </a:xfrm>
        </p:spPr>
      </p:pic>
    </p:spTree>
    <p:extLst>
      <p:ext uri="{BB962C8B-B14F-4D97-AF65-F5344CB8AC3E}">
        <p14:creationId xmlns:p14="http://schemas.microsoft.com/office/powerpoint/2010/main" val="461228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DA86C988-0E0C-493F-A4F7-8E8531D1E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608: State Administration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D0011ED-0F26-4EAE-A51C-CD006D368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85" y="1998043"/>
            <a:ext cx="7260487" cy="440928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1800" u="sng" dirty="0"/>
              <a:t>(a) </a:t>
            </a:r>
            <a:r>
              <a:rPr lang="en-US" sz="1800" dirty="0"/>
              <a:t>Rulemaking.—Each State that receives funds under this title shall—</a:t>
            </a:r>
          </a:p>
          <a:p>
            <a:pPr marL="323992" lvl="1" indent="0">
              <a:buNone/>
              <a:defRPr/>
            </a:pPr>
            <a:r>
              <a:rPr lang="en-US" sz="1800" u="sng" dirty="0"/>
              <a:t>(1)</a:t>
            </a:r>
            <a:r>
              <a:rPr lang="en-US" sz="1800" b="1" i="1" u="sng" dirty="0"/>
              <a:t> </a:t>
            </a:r>
            <a:r>
              <a:rPr lang="en-US" sz="1800" b="1" i="1" dirty="0"/>
              <a:t>ensure that any State rules, regulations, and policies relating to this title conform to the purposes of this title;</a:t>
            </a:r>
          </a:p>
          <a:p>
            <a:pPr marL="323992" lvl="1" indent="0">
              <a:buNone/>
              <a:defRPr/>
            </a:pPr>
            <a:r>
              <a:rPr lang="en-US" sz="1800" u="sng" dirty="0"/>
              <a:t>(2) </a:t>
            </a:r>
            <a:r>
              <a:rPr lang="en-US" sz="1800" dirty="0"/>
              <a:t>identify in writing to local educational agencies located in the State and the Secretary any such rule, regulation, or policy as a State-imposed requirement that is not required by this title and Federal regulations; and</a:t>
            </a:r>
          </a:p>
          <a:p>
            <a:pPr marL="323992" lvl="1" indent="0">
              <a:buNone/>
              <a:defRPr/>
            </a:pPr>
            <a:r>
              <a:rPr lang="en-US" sz="1800" u="sng" dirty="0"/>
              <a:t>(3) </a:t>
            </a:r>
            <a:r>
              <a:rPr lang="en-US" sz="1800" dirty="0"/>
              <a:t>minimize the number of rules, regulations, and policies to which the local educational agencies and schools located in the State are subject under this title.</a:t>
            </a:r>
          </a:p>
        </p:txBody>
      </p:sp>
      <p:sp>
        <p:nvSpPr>
          <p:cNvPr id="20" name="Rectangle 19" descr="Rectangle highlighting IDEA subrecipients ensuring FAPE">
            <a:extLst>
              <a:ext uri="{FF2B5EF4-FFF2-40B4-BE49-F238E27FC236}">
                <a16:creationId xmlns:a16="http://schemas.microsoft.com/office/drawing/2014/main" id="{E2E5B388-E9FD-441D-B9CA-5EF7B5476F94}"/>
              </a:ext>
            </a:extLst>
          </p:cNvPr>
          <p:cNvSpPr/>
          <p:nvPr/>
        </p:nvSpPr>
        <p:spPr>
          <a:xfrm>
            <a:off x="923637" y="2632364"/>
            <a:ext cx="6637336" cy="93287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5D2957B-3852-4E02-B74A-AA0F7BCA0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19836" y="1998043"/>
            <a:ext cx="3314701" cy="41789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“Ensure that any State rules, regulations, and policies relating to this title conform to the purposes of this title.”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8E8F47-C37B-447B-8FEA-97A11141B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8DD5-D084-49A2-82C0-A545DD74BD9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062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327" y="381000"/>
            <a:ext cx="10737273" cy="14859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800" dirty="0"/>
              <a:t>SEA Responsibility for General Supervision (IDEA §612(a)(11))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40327" y="1866900"/>
            <a:ext cx="11111346" cy="42152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altLang="en-US" sz="3200" b="1" dirty="0">
                <a:solidFill>
                  <a:srgbClr val="FF0000"/>
                </a:solidFill>
              </a:rPr>
              <a:t>The SEA is responsible for ensuring that: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3200" dirty="0"/>
              <a:t>The requirements of IDEA Part B are met;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3200" dirty="0"/>
              <a:t>All educational programs for children with disabilities in the State, including </a:t>
            </a:r>
            <a:r>
              <a:rPr lang="en-US" altLang="en-US" sz="3200" u="sng" dirty="0"/>
              <a:t>all</a:t>
            </a:r>
            <a:r>
              <a:rPr lang="en-US" altLang="en-US" sz="3200" dirty="0"/>
              <a:t> such programs administered by any other State agency or local agency—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2800" dirty="0"/>
              <a:t>are under the general supervision of individuals in the State who are responsible for educational programs for children with disabilities; and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2800" dirty="0"/>
              <a:t>meet the educational standards of the SEA.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450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IDEA §612(a)</a:t>
            </a:r>
          </a:p>
        </p:txBody>
      </p:sp>
      <p:sp>
        <p:nvSpPr>
          <p:cNvPr id="12291" name="Content Placeholder 2"/>
          <p:cNvSpPr txBox="1">
            <a:spLocks/>
          </p:cNvSpPr>
          <p:nvPr/>
        </p:nvSpPr>
        <p:spPr bwMode="auto">
          <a:xfrm>
            <a:off x="306055" y="1920454"/>
            <a:ext cx="11304753" cy="457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2"/>
                </a:solidFill>
              </a:rPr>
              <a:t>FAPE is made available to all children with disabilities age  3 through 21 residing in the State within the State’s mandated age range;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2"/>
                </a:solidFill>
              </a:rPr>
              <a:t>Child find is conducted for all children with disabilities residing in the State who are in need of special education and related services;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2"/>
                </a:solidFill>
              </a:rPr>
              <a:t>Evaluations are conducted;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2"/>
                </a:solidFill>
              </a:rPr>
              <a:t>IEPs are developed and implemented;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2"/>
                </a:solidFill>
              </a:rPr>
              <a:t>LRE requirements are met; and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2"/>
                </a:solidFill>
              </a:rPr>
              <a:t>All other conditions in section 612(a).</a:t>
            </a:r>
          </a:p>
        </p:txBody>
      </p:sp>
    </p:spTree>
    <p:extLst>
      <p:ext uri="{BB962C8B-B14F-4D97-AF65-F5344CB8AC3E}">
        <p14:creationId xmlns:p14="http://schemas.microsoft.com/office/powerpoint/2010/main" val="385450760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4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0070C0"/>
      </a:hlink>
      <a:folHlink>
        <a:srgbClr val="0070C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1265</Words>
  <Application>Microsoft Office PowerPoint</Application>
  <PresentationFormat>Widescreen</PresentationFormat>
  <Paragraphs>170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Verdana</vt:lpstr>
      <vt:lpstr>Wingdings</vt:lpstr>
      <vt:lpstr>Wingdings 2</vt:lpstr>
      <vt:lpstr>Dividend</vt:lpstr>
      <vt:lpstr>General Supervision System</vt:lpstr>
      <vt:lpstr>Individuals with Disabilities Education Act</vt:lpstr>
      <vt:lpstr>Due Process to Protect A Civil Right</vt:lpstr>
      <vt:lpstr>Least Restrictive Environment (LRE) is NOT a placement</vt:lpstr>
      <vt:lpstr>Governing Regulations</vt:lpstr>
      <vt:lpstr>Additional requirements governing a Federal special education grant</vt:lpstr>
      <vt:lpstr>Section 608: State Administration</vt:lpstr>
      <vt:lpstr>SEA Responsibility for General Supervision (IDEA §612(a)(11))</vt:lpstr>
      <vt:lpstr>IDEA §612(a)</vt:lpstr>
      <vt:lpstr>IDEA Part B Subgrants (34 CFR §300.200)</vt:lpstr>
      <vt:lpstr>Conditions of eligibility for IDEA Part B Subgrant</vt:lpstr>
      <vt:lpstr>Selected Conditions of LEA Eligibility</vt:lpstr>
      <vt:lpstr>Michigan’s 56 ISDs = LEAs </vt:lpstr>
      <vt:lpstr>Educational Service Agencies  (34 CFR §300.28(b)) </vt:lpstr>
      <vt:lpstr>Michigan Administrative Rules for Special Education (MARSE)</vt:lpstr>
      <vt:lpstr>Clarify Roles and Responsibilities at the State and ISDs</vt:lpstr>
      <vt:lpstr>IDEA Supervision: Coordination and Communication</vt:lpstr>
      <vt:lpstr>IDEA Supervision: Coordination and Communication</vt:lpstr>
      <vt:lpstr>PowerPoint Presentation</vt:lpstr>
      <vt:lpstr>PowerPoint Presentation</vt:lpstr>
      <vt:lpstr>System of General Supervision</vt:lpstr>
      <vt:lpstr>PowerPoint Presentation</vt:lpstr>
      <vt:lpstr>The Three Questions…at every level</vt:lpstr>
      <vt:lpstr>Ensure Provision of a FAPE</vt:lpstr>
      <vt:lpstr>Least Restrictive Environment (LRE) is NOT a placement</vt:lpstr>
      <vt:lpstr>Improving a System…Improving Outcomes</vt:lpstr>
      <vt:lpstr>Questions about special education?</vt:lpstr>
      <vt:lpstr>Thank you!!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MDE and OSE Updates</dc:title>
  <dc:creator>Chapman, Teri (MDE)</dc:creator>
  <cp:lastModifiedBy>Hannah Barraw</cp:lastModifiedBy>
  <cp:revision>71</cp:revision>
  <cp:lastPrinted>2018-06-21T13:59:06Z</cp:lastPrinted>
  <dcterms:created xsi:type="dcterms:W3CDTF">2017-10-22T19:03:54Z</dcterms:created>
  <dcterms:modified xsi:type="dcterms:W3CDTF">2019-11-07T15:06:33Z</dcterms:modified>
</cp:coreProperties>
</file>