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2" r:id="rId6"/>
    <p:sldId id="273" r:id="rId7"/>
    <p:sldId id="263" r:id="rId8"/>
    <p:sldId id="265" r:id="rId9"/>
    <p:sldId id="267" r:id="rId10"/>
    <p:sldId id="274" r:id="rId11"/>
    <p:sldId id="266" r:id="rId12"/>
    <p:sldId id="268" r:id="rId13"/>
    <p:sldId id="269" r:id="rId14"/>
    <p:sldId id="270" r:id="rId15"/>
    <p:sldId id="271" r:id="rId16"/>
    <p:sldId id="272" r:id="rId17"/>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23" d="100"/>
          <a:sy n="123" d="100"/>
        </p:scale>
        <p:origin x="114"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93228A-DB9A-42B5-ACFB-30968DEAD030}" type="datetimeFigureOut">
              <a:rPr lang="en-US" smtClean="0"/>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19F5F1-D7BA-456A-87B6-CA026413320D}"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2082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93228A-DB9A-42B5-ACFB-30968DEAD030}" type="datetimeFigureOut">
              <a:rPr lang="en-US" smtClean="0"/>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19F5F1-D7BA-456A-87B6-CA026413320D}" type="slidenum">
              <a:rPr lang="en-US" smtClean="0"/>
              <a:t>‹#›</a:t>
            </a:fld>
            <a:endParaRPr lang="en-US" dirty="0"/>
          </a:p>
        </p:txBody>
      </p:sp>
    </p:spTree>
    <p:extLst>
      <p:ext uri="{BB962C8B-B14F-4D97-AF65-F5344CB8AC3E}">
        <p14:creationId xmlns:p14="http://schemas.microsoft.com/office/powerpoint/2010/main" val="1564876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93228A-DB9A-42B5-ACFB-30968DEAD030}" type="datetimeFigureOut">
              <a:rPr lang="en-US" smtClean="0"/>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19F5F1-D7BA-456A-87B6-CA026413320D}" type="slidenum">
              <a:rPr lang="en-US" smtClean="0"/>
              <a:t>‹#›</a:t>
            </a:fld>
            <a:endParaRPr lang="en-US" dirty="0"/>
          </a:p>
        </p:txBody>
      </p:sp>
    </p:spTree>
    <p:extLst>
      <p:ext uri="{BB962C8B-B14F-4D97-AF65-F5344CB8AC3E}">
        <p14:creationId xmlns:p14="http://schemas.microsoft.com/office/powerpoint/2010/main" val="2208621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93228A-DB9A-42B5-ACFB-30968DEAD030}" type="datetimeFigureOut">
              <a:rPr lang="en-US" smtClean="0"/>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19F5F1-D7BA-456A-87B6-CA026413320D}" type="slidenum">
              <a:rPr lang="en-US" smtClean="0"/>
              <a:t>‹#›</a:t>
            </a:fld>
            <a:endParaRPr lang="en-US" dirty="0"/>
          </a:p>
        </p:txBody>
      </p:sp>
    </p:spTree>
    <p:extLst>
      <p:ext uri="{BB962C8B-B14F-4D97-AF65-F5344CB8AC3E}">
        <p14:creationId xmlns:p14="http://schemas.microsoft.com/office/powerpoint/2010/main" val="2857279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293228A-DB9A-42B5-ACFB-30968DEAD030}" type="datetimeFigureOut">
              <a:rPr lang="en-US" smtClean="0"/>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19F5F1-D7BA-456A-87B6-CA026413320D}"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345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93228A-DB9A-42B5-ACFB-30968DEAD030}" type="datetimeFigureOut">
              <a:rPr lang="en-US" smtClean="0"/>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19F5F1-D7BA-456A-87B6-CA026413320D}" type="slidenum">
              <a:rPr lang="en-US" smtClean="0"/>
              <a:t>‹#›</a:t>
            </a:fld>
            <a:endParaRPr lang="en-US" dirty="0"/>
          </a:p>
        </p:txBody>
      </p:sp>
    </p:spTree>
    <p:extLst>
      <p:ext uri="{BB962C8B-B14F-4D97-AF65-F5344CB8AC3E}">
        <p14:creationId xmlns:p14="http://schemas.microsoft.com/office/powerpoint/2010/main" val="2513086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93228A-DB9A-42B5-ACFB-30968DEAD030}" type="datetimeFigureOut">
              <a:rPr lang="en-US" smtClean="0"/>
              <a:t>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19F5F1-D7BA-456A-87B6-CA026413320D}" type="slidenum">
              <a:rPr lang="en-US" smtClean="0"/>
              <a:t>‹#›</a:t>
            </a:fld>
            <a:endParaRPr lang="en-US" dirty="0"/>
          </a:p>
        </p:txBody>
      </p:sp>
    </p:spTree>
    <p:extLst>
      <p:ext uri="{BB962C8B-B14F-4D97-AF65-F5344CB8AC3E}">
        <p14:creationId xmlns:p14="http://schemas.microsoft.com/office/powerpoint/2010/main" val="1403564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93228A-DB9A-42B5-ACFB-30968DEAD030}" type="datetimeFigureOut">
              <a:rPr lang="en-US" smtClean="0"/>
              <a:t>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19F5F1-D7BA-456A-87B6-CA026413320D}" type="slidenum">
              <a:rPr lang="en-US" smtClean="0"/>
              <a:t>‹#›</a:t>
            </a:fld>
            <a:endParaRPr lang="en-US" dirty="0"/>
          </a:p>
        </p:txBody>
      </p:sp>
    </p:spTree>
    <p:extLst>
      <p:ext uri="{BB962C8B-B14F-4D97-AF65-F5344CB8AC3E}">
        <p14:creationId xmlns:p14="http://schemas.microsoft.com/office/powerpoint/2010/main" val="1198261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293228A-DB9A-42B5-ACFB-30968DEAD030}" type="datetimeFigureOut">
              <a:rPr lang="en-US" smtClean="0"/>
              <a:t>11/1/2019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FB19F5F1-D7BA-456A-87B6-CA026413320D}" type="slidenum">
              <a:rPr lang="en-US" smtClean="0"/>
              <a:t>‹#›</a:t>
            </a:fld>
            <a:endParaRPr lang="en-US" dirty="0"/>
          </a:p>
        </p:txBody>
      </p:sp>
    </p:spTree>
    <p:extLst>
      <p:ext uri="{BB962C8B-B14F-4D97-AF65-F5344CB8AC3E}">
        <p14:creationId xmlns:p14="http://schemas.microsoft.com/office/powerpoint/2010/main" val="3006412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293228A-DB9A-42B5-ACFB-30968DEAD030}" type="datetimeFigureOut">
              <a:rPr lang="en-US" smtClean="0"/>
              <a:t>11/1/2019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B19F5F1-D7BA-456A-87B6-CA026413320D}" type="slidenum">
              <a:rPr lang="en-US" smtClean="0"/>
              <a:t>‹#›</a:t>
            </a:fld>
            <a:endParaRPr lang="en-US" dirty="0"/>
          </a:p>
        </p:txBody>
      </p:sp>
    </p:spTree>
    <p:extLst>
      <p:ext uri="{BB962C8B-B14F-4D97-AF65-F5344CB8AC3E}">
        <p14:creationId xmlns:p14="http://schemas.microsoft.com/office/powerpoint/2010/main" val="2765335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293228A-DB9A-42B5-ACFB-30968DEAD030}" type="datetimeFigureOut">
              <a:rPr lang="en-US" smtClean="0"/>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19F5F1-D7BA-456A-87B6-CA026413320D}" type="slidenum">
              <a:rPr lang="en-US" smtClean="0"/>
              <a:t>‹#›</a:t>
            </a:fld>
            <a:endParaRPr lang="en-US" dirty="0"/>
          </a:p>
        </p:txBody>
      </p:sp>
    </p:spTree>
    <p:extLst>
      <p:ext uri="{BB962C8B-B14F-4D97-AF65-F5344CB8AC3E}">
        <p14:creationId xmlns:p14="http://schemas.microsoft.com/office/powerpoint/2010/main" val="3402301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293228A-DB9A-42B5-ACFB-30968DEAD030}" type="datetimeFigureOut">
              <a:rPr lang="en-US" smtClean="0"/>
              <a:t>11/1/2019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B19F5F1-D7BA-456A-87B6-CA026413320D}"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25705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MEDICAID SCHOOL SERVICES PROGRAM (SSP)</a:t>
            </a:r>
            <a:endParaRPr lang="en-US" dirty="0"/>
          </a:p>
        </p:txBody>
      </p:sp>
      <p:sp>
        <p:nvSpPr>
          <p:cNvPr id="3" name="Subtitle 2"/>
          <p:cNvSpPr>
            <a:spLocks noGrp="1"/>
          </p:cNvSpPr>
          <p:nvPr>
            <p:ph type="subTitle" idx="1"/>
          </p:nvPr>
        </p:nvSpPr>
        <p:spPr>
          <a:xfrm>
            <a:off x="1097280" y="4515782"/>
            <a:ext cx="7766936" cy="1420069"/>
          </a:xfrm>
        </p:spPr>
        <p:txBody>
          <a:bodyPr>
            <a:normAutofit fontScale="55000" lnSpcReduction="20000"/>
          </a:bodyPr>
          <a:lstStyle/>
          <a:p>
            <a:r>
              <a:rPr lang="en-US" sz="3600" dirty="0" smtClean="0"/>
              <a:t>Kathleen Cummins Merry</a:t>
            </a:r>
          </a:p>
          <a:p>
            <a:r>
              <a:rPr lang="en-US" sz="3600" dirty="0" smtClean="0"/>
              <a:t>Executive Director Medicaid Reimbursement Program</a:t>
            </a:r>
          </a:p>
          <a:p>
            <a:r>
              <a:rPr lang="en-US" sz="3600" dirty="0" smtClean="0"/>
              <a:t>Wayne RESA </a:t>
            </a:r>
            <a:endParaRPr lang="en-US" sz="3600"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8629" y="4974957"/>
            <a:ext cx="1193371" cy="1348352"/>
          </a:xfrm>
          <a:prstGeom prst="rect">
            <a:avLst/>
          </a:prstGeom>
          <a:noFill/>
        </p:spPr>
      </p:pic>
    </p:spTree>
    <p:extLst>
      <p:ext uri="{BB962C8B-B14F-4D97-AF65-F5344CB8AC3E}">
        <p14:creationId xmlns:p14="http://schemas.microsoft.com/office/powerpoint/2010/main" val="484540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Let’s review the Hand-Outs for…</a:t>
            </a:r>
            <a:endParaRPr lang="en-US" dirty="0">
              <a:solidFill>
                <a:schemeClr val="tx1"/>
              </a:solidFill>
            </a:endParaRPr>
          </a:p>
        </p:txBody>
      </p:sp>
      <p:sp>
        <p:nvSpPr>
          <p:cNvPr id="3" name="Content Placeholder 2"/>
          <p:cNvSpPr>
            <a:spLocks noGrp="1"/>
          </p:cNvSpPr>
          <p:nvPr>
            <p:ph idx="1"/>
          </p:nvPr>
        </p:nvSpPr>
        <p:spPr/>
        <p:txBody>
          <a:bodyPr/>
          <a:lstStyle/>
          <a:p>
            <a:pPr marL="457200" indent="-457200">
              <a:buFont typeface="+mj-lt"/>
              <a:buAutoNum type="arabicPeriod"/>
            </a:pPr>
            <a:r>
              <a:rPr lang="en-US" sz="2800" dirty="0" smtClean="0">
                <a:solidFill>
                  <a:schemeClr val="tx1"/>
                </a:solidFill>
              </a:rPr>
              <a:t>Psychologist Tip-Sheet</a:t>
            </a:r>
          </a:p>
          <a:p>
            <a:pPr marL="292608" lvl="1" indent="0">
              <a:buNone/>
            </a:pPr>
            <a:r>
              <a:rPr lang="en-US" dirty="0" smtClean="0">
                <a:solidFill>
                  <a:schemeClr val="tx1"/>
                </a:solidFill>
              </a:rPr>
              <a:t>	(Hand-out #1)</a:t>
            </a:r>
          </a:p>
          <a:p>
            <a:pPr marL="292608" lvl="1" indent="0">
              <a:buNone/>
            </a:pPr>
            <a:endParaRPr lang="en-US" dirty="0" smtClean="0">
              <a:solidFill>
                <a:schemeClr val="tx1"/>
              </a:solidFill>
            </a:endParaRPr>
          </a:p>
          <a:p>
            <a:pPr marL="457200" indent="-457200">
              <a:buFont typeface="+mj-lt"/>
              <a:buAutoNum type="arabicPeriod"/>
            </a:pPr>
            <a:r>
              <a:rPr lang="en-US" sz="2800" dirty="0" smtClean="0">
                <a:solidFill>
                  <a:schemeClr val="tx1"/>
                </a:solidFill>
              </a:rPr>
              <a:t>Limited-Licensed Psychologist Tip-Sheet</a:t>
            </a:r>
          </a:p>
          <a:p>
            <a:pPr marL="292608" lvl="1" indent="0">
              <a:buNone/>
            </a:pPr>
            <a:r>
              <a:rPr lang="en-US" dirty="0" smtClean="0">
                <a:solidFill>
                  <a:schemeClr val="tx1"/>
                </a:solidFill>
              </a:rPr>
              <a:t>	(Hand-out #2)</a:t>
            </a:r>
          </a:p>
        </p:txBody>
      </p:sp>
    </p:spTree>
    <p:extLst>
      <p:ext uri="{BB962C8B-B14F-4D97-AF65-F5344CB8AC3E}">
        <p14:creationId xmlns:p14="http://schemas.microsoft.com/office/powerpoint/2010/main" val="2958844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solidFill>
                  <a:schemeClr val="tx1"/>
                </a:solidFill>
              </a:rPr>
              <a:t>So in addition to logging services, you may already be familiar with the Random Moment Time Study (RMTS)</a:t>
            </a:r>
            <a:endParaRPr lang="en-US" sz="2800" dirty="0">
              <a:solidFill>
                <a:schemeClr val="tx1"/>
              </a:solidFill>
            </a:endParaRPr>
          </a:p>
        </p:txBody>
      </p:sp>
      <p:sp>
        <p:nvSpPr>
          <p:cNvPr id="3" name="Content Placeholder 2"/>
          <p:cNvSpPr>
            <a:spLocks noGrp="1"/>
          </p:cNvSpPr>
          <p:nvPr>
            <p:ph idx="1"/>
          </p:nvPr>
        </p:nvSpPr>
        <p:spPr>
          <a:xfrm>
            <a:off x="1097280" y="1899403"/>
            <a:ext cx="8596668" cy="4305552"/>
          </a:xfrm>
        </p:spPr>
        <p:txBody>
          <a:bodyPr>
            <a:normAutofit/>
          </a:bodyPr>
          <a:lstStyle/>
          <a:p>
            <a:r>
              <a:rPr lang="en-US" sz="2400" dirty="0" smtClean="0">
                <a:solidFill>
                  <a:schemeClr val="tx1"/>
                </a:solidFill>
              </a:rPr>
              <a:t>Determines how much of their time staff do reimbursable activities</a:t>
            </a:r>
          </a:p>
          <a:p>
            <a:r>
              <a:rPr lang="en-US" sz="2400" dirty="0" smtClean="0">
                <a:solidFill>
                  <a:schemeClr val="tx1"/>
                </a:solidFill>
              </a:rPr>
              <a:t>Each pool has its own annual reimbursement rate based upon staff Random Moment Time Study responses. Ranges for the past 4 years are:</a:t>
            </a:r>
          </a:p>
          <a:p>
            <a:pPr lvl="1">
              <a:buFont typeface="Wingdings" panose="05000000000000000000" pitchFamily="2" charset="2"/>
              <a:buChar char="§"/>
            </a:pPr>
            <a:r>
              <a:rPr lang="en-US" sz="2400" dirty="0" smtClean="0">
                <a:solidFill>
                  <a:schemeClr val="tx1"/>
                </a:solidFill>
              </a:rPr>
              <a:t>Administrative Outreach Program (AOP): 1%-3%</a:t>
            </a:r>
          </a:p>
          <a:p>
            <a:pPr lvl="1">
              <a:buFont typeface="Wingdings" panose="05000000000000000000" pitchFamily="2" charset="2"/>
              <a:buChar char="§"/>
            </a:pPr>
            <a:r>
              <a:rPr lang="en-US" sz="2400" dirty="0" smtClean="0">
                <a:solidFill>
                  <a:schemeClr val="tx1"/>
                </a:solidFill>
              </a:rPr>
              <a:t>Direct Services: 70%-74%</a:t>
            </a:r>
          </a:p>
          <a:p>
            <a:pPr lvl="1">
              <a:buFont typeface="Wingdings" panose="05000000000000000000" pitchFamily="2" charset="2"/>
              <a:buChar char="§"/>
            </a:pPr>
            <a:r>
              <a:rPr lang="en-US" sz="2400" dirty="0" smtClean="0">
                <a:solidFill>
                  <a:schemeClr val="tx1"/>
                </a:solidFill>
              </a:rPr>
              <a:t>Case Management: 2%-3%</a:t>
            </a:r>
          </a:p>
          <a:p>
            <a:pPr lvl="1">
              <a:buFont typeface="Wingdings" panose="05000000000000000000" pitchFamily="2" charset="2"/>
              <a:buChar char="§"/>
            </a:pPr>
            <a:r>
              <a:rPr lang="en-US" sz="2400" dirty="0" smtClean="0">
                <a:solidFill>
                  <a:schemeClr val="tx1"/>
                </a:solidFill>
              </a:rPr>
              <a:t>Personal Care: 21%-25%</a:t>
            </a:r>
            <a:endParaRPr lang="en-US" sz="2400" dirty="0">
              <a:solidFill>
                <a:schemeClr val="tx1"/>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8629" y="4974957"/>
            <a:ext cx="1193371" cy="1348352"/>
          </a:xfrm>
          <a:prstGeom prst="rect">
            <a:avLst/>
          </a:prstGeom>
          <a:noFill/>
        </p:spPr>
      </p:pic>
    </p:spTree>
    <p:extLst>
      <p:ext uri="{BB962C8B-B14F-4D97-AF65-F5344CB8AC3E}">
        <p14:creationId xmlns:p14="http://schemas.microsoft.com/office/powerpoint/2010/main" val="60090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6912" y="365125"/>
            <a:ext cx="10515600" cy="1460500"/>
          </a:xfrm>
        </p:spPr>
        <p:txBody>
          <a:bodyPr>
            <a:normAutofit/>
          </a:bodyPr>
          <a:lstStyle/>
          <a:p>
            <a:r>
              <a:rPr lang="en-US" sz="4000" dirty="0" smtClean="0">
                <a:solidFill>
                  <a:schemeClr val="tx1"/>
                </a:solidFill>
              </a:rPr>
              <a:t>We now have new rules:</a:t>
            </a:r>
            <a:br>
              <a:rPr lang="en-US" sz="4000" dirty="0" smtClean="0">
                <a:solidFill>
                  <a:schemeClr val="tx1"/>
                </a:solidFill>
              </a:rPr>
            </a:br>
            <a:r>
              <a:rPr lang="en-US" sz="3600" dirty="0" smtClean="0">
                <a:solidFill>
                  <a:schemeClr val="tx1"/>
                </a:solidFill>
              </a:rPr>
              <a:t>(RMTS cont’d)</a:t>
            </a:r>
            <a:endParaRPr lang="en-US" sz="3600" b="1" dirty="0">
              <a:solidFill>
                <a:schemeClr val="tx1"/>
              </a:solidFill>
            </a:endParaRPr>
          </a:p>
        </p:txBody>
      </p:sp>
      <p:sp>
        <p:nvSpPr>
          <p:cNvPr id="3" name="Content Placeholder 2"/>
          <p:cNvSpPr>
            <a:spLocks noGrp="1"/>
          </p:cNvSpPr>
          <p:nvPr>
            <p:ph idx="1"/>
          </p:nvPr>
        </p:nvSpPr>
        <p:spPr>
          <a:xfrm>
            <a:off x="1186912" y="1724886"/>
            <a:ext cx="8596668" cy="4762744"/>
          </a:xfrm>
        </p:spPr>
        <p:txBody>
          <a:bodyPr>
            <a:normAutofit fontScale="92500" lnSpcReduction="10000"/>
          </a:bodyPr>
          <a:lstStyle/>
          <a:p>
            <a:pPr>
              <a:spcBef>
                <a:spcPts val="200"/>
              </a:spcBef>
              <a:buFont typeface="Wingdings" panose="05000000000000000000" pitchFamily="2" charset="2"/>
              <a:buChar char="§"/>
            </a:pPr>
            <a:r>
              <a:rPr lang="en-US" sz="2200" dirty="0" smtClean="0">
                <a:solidFill>
                  <a:schemeClr val="tx1"/>
                </a:solidFill>
              </a:rPr>
              <a:t>Time study participants are notified 24 hours in advance</a:t>
            </a:r>
          </a:p>
          <a:p>
            <a:pPr>
              <a:spcBef>
                <a:spcPts val="200"/>
              </a:spcBef>
              <a:buFont typeface="Wingdings" panose="05000000000000000000" pitchFamily="2" charset="2"/>
              <a:buChar char="§"/>
            </a:pPr>
            <a:r>
              <a:rPr lang="en-US" sz="2200" dirty="0" smtClean="0">
                <a:solidFill>
                  <a:schemeClr val="tx1"/>
                </a:solidFill>
              </a:rPr>
              <a:t>Time study participants are expected to complete moments in 48 </a:t>
            </a:r>
            <a:r>
              <a:rPr lang="en-US" sz="2200" dirty="0" smtClean="0">
                <a:solidFill>
                  <a:schemeClr val="tx1"/>
                </a:solidFill>
              </a:rPr>
              <a:t>hours</a:t>
            </a:r>
          </a:p>
          <a:p>
            <a:pPr>
              <a:spcBef>
                <a:spcPts val="200"/>
              </a:spcBef>
              <a:buFont typeface="Wingdings" panose="05000000000000000000" pitchFamily="2" charset="2"/>
              <a:buChar char="§"/>
            </a:pPr>
            <a:r>
              <a:rPr lang="en-US" sz="2200" dirty="0" smtClean="0">
                <a:solidFill>
                  <a:schemeClr val="tx1"/>
                </a:solidFill>
              </a:rPr>
              <a:t>Time study results affect the entire state, so your response not only affects your ISD, but others as well.</a:t>
            </a:r>
            <a:endParaRPr lang="en-US" sz="2200" dirty="0" smtClean="0">
              <a:solidFill>
                <a:schemeClr val="tx1"/>
              </a:solidFill>
            </a:endParaRPr>
          </a:p>
          <a:p>
            <a:pPr>
              <a:spcBef>
                <a:spcPts val="200"/>
              </a:spcBef>
              <a:buFont typeface="Wingdings" panose="05000000000000000000" pitchFamily="2" charset="2"/>
              <a:buChar char="§"/>
            </a:pPr>
            <a:r>
              <a:rPr lang="en-US" sz="2200" dirty="0" smtClean="0">
                <a:solidFill>
                  <a:schemeClr val="tx1"/>
                </a:solidFill>
              </a:rPr>
              <a:t>Completed moments are a program requirement</a:t>
            </a:r>
          </a:p>
          <a:p>
            <a:pPr>
              <a:spcBef>
                <a:spcPts val="100"/>
              </a:spcBef>
            </a:pPr>
            <a:r>
              <a:rPr lang="en-US" sz="2400" dirty="0" smtClean="0">
                <a:solidFill>
                  <a:schemeClr val="tx1"/>
                </a:solidFill>
              </a:rPr>
              <a:t>You must answer 5 questions:</a:t>
            </a:r>
          </a:p>
          <a:p>
            <a:pPr marL="914400" lvl="1" indent="-457200">
              <a:spcBef>
                <a:spcPts val="0"/>
              </a:spcBef>
              <a:buFont typeface="+mj-lt"/>
              <a:buAutoNum type="arabicPeriod"/>
            </a:pPr>
            <a:r>
              <a:rPr lang="en-US" sz="2200" dirty="0" smtClean="0">
                <a:solidFill>
                  <a:schemeClr val="tx1"/>
                </a:solidFill>
              </a:rPr>
              <a:t>Were you working?</a:t>
            </a:r>
          </a:p>
          <a:p>
            <a:pPr marL="914400" lvl="1" indent="-457200">
              <a:spcBef>
                <a:spcPts val="0"/>
              </a:spcBef>
              <a:buFont typeface="+mj-lt"/>
              <a:buAutoNum type="arabicPeriod"/>
            </a:pPr>
            <a:r>
              <a:rPr lang="en-US" sz="2200" dirty="0" smtClean="0">
                <a:solidFill>
                  <a:schemeClr val="tx1"/>
                </a:solidFill>
              </a:rPr>
              <a:t>Who was with you?</a:t>
            </a:r>
          </a:p>
          <a:p>
            <a:pPr marL="914400" lvl="1" indent="-457200">
              <a:spcBef>
                <a:spcPts val="0"/>
              </a:spcBef>
              <a:buFont typeface="+mj-lt"/>
              <a:buAutoNum type="arabicPeriod"/>
            </a:pPr>
            <a:r>
              <a:rPr lang="en-US" sz="2200" dirty="0" smtClean="0">
                <a:solidFill>
                  <a:schemeClr val="tx1"/>
                </a:solidFill>
              </a:rPr>
              <a:t>Why were you doing this activity?</a:t>
            </a:r>
          </a:p>
          <a:p>
            <a:pPr marL="914400" lvl="1" indent="-457200">
              <a:spcBef>
                <a:spcPts val="0"/>
              </a:spcBef>
              <a:buFont typeface="+mj-lt"/>
              <a:buAutoNum type="arabicPeriod"/>
            </a:pPr>
            <a:r>
              <a:rPr lang="en-US" sz="2200" dirty="0" smtClean="0">
                <a:solidFill>
                  <a:schemeClr val="tx1"/>
                </a:solidFill>
              </a:rPr>
              <a:t>Is the service you provided part of the child’s medical plan of care or for which medical necessity has been determined?</a:t>
            </a:r>
          </a:p>
          <a:p>
            <a:pPr marL="1200150" lvl="2" indent="-342900">
              <a:spcBef>
                <a:spcPts val="0"/>
              </a:spcBef>
            </a:pPr>
            <a:r>
              <a:rPr lang="en-US" sz="2000" dirty="0" smtClean="0">
                <a:solidFill>
                  <a:schemeClr val="tx1"/>
                </a:solidFill>
              </a:rPr>
              <a:t>Yes – IEP/IFSP</a:t>
            </a:r>
          </a:p>
          <a:p>
            <a:pPr marL="1200150" lvl="2" indent="-342900">
              <a:spcBef>
                <a:spcPts val="0"/>
              </a:spcBef>
            </a:pPr>
            <a:r>
              <a:rPr lang="en-US" sz="2000" dirty="0" smtClean="0">
                <a:solidFill>
                  <a:schemeClr val="tx1"/>
                </a:solidFill>
              </a:rPr>
              <a:t>Yes – Medical plan of care other than IEP/IFSP (i.e. 504 plan, student health plan)</a:t>
            </a:r>
          </a:p>
          <a:p>
            <a:pPr marL="1200150" lvl="2" indent="-342900">
              <a:spcBef>
                <a:spcPts val="0"/>
              </a:spcBef>
            </a:pPr>
            <a:r>
              <a:rPr lang="en-US" sz="2000" dirty="0" smtClean="0">
                <a:solidFill>
                  <a:schemeClr val="tx1"/>
                </a:solidFill>
              </a:rPr>
              <a:t>No or not applicable</a:t>
            </a:r>
          </a:p>
          <a:p>
            <a:pPr marL="914400" lvl="1" indent="-457200">
              <a:spcBef>
                <a:spcPts val="0"/>
              </a:spcBef>
              <a:buFont typeface="+mj-lt"/>
              <a:buAutoNum type="arabicPeriod"/>
            </a:pPr>
            <a:r>
              <a:rPr lang="en-US" sz="2200" dirty="0" smtClean="0">
                <a:solidFill>
                  <a:schemeClr val="tx1"/>
                </a:solidFill>
              </a:rPr>
              <a:t>Are you the child’s case manager? </a:t>
            </a:r>
            <a:r>
              <a:rPr lang="en-US" sz="1900" dirty="0" smtClean="0">
                <a:solidFill>
                  <a:schemeClr val="tx1"/>
                </a:solidFill>
              </a:rPr>
              <a:t>(For targeted case management only)</a:t>
            </a:r>
          </a:p>
          <a:p>
            <a:pPr marL="914400" lvl="1" indent="-457200">
              <a:buFont typeface="+mj-lt"/>
              <a:buAutoNum type="arabicPeriod"/>
            </a:pPr>
            <a:endParaRPr lang="en-US" sz="22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8629" y="4974957"/>
            <a:ext cx="1193371" cy="1348352"/>
          </a:xfrm>
          <a:prstGeom prst="rect">
            <a:avLst/>
          </a:prstGeom>
          <a:noFill/>
        </p:spPr>
      </p:pic>
    </p:spTree>
    <p:extLst>
      <p:ext uri="{BB962C8B-B14F-4D97-AF65-F5344CB8AC3E}">
        <p14:creationId xmlns:p14="http://schemas.microsoft.com/office/powerpoint/2010/main" val="406251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 calcmode="lin" valueType="num">
                                      <p:cBhvr additive="base">
                                        <p:cTn id="5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 calcmode="lin" valueType="num">
                                      <p:cBhvr additive="base">
                                        <p:cTn id="6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923973"/>
            <a:ext cx="10058400" cy="1450757"/>
          </a:xfrm>
        </p:spPr>
        <p:txBody>
          <a:bodyPr>
            <a:normAutofit/>
          </a:bodyPr>
          <a:lstStyle/>
          <a:p>
            <a:r>
              <a:rPr lang="en-US" sz="4400" dirty="0" smtClean="0">
                <a:solidFill>
                  <a:schemeClr val="tx1"/>
                </a:solidFill>
              </a:rPr>
              <a:t>Random Moment Time Study (RMTS) </a:t>
            </a:r>
            <a:br>
              <a:rPr lang="en-US" sz="4400" dirty="0" smtClean="0">
                <a:solidFill>
                  <a:schemeClr val="tx1"/>
                </a:solidFill>
              </a:rPr>
            </a:br>
            <a:r>
              <a:rPr lang="en-US" sz="4400" b="1" dirty="0" smtClean="0">
                <a:solidFill>
                  <a:schemeClr val="tx1"/>
                </a:solidFill>
              </a:rPr>
              <a:t>Emails</a:t>
            </a:r>
            <a:endParaRPr lang="en-US" sz="4400" b="1" dirty="0">
              <a:solidFill>
                <a:schemeClr val="tx1"/>
              </a:solidFill>
            </a:endParaRPr>
          </a:p>
        </p:txBody>
      </p:sp>
      <p:sp>
        <p:nvSpPr>
          <p:cNvPr id="3" name="Content Placeholder 2"/>
          <p:cNvSpPr>
            <a:spLocks noGrp="1"/>
          </p:cNvSpPr>
          <p:nvPr>
            <p:ph idx="1"/>
          </p:nvPr>
        </p:nvSpPr>
        <p:spPr/>
        <p:txBody>
          <a:bodyPr/>
          <a:lstStyle/>
          <a:p>
            <a:pPr marL="0" indent="0" algn="ctr">
              <a:buNone/>
            </a:pPr>
            <a:r>
              <a:rPr lang="en-US" dirty="0" smtClean="0"/>
              <a:t>Public Consulting Group (PCG)</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21999857"/>
              </p:ext>
            </p:extLst>
          </p:nvPr>
        </p:nvGraphicFramePr>
        <p:xfrm>
          <a:off x="1799526" y="2238499"/>
          <a:ext cx="8128000" cy="4015066"/>
        </p:xfrm>
        <a:graphic>
          <a:graphicData uri="http://schemas.openxmlformats.org/drawingml/2006/table">
            <a:tbl>
              <a:tblPr firstRow="1" bandRow="1">
                <a:tableStyleId>{5C22544A-7EE6-4342-B048-85BDC9FD1C3A}</a:tableStyleId>
              </a:tblPr>
              <a:tblGrid>
                <a:gridCol w="3857356">
                  <a:extLst>
                    <a:ext uri="{9D8B030D-6E8A-4147-A177-3AD203B41FA5}">
                      <a16:colId xmlns:a16="http://schemas.microsoft.com/office/drawing/2014/main" val="2724435407"/>
                    </a:ext>
                  </a:extLst>
                </a:gridCol>
                <a:gridCol w="4270644">
                  <a:extLst>
                    <a:ext uri="{9D8B030D-6E8A-4147-A177-3AD203B41FA5}">
                      <a16:colId xmlns:a16="http://schemas.microsoft.com/office/drawing/2014/main" val="456693520"/>
                    </a:ext>
                  </a:extLst>
                </a:gridCol>
              </a:tblGrid>
              <a:tr h="450923">
                <a:tc>
                  <a:txBody>
                    <a:bodyPr/>
                    <a:lstStyle/>
                    <a:p>
                      <a:r>
                        <a:rPr lang="en-US" sz="1400" dirty="0" smtClean="0"/>
                        <a:t>Notification</a:t>
                      </a:r>
                      <a:endParaRPr lang="en-US" sz="1400" dirty="0"/>
                    </a:p>
                  </a:txBody>
                  <a:tcPr/>
                </a:tc>
                <a:tc>
                  <a:txBody>
                    <a:bodyPr/>
                    <a:lstStyle/>
                    <a:p>
                      <a:r>
                        <a:rPr lang="en-US" sz="1400" dirty="0" smtClean="0"/>
                        <a:t>Subject Line of Email</a:t>
                      </a:r>
                      <a:endParaRPr lang="en-US" sz="1400" dirty="0"/>
                    </a:p>
                  </a:txBody>
                  <a:tcPr/>
                </a:tc>
                <a:extLst>
                  <a:ext uri="{0D108BD9-81ED-4DB2-BD59-A6C34878D82A}">
                    <a16:rowId xmlns:a16="http://schemas.microsoft.com/office/drawing/2014/main" val="4200802039"/>
                  </a:ext>
                </a:extLst>
              </a:tr>
              <a:tr h="518870">
                <a:tc>
                  <a:txBody>
                    <a:bodyPr/>
                    <a:lstStyle/>
                    <a:p>
                      <a:r>
                        <a:rPr lang="en-US" sz="1400" dirty="0" smtClean="0"/>
                        <a:t>24 hours before moment (with link)</a:t>
                      </a:r>
                      <a:endParaRPr lang="en-US" sz="1400" dirty="0"/>
                    </a:p>
                  </a:txBody>
                  <a:tcPr/>
                </a:tc>
                <a:tc>
                  <a:txBody>
                    <a:bodyPr/>
                    <a:lstStyle/>
                    <a:p>
                      <a:r>
                        <a:rPr lang="en-US" sz="1400" dirty="0" smtClean="0"/>
                        <a:t>Michigan School-Based Services Program Random Moment Time Study – 1 day Notification</a:t>
                      </a:r>
                      <a:endParaRPr lang="en-US" sz="1400" dirty="0"/>
                    </a:p>
                  </a:txBody>
                  <a:tcPr/>
                </a:tc>
                <a:extLst>
                  <a:ext uri="{0D108BD9-81ED-4DB2-BD59-A6C34878D82A}">
                    <a16:rowId xmlns:a16="http://schemas.microsoft.com/office/drawing/2014/main" val="1438934731"/>
                  </a:ext>
                </a:extLst>
              </a:tr>
              <a:tr h="450923">
                <a:tc>
                  <a:txBody>
                    <a:bodyPr/>
                    <a:lstStyle/>
                    <a:p>
                      <a:r>
                        <a:rPr lang="en-US" sz="1400" b="1" dirty="0" smtClean="0"/>
                        <a:t>Reminders (if not complete):</a:t>
                      </a:r>
                      <a:endParaRPr lang="en-US" sz="1400" b="1" dirty="0"/>
                    </a:p>
                  </a:txBody>
                  <a:tcPr/>
                </a:tc>
                <a:tc>
                  <a:txBody>
                    <a:bodyPr/>
                    <a:lstStyle/>
                    <a:p>
                      <a:endParaRPr lang="en-US" sz="1400" dirty="0"/>
                    </a:p>
                  </a:txBody>
                  <a:tcPr/>
                </a:tc>
                <a:extLst>
                  <a:ext uri="{0D108BD9-81ED-4DB2-BD59-A6C34878D82A}">
                    <a16:rowId xmlns:a16="http://schemas.microsoft.com/office/drawing/2014/main" val="1748911268"/>
                  </a:ext>
                </a:extLst>
              </a:tr>
              <a:tr h="518870">
                <a:tc>
                  <a:txBody>
                    <a:bodyPr/>
                    <a:lstStyle/>
                    <a:p>
                      <a:r>
                        <a:rPr lang="en-US" sz="1400" dirty="0" smtClean="0"/>
                        <a:t>1 hours after</a:t>
                      </a:r>
                      <a:r>
                        <a:rPr lang="en-US" sz="1400" baseline="0" dirty="0" smtClean="0"/>
                        <a:t> the moment (with link)</a:t>
                      </a:r>
                      <a:endParaRPr lang="en-US" sz="1400" dirty="0"/>
                    </a:p>
                  </a:txBody>
                  <a:tcPr/>
                </a:tc>
                <a:tc>
                  <a:txBody>
                    <a:bodyPr/>
                    <a:lstStyle/>
                    <a:p>
                      <a:r>
                        <a:rPr lang="en-US" sz="1400" dirty="0" smtClean="0"/>
                        <a:t>Michigan School-Based Services Program Random Moment Time Study – 0 Day</a:t>
                      </a:r>
                      <a:r>
                        <a:rPr lang="en-US" sz="1400" baseline="0" dirty="0" smtClean="0"/>
                        <a:t> Notification</a:t>
                      </a:r>
                      <a:endParaRPr lang="en-US" sz="1400" dirty="0"/>
                    </a:p>
                  </a:txBody>
                  <a:tcPr/>
                </a:tc>
                <a:extLst>
                  <a:ext uri="{0D108BD9-81ED-4DB2-BD59-A6C34878D82A}">
                    <a16:rowId xmlns:a16="http://schemas.microsoft.com/office/drawing/2014/main" val="2020604825"/>
                  </a:ext>
                </a:extLst>
              </a:tr>
              <a:tr h="518870">
                <a:tc>
                  <a:txBody>
                    <a:bodyPr/>
                    <a:lstStyle/>
                    <a:p>
                      <a:r>
                        <a:rPr lang="en-US" sz="1400" dirty="0" smtClean="0"/>
                        <a:t>6 hours after</a:t>
                      </a:r>
                      <a:r>
                        <a:rPr lang="en-US" sz="1400" baseline="0" dirty="0" smtClean="0"/>
                        <a:t> the moment (coordinator cc, no link)</a:t>
                      </a:r>
                      <a:endParaRPr lang="en-US" sz="1400" dirty="0"/>
                    </a:p>
                  </a:txBody>
                  <a:tcPr/>
                </a:tc>
                <a:tc>
                  <a:txBody>
                    <a:bodyPr/>
                    <a:lstStyle/>
                    <a:p>
                      <a:r>
                        <a:rPr lang="en-US" sz="1400" dirty="0" smtClean="0"/>
                        <a:t>Michigan School-Based Services Program RMTS:</a:t>
                      </a:r>
                      <a:r>
                        <a:rPr lang="en-US" sz="1400" baseline="0" dirty="0" smtClean="0"/>
                        <a:t> 0 Day Late Notice for [RMTS Participant Name]</a:t>
                      </a:r>
                      <a:r>
                        <a:rPr lang="en-US" sz="1400" dirty="0" smtClean="0"/>
                        <a:t> </a:t>
                      </a:r>
                      <a:endParaRPr lang="en-US" sz="1400" dirty="0"/>
                    </a:p>
                  </a:txBody>
                  <a:tcPr/>
                </a:tc>
                <a:extLst>
                  <a:ext uri="{0D108BD9-81ED-4DB2-BD59-A6C34878D82A}">
                    <a16:rowId xmlns:a16="http://schemas.microsoft.com/office/drawing/2014/main" val="791574489"/>
                  </a:ext>
                </a:extLst>
              </a:tr>
              <a:tr h="518870">
                <a:tc>
                  <a:txBody>
                    <a:bodyPr/>
                    <a:lstStyle/>
                    <a:p>
                      <a:r>
                        <a:rPr lang="en-US" sz="1400" dirty="0" smtClean="0"/>
                        <a:t>24 hours after the moment (with link)</a:t>
                      </a:r>
                      <a:endParaRPr lang="en-US" sz="1400" dirty="0"/>
                    </a:p>
                  </a:txBody>
                  <a:tcPr/>
                </a:tc>
                <a:tc>
                  <a:txBody>
                    <a:bodyPr/>
                    <a:lstStyle/>
                    <a:p>
                      <a:r>
                        <a:rPr lang="en-US" sz="1400" dirty="0" smtClean="0"/>
                        <a:t>Michigan School-Based Services Program Random Moment Time Study – 1 Day Notification</a:t>
                      </a:r>
                      <a:endParaRPr lang="en-US" sz="1400" dirty="0"/>
                    </a:p>
                  </a:txBody>
                  <a:tcPr/>
                </a:tc>
                <a:extLst>
                  <a:ext uri="{0D108BD9-81ED-4DB2-BD59-A6C34878D82A}">
                    <a16:rowId xmlns:a16="http://schemas.microsoft.com/office/drawing/2014/main" val="3719944147"/>
                  </a:ext>
                </a:extLst>
              </a:tr>
              <a:tr h="518870">
                <a:tc>
                  <a:txBody>
                    <a:bodyPr/>
                    <a:lstStyle/>
                    <a:p>
                      <a:r>
                        <a:rPr lang="en-US" sz="1400" dirty="0" smtClean="0"/>
                        <a:t>28 hours after the moment (coordinator cc, no link)</a:t>
                      </a:r>
                      <a:endParaRPr lang="en-US" sz="1400" dirty="0"/>
                    </a:p>
                  </a:txBody>
                  <a:tcPr/>
                </a:tc>
                <a:tc>
                  <a:txBody>
                    <a:bodyPr/>
                    <a:lstStyle/>
                    <a:p>
                      <a:r>
                        <a:rPr lang="en-US" sz="1400" dirty="0" smtClean="0"/>
                        <a:t>Michigan School-Based Services Program RMTS:</a:t>
                      </a:r>
                      <a:r>
                        <a:rPr lang="en-US" sz="1400" baseline="0" dirty="0" smtClean="0"/>
                        <a:t> 1 Day Late Notice for [RMTS Participant Name]</a:t>
                      </a:r>
                      <a:endParaRPr lang="en-US" sz="1400" dirty="0"/>
                    </a:p>
                  </a:txBody>
                  <a:tcPr/>
                </a:tc>
                <a:extLst>
                  <a:ext uri="{0D108BD9-81ED-4DB2-BD59-A6C34878D82A}">
                    <a16:rowId xmlns:a16="http://schemas.microsoft.com/office/drawing/2014/main" val="1583357220"/>
                  </a:ext>
                </a:extLst>
              </a:tr>
              <a:tr h="518870">
                <a:tc>
                  <a:txBody>
                    <a:bodyPr/>
                    <a:lstStyle/>
                    <a:p>
                      <a:r>
                        <a:rPr lang="en-US" sz="1400" dirty="0" smtClean="0"/>
                        <a:t>48 hours after the moment (with link)</a:t>
                      </a:r>
                      <a:endParaRPr lang="en-US" sz="1400" dirty="0"/>
                    </a:p>
                  </a:txBody>
                  <a:tcPr/>
                </a:tc>
                <a:tc>
                  <a:txBody>
                    <a:bodyPr/>
                    <a:lstStyle/>
                    <a:p>
                      <a:r>
                        <a:rPr lang="en-US" sz="1400" dirty="0" smtClean="0"/>
                        <a:t>Michigan School-Based Services Program Random Moment Time Study – 2</a:t>
                      </a:r>
                      <a:r>
                        <a:rPr lang="en-US" sz="1400" baseline="0" dirty="0" smtClean="0"/>
                        <a:t> Day Notification</a:t>
                      </a:r>
                      <a:endParaRPr lang="en-US" sz="1400" dirty="0"/>
                    </a:p>
                  </a:txBody>
                  <a:tcPr/>
                </a:tc>
                <a:extLst>
                  <a:ext uri="{0D108BD9-81ED-4DB2-BD59-A6C34878D82A}">
                    <a16:rowId xmlns:a16="http://schemas.microsoft.com/office/drawing/2014/main" val="2824728513"/>
                  </a:ext>
                </a:extLst>
              </a:tr>
            </a:tbl>
          </a:graphicData>
        </a:graphic>
      </p:graphicFrame>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8629" y="4974957"/>
            <a:ext cx="1193371" cy="1348352"/>
          </a:xfrm>
          <a:prstGeom prst="rect">
            <a:avLst/>
          </a:prstGeom>
          <a:noFill/>
        </p:spPr>
      </p:pic>
      <p:sp>
        <p:nvSpPr>
          <p:cNvPr id="6" name="Rectangle 5"/>
          <p:cNvSpPr/>
          <p:nvPr/>
        </p:nvSpPr>
        <p:spPr>
          <a:xfrm>
            <a:off x="279118" y="64862"/>
            <a:ext cx="2147767"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Sorry…</a:t>
            </a:r>
            <a:endParaRPr lang="en-US" sz="5400" b="0" cap="none" spc="0" dirty="0">
              <a:ln w="0"/>
              <a:solidFill>
                <a:schemeClr val="tx1"/>
              </a:solidFill>
              <a:effectLst>
                <a:outerShdw blurRad="38100" dist="19050" dir="2700000" algn="tl" rotWithShape="0">
                  <a:schemeClr val="dk1">
                    <a:alpha val="40000"/>
                  </a:schemeClr>
                </a:outerShdw>
              </a:effectLst>
            </a:endParaRPr>
          </a:p>
        </p:txBody>
      </p:sp>
      <p:pic>
        <p:nvPicPr>
          <p:cNvPr id="7" name="Picture 6" descr="Smile-sad.sv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3546" y="21468"/>
            <a:ext cx="1143000" cy="1143000"/>
          </a:xfrm>
          <a:prstGeom prst="rect">
            <a:avLst/>
          </a:prstGeom>
        </p:spPr>
      </p:pic>
    </p:spTree>
    <p:extLst>
      <p:ext uri="{BB962C8B-B14F-4D97-AF65-F5344CB8AC3E}">
        <p14:creationId xmlns:p14="http://schemas.microsoft.com/office/powerpoint/2010/main" val="1426274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23455"/>
            <a:ext cx="10058400" cy="1113905"/>
          </a:xfrm>
        </p:spPr>
        <p:txBody>
          <a:bodyPr>
            <a:normAutofit/>
          </a:bodyPr>
          <a:lstStyle/>
          <a:p>
            <a:r>
              <a:rPr lang="en-US" sz="4000" dirty="0" smtClean="0">
                <a:solidFill>
                  <a:schemeClr val="tx1"/>
                </a:solidFill>
              </a:rPr>
              <a:t>Who gets the money?</a:t>
            </a:r>
            <a:endParaRPr lang="en-US" sz="4000" dirty="0">
              <a:solidFill>
                <a:schemeClr val="tx1"/>
              </a:solidFill>
            </a:endParaRPr>
          </a:p>
        </p:txBody>
      </p:sp>
      <p:sp>
        <p:nvSpPr>
          <p:cNvPr id="3" name="Content Placeholder 2"/>
          <p:cNvSpPr>
            <a:spLocks noGrp="1"/>
          </p:cNvSpPr>
          <p:nvPr>
            <p:ph idx="1"/>
          </p:nvPr>
        </p:nvSpPr>
        <p:spPr/>
        <p:txBody>
          <a:bodyPr>
            <a:normAutofit/>
          </a:bodyPr>
          <a:lstStyle/>
          <a:p>
            <a:r>
              <a:rPr lang="en-US" sz="2800" dirty="0" smtClean="0">
                <a:solidFill>
                  <a:schemeClr val="tx1"/>
                </a:solidFill>
              </a:rPr>
              <a:t>It depends on the agreement between the ISD and their local districts.</a:t>
            </a:r>
          </a:p>
          <a:p>
            <a:endParaRPr lang="en-US" sz="2800" dirty="0" smtClean="0">
              <a:solidFill>
                <a:schemeClr val="tx1"/>
              </a:solidFill>
            </a:endParaRPr>
          </a:p>
          <a:p>
            <a:r>
              <a:rPr lang="en-US" sz="2800" dirty="0" smtClean="0">
                <a:solidFill>
                  <a:schemeClr val="tx1"/>
                </a:solidFill>
              </a:rPr>
              <a:t>Each </a:t>
            </a:r>
            <a:r>
              <a:rPr lang="en-US" sz="2800" dirty="0" smtClean="0">
                <a:solidFill>
                  <a:schemeClr val="tx1"/>
                </a:solidFill>
              </a:rPr>
              <a:t>ISD has their own Medicaid Eligibility Rate</a:t>
            </a:r>
            <a:r>
              <a:rPr lang="en-US" sz="2800" dirty="0" smtClean="0">
                <a:solidFill>
                  <a:schemeClr val="tx1"/>
                </a:solidFill>
              </a:rPr>
              <a:t>.</a:t>
            </a:r>
            <a:endParaRPr lang="en-US" sz="2800" dirty="0" smtClean="0">
              <a:solidFill>
                <a:schemeClr val="tx1"/>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8629" y="4974957"/>
            <a:ext cx="1193371" cy="1348352"/>
          </a:xfrm>
          <a:prstGeom prst="rect">
            <a:avLst/>
          </a:prstGeom>
          <a:noFill/>
        </p:spPr>
      </p:pic>
      <p:pic>
        <p:nvPicPr>
          <p:cNvPr id="5" name="Picture 4" descr="Money | Free Stock Photo | Illustration of dollar signs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23148" y="-108459"/>
            <a:ext cx="2772519" cy="1954193"/>
          </a:xfrm>
          <a:prstGeom prst="rect">
            <a:avLst/>
          </a:prstGeom>
        </p:spPr>
      </p:pic>
    </p:spTree>
    <p:extLst>
      <p:ext uri="{BB962C8B-B14F-4D97-AF65-F5344CB8AC3E}">
        <p14:creationId xmlns:p14="http://schemas.microsoft.com/office/powerpoint/2010/main" val="2034758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7200" b="1" dirty="0" smtClean="0">
                <a:solidFill>
                  <a:schemeClr val="tx1"/>
                </a:solidFill>
              </a:rPr>
              <a:t>Questions?</a:t>
            </a:r>
            <a:endParaRPr lang="en-US" sz="7200" b="1" dirty="0">
              <a:solidFill>
                <a:schemeClr val="tx1"/>
              </a:solidFill>
            </a:endParaRPr>
          </a:p>
        </p:txBody>
      </p:sp>
      <p:pic>
        <p:nvPicPr>
          <p:cNvPr id="1030" name="Picture 6" descr="Image result for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5755" y="2351868"/>
            <a:ext cx="5021450" cy="334763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98629" y="4974957"/>
            <a:ext cx="1193371" cy="1348352"/>
          </a:xfrm>
          <a:prstGeom prst="rect">
            <a:avLst/>
          </a:prstGeom>
          <a:noFill/>
        </p:spPr>
      </p:pic>
    </p:spTree>
    <p:extLst>
      <p:ext uri="{BB962C8B-B14F-4D97-AF65-F5344CB8AC3E}">
        <p14:creationId xmlns:p14="http://schemas.microsoft.com/office/powerpoint/2010/main" val="29499152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22764" y="4626357"/>
            <a:ext cx="8146472" cy="1384995"/>
          </a:xfrm>
          <a:prstGeom prst="rect">
            <a:avLst/>
          </a:prstGeom>
          <a:noFill/>
        </p:spPr>
        <p:txBody>
          <a:bodyPr wrap="square" rtlCol="0">
            <a:spAutoFit/>
          </a:bodyPr>
          <a:lstStyle/>
          <a:p>
            <a:pPr algn="ctr"/>
            <a:r>
              <a:rPr lang="en-US" sz="2800" dirty="0" smtClean="0"/>
              <a:t>Kathleen Cummins Merry</a:t>
            </a:r>
          </a:p>
          <a:p>
            <a:pPr algn="ctr"/>
            <a:r>
              <a:rPr lang="en-US" sz="2800" dirty="0" smtClean="0"/>
              <a:t>Cell: 734-748-5843		Office: 734-334-1820</a:t>
            </a:r>
          </a:p>
          <a:p>
            <a:pPr algn="ctr"/>
            <a:r>
              <a:rPr lang="en-US" sz="2800" dirty="0" smtClean="0"/>
              <a:t>Email: kmerry1226@sbcglobal.net</a:t>
            </a:r>
            <a:endParaRPr lang="en-US" sz="2800"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1894" y="1906291"/>
            <a:ext cx="1888211" cy="2239505"/>
          </a:xfrm>
          <a:prstGeom prst="rect">
            <a:avLst/>
          </a:prstGeom>
          <a:noFill/>
        </p:spPr>
      </p:pic>
      <p:sp>
        <p:nvSpPr>
          <p:cNvPr id="5" name="Rectangle 4"/>
          <p:cNvSpPr/>
          <p:nvPr/>
        </p:nvSpPr>
        <p:spPr>
          <a:xfrm>
            <a:off x="3251014" y="962497"/>
            <a:ext cx="5689969" cy="1323439"/>
          </a:xfrm>
          <a:prstGeom prst="rect">
            <a:avLst/>
          </a:prstGeom>
          <a:noFill/>
        </p:spPr>
        <p:txBody>
          <a:bodyPr wrap="none" lIns="91440" tIns="45720" rIns="91440" bIns="45720">
            <a:prstTxWarp prst="textArchUp">
              <a:avLst/>
            </a:prstTxWarp>
            <a:spAutoFit/>
          </a:bodyPr>
          <a:lstStyle/>
          <a:p>
            <a:pPr algn="ctr"/>
            <a:r>
              <a:rPr lang="en-US" sz="8000" b="1" cap="none" spc="0" dirty="0" smtClean="0">
                <a:ln w="22225">
                  <a:solidFill>
                    <a:schemeClr val="accent2"/>
                  </a:solidFill>
                  <a:prstDash val="solid"/>
                </a:ln>
                <a:solidFill>
                  <a:schemeClr val="accent2">
                    <a:lumMod val="40000"/>
                    <a:lumOff val="60000"/>
                  </a:schemeClr>
                </a:solidFill>
                <a:effectLst/>
              </a:rPr>
              <a:t>Thank you!</a:t>
            </a:r>
            <a:endParaRPr lang="en-US" sz="80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516156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tx1"/>
                </a:solidFill>
              </a:rPr>
              <a:t>Agenda</a:t>
            </a:r>
            <a:endParaRPr lang="en-US" sz="6000" b="1" dirty="0">
              <a:solidFill>
                <a:schemeClr val="tx1"/>
              </a:solidFill>
            </a:endParaRPr>
          </a:p>
        </p:txBody>
      </p:sp>
      <p:sp>
        <p:nvSpPr>
          <p:cNvPr id="3" name="Content Placeholder 2"/>
          <p:cNvSpPr>
            <a:spLocks noGrp="1"/>
          </p:cNvSpPr>
          <p:nvPr>
            <p:ph idx="1"/>
          </p:nvPr>
        </p:nvSpPr>
        <p:spPr>
          <a:xfrm>
            <a:off x="1097280" y="1738910"/>
            <a:ext cx="8596668" cy="4282304"/>
          </a:xfrm>
        </p:spPr>
        <p:txBody>
          <a:bodyPr>
            <a:noAutofit/>
          </a:bodyPr>
          <a:lstStyle/>
          <a:p>
            <a:pPr>
              <a:buFont typeface="Wingdings" panose="05000000000000000000" pitchFamily="2" charset="2"/>
              <a:buChar char="§"/>
            </a:pPr>
            <a:r>
              <a:rPr lang="en-US" sz="2400" dirty="0" smtClean="0">
                <a:solidFill>
                  <a:schemeClr val="tx1"/>
                </a:solidFill>
              </a:rPr>
              <a:t>What is Medicaid?</a:t>
            </a:r>
          </a:p>
          <a:p>
            <a:pPr>
              <a:buFont typeface="Wingdings" panose="05000000000000000000" pitchFamily="2" charset="2"/>
              <a:buChar char="§"/>
            </a:pPr>
            <a:r>
              <a:rPr lang="en-US" sz="2400" dirty="0" smtClean="0">
                <a:solidFill>
                  <a:schemeClr val="tx1"/>
                </a:solidFill>
              </a:rPr>
              <a:t>3 components of the School Services Program (SSP)</a:t>
            </a:r>
          </a:p>
          <a:p>
            <a:pPr>
              <a:buFont typeface="Wingdings" panose="05000000000000000000" pitchFamily="2" charset="2"/>
              <a:buChar char="§"/>
            </a:pPr>
            <a:r>
              <a:rPr lang="en-US" sz="2400" dirty="0" smtClean="0">
                <a:solidFill>
                  <a:schemeClr val="tx1"/>
                </a:solidFill>
              </a:rPr>
              <a:t>C4S </a:t>
            </a:r>
          </a:p>
          <a:p>
            <a:pPr>
              <a:buFont typeface="Wingdings" panose="05000000000000000000" pitchFamily="2" charset="2"/>
              <a:buChar char="§"/>
            </a:pPr>
            <a:r>
              <a:rPr lang="en-US" sz="2400" dirty="0" smtClean="0">
                <a:solidFill>
                  <a:schemeClr val="tx1"/>
                </a:solidFill>
              </a:rPr>
              <a:t>How do you get on the Staff Pool List?</a:t>
            </a:r>
          </a:p>
          <a:p>
            <a:pPr lvl="1">
              <a:buFont typeface="Wingdings" panose="05000000000000000000" pitchFamily="2" charset="2"/>
              <a:buChar char="§"/>
            </a:pPr>
            <a:r>
              <a:rPr lang="en-US" sz="2200" dirty="0" smtClean="0">
                <a:solidFill>
                  <a:schemeClr val="tx1"/>
                </a:solidFill>
              </a:rPr>
              <a:t>Staff Pool Lists</a:t>
            </a:r>
          </a:p>
          <a:p>
            <a:pPr>
              <a:buFont typeface="Wingdings" panose="05000000000000000000" pitchFamily="2" charset="2"/>
              <a:buChar char="§"/>
            </a:pPr>
            <a:r>
              <a:rPr lang="en-US" sz="2400" dirty="0" smtClean="0">
                <a:solidFill>
                  <a:schemeClr val="tx1"/>
                </a:solidFill>
              </a:rPr>
              <a:t>Who’s qualified to claim?</a:t>
            </a:r>
          </a:p>
          <a:p>
            <a:pPr lvl="1">
              <a:buFont typeface="Wingdings" panose="05000000000000000000" pitchFamily="2" charset="2"/>
              <a:buChar char="§"/>
            </a:pPr>
            <a:r>
              <a:rPr lang="en-US" sz="2200" dirty="0" smtClean="0">
                <a:solidFill>
                  <a:schemeClr val="tx1"/>
                </a:solidFill>
              </a:rPr>
              <a:t>Logging Services</a:t>
            </a:r>
          </a:p>
          <a:p>
            <a:pPr lvl="1">
              <a:buFont typeface="Wingdings" panose="05000000000000000000" pitchFamily="2" charset="2"/>
              <a:buChar char="§"/>
            </a:pPr>
            <a:r>
              <a:rPr lang="en-US" sz="2200" dirty="0" smtClean="0">
                <a:solidFill>
                  <a:schemeClr val="tx1"/>
                </a:solidFill>
              </a:rPr>
              <a:t>Tip Sheets</a:t>
            </a:r>
          </a:p>
          <a:p>
            <a:pPr>
              <a:buFont typeface="Wingdings" panose="05000000000000000000" pitchFamily="2" charset="2"/>
              <a:buChar char="§"/>
            </a:pPr>
            <a:r>
              <a:rPr lang="en-US" sz="2400" dirty="0" smtClean="0">
                <a:solidFill>
                  <a:schemeClr val="tx1"/>
                </a:solidFill>
              </a:rPr>
              <a:t>Random Moment Time Study (RMTS)</a:t>
            </a:r>
          </a:p>
          <a:p>
            <a:pPr>
              <a:buFont typeface="Wingdings" panose="05000000000000000000" pitchFamily="2" charset="2"/>
              <a:buChar char="§"/>
            </a:pPr>
            <a:r>
              <a:rPr lang="en-US" sz="2400" dirty="0" smtClean="0">
                <a:solidFill>
                  <a:schemeClr val="tx1"/>
                </a:solidFill>
              </a:rPr>
              <a:t>Who gets the money?</a:t>
            </a:r>
            <a:endParaRPr lang="en-US" sz="2400" dirty="0">
              <a:solidFill>
                <a:schemeClr val="tx1"/>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8629" y="4974957"/>
            <a:ext cx="1193371" cy="1348352"/>
          </a:xfrm>
          <a:prstGeom prst="rect">
            <a:avLst/>
          </a:prstGeom>
          <a:noFill/>
        </p:spPr>
      </p:pic>
    </p:spTree>
    <p:extLst>
      <p:ext uri="{BB962C8B-B14F-4D97-AF65-F5344CB8AC3E}">
        <p14:creationId xmlns:p14="http://schemas.microsoft.com/office/powerpoint/2010/main" val="1566439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tx1"/>
                </a:solidFill>
              </a:rPr>
              <a:t>What is Medicaid?</a:t>
            </a:r>
            <a:endParaRPr lang="en-US" sz="4400" dirty="0">
              <a:solidFill>
                <a:schemeClr val="tx1"/>
              </a:solidFill>
            </a:endParaRPr>
          </a:p>
        </p:txBody>
      </p:sp>
      <p:sp>
        <p:nvSpPr>
          <p:cNvPr id="3" name="Content Placeholder 2"/>
          <p:cNvSpPr>
            <a:spLocks noGrp="1"/>
          </p:cNvSpPr>
          <p:nvPr>
            <p:ph idx="1"/>
          </p:nvPr>
        </p:nvSpPr>
        <p:spPr>
          <a:xfrm>
            <a:off x="1188778" y="1737360"/>
            <a:ext cx="8596668" cy="5401159"/>
          </a:xfrm>
        </p:spPr>
        <p:txBody>
          <a:bodyPr>
            <a:noAutofit/>
          </a:bodyPr>
          <a:lstStyle/>
          <a:p>
            <a:pPr marL="0" indent="0">
              <a:buNone/>
            </a:pPr>
            <a:r>
              <a:rPr lang="en-US" sz="2000" dirty="0">
                <a:solidFill>
                  <a:schemeClr val="tx1"/>
                </a:solidFill>
              </a:rPr>
              <a:t>In 1994, after 2 years of negotiation with the State Medicaid Agency, the Wayne County Intermediate School District filed the first claim for reimbursement of health services provided to Medicaid eligible students with an IEP</a:t>
            </a:r>
            <a:r>
              <a:rPr lang="en-US" sz="2000" dirty="0" smtClean="0">
                <a:solidFill>
                  <a:schemeClr val="tx1"/>
                </a:solidFill>
              </a:rPr>
              <a:t>.</a:t>
            </a:r>
            <a:endParaRPr lang="en-US" sz="2000" dirty="0">
              <a:solidFill>
                <a:schemeClr val="tx1"/>
              </a:solidFill>
            </a:endParaRPr>
          </a:p>
          <a:p>
            <a:pPr marL="0" indent="0">
              <a:buNone/>
            </a:pPr>
            <a:r>
              <a:rPr lang="en-US" sz="2000" dirty="0">
                <a:solidFill>
                  <a:schemeClr val="tx1"/>
                </a:solidFill>
              </a:rPr>
              <a:t>Every ISD in the state now participates</a:t>
            </a:r>
          </a:p>
          <a:p>
            <a:pPr>
              <a:buFont typeface="Wingdings" panose="05000000000000000000" pitchFamily="2" charset="2"/>
              <a:buChar char="§"/>
            </a:pPr>
            <a:r>
              <a:rPr lang="en-US" sz="2000" dirty="0" smtClean="0">
                <a:solidFill>
                  <a:schemeClr val="tx1"/>
                </a:solidFill>
              </a:rPr>
              <a:t>Largest healthcare program in the US! (over 75 million enrollees)</a:t>
            </a:r>
          </a:p>
          <a:p>
            <a:pPr>
              <a:buFont typeface="Wingdings" panose="05000000000000000000" pitchFamily="2" charset="2"/>
              <a:buChar char="§"/>
            </a:pPr>
            <a:r>
              <a:rPr lang="en-US" sz="2000" dirty="0" smtClean="0">
                <a:solidFill>
                  <a:schemeClr val="tx1"/>
                </a:solidFill>
              </a:rPr>
              <a:t>Serves low-income families, including children</a:t>
            </a:r>
          </a:p>
          <a:p>
            <a:pPr>
              <a:buFont typeface="Wingdings" panose="05000000000000000000" pitchFamily="2" charset="2"/>
              <a:buChar char="§"/>
            </a:pPr>
            <a:r>
              <a:rPr lang="en-US" sz="2000" dirty="0" smtClean="0">
                <a:solidFill>
                  <a:schemeClr val="tx1"/>
                </a:solidFill>
              </a:rPr>
              <a:t>Jointly funded by State and Federal governments to pay for health care and long term care assistance</a:t>
            </a:r>
          </a:p>
          <a:p>
            <a:pPr>
              <a:buFont typeface="Wingdings" panose="05000000000000000000" pitchFamily="2" charset="2"/>
              <a:buChar char="§"/>
            </a:pPr>
            <a:r>
              <a:rPr lang="en-US" sz="2000" dirty="0" smtClean="0">
                <a:solidFill>
                  <a:schemeClr val="tx1"/>
                </a:solidFill>
              </a:rPr>
              <a:t>School districts may seek reimbursement for medically-related services provided to Medicaid Eligible students pursuant to their IEP and/or Plan of Care</a:t>
            </a:r>
          </a:p>
          <a:p>
            <a:pPr>
              <a:buFont typeface="Wingdings" panose="05000000000000000000" pitchFamily="2" charset="2"/>
              <a:buChar char="§"/>
            </a:pPr>
            <a:r>
              <a:rPr lang="en-US" sz="2000" dirty="0" smtClean="0">
                <a:solidFill>
                  <a:schemeClr val="tx1"/>
                </a:solidFill>
              </a:rPr>
              <a:t>As of November 2018, 22% of Michigan’s population were covered by Medicaid</a:t>
            </a:r>
            <a:endParaRPr lang="en-US" sz="2000" dirty="0">
              <a:solidFill>
                <a:schemeClr val="tx1"/>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8629" y="4974957"/>
            <a:ext cx="1193371" cy="1348352"/>
          </a:xfrm>
          <a:prstGeom prst="rect">
            <a:avLst/>
          </a:prstGeom>
          <a:noFill/>
        </p:spPr>
      </p:pic>
    </p:spTree>
    <p:extLst>
      <p:ext uri="{BB962C8B-B14F-4D97-AF65-F5344CB8AC3E}">
        <p14:creationId xmlns:p14="http://schemas.microsoft.com/office/powerpoint/2010/main" val="317294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There are 3 components of the SSP</a:t>
            </a:r>
            <a:endParaRPr lang="en-US" dirty="0">
              <a:solidFill>
                <a:schemeClr val="tx1"/>
              </a:solidFill>
            </a:endParaRPr>
          </a:p>
        </p:txBody>
      </p:sp>
      <p:sp>
        <p:nvSpPr>
          <p:cNvPr id="3" name="Content Placeholder 2"/>
          <p:cNvSpPr>
            <a:spLocks noGrp="1"/>
          </p:cNvSpPr>
          <p:nvPr>
            <p:ph idx="1"/>
          </p:nvPr>
        </p:nvSpPr>
        <p:spPr>
          <a:xfrm>
            <a:off x="1097280" y="1737360"/>
            <a:ext cx="9258946" cy="5091192"/>
          </a:xfrm>
        </p:spPr>
        <p:txBody>
          <a:bodyPr>
            <a:normAutofit/>
          </a:bodyPr>
          <a:lstStyle/>
          <a:p>
            <a:pPr marL="514350" indent="-514350">
              <a:buFont typeface="+mj-lt"/>
              <a:buAutoNum type="arabicPeriod"/>
            </a:pPr>
            <a:r>
              <a:rPr lang="en-US" sz="2400" b="1" dirty="0" smtClean="0">
                <a:solidFill>
                  <a:schemeClr val="tx1"/>
                </a:solidFill>
              </a:rPr>
              <a:t>Administrative Outreach Program (AOP)</a:t>
            </a:r>
          </a:p>
          <a:p>
            <a:pPr lvl="1"/>
            <a:r>
              <a:rPr lang="en-US" sz="2000" dirty="0" smtClean="0">
                <a:solidFill>
                  <a:schemeClr val="tx1"/>
                </a:solidFill>
              </a:rPr>
              <a:t>Partial reimbursement for administrative costs associated with linking “at risk” students to various health programs… Administrative Outreach Cost-Based Program</a:t>
            </a:r>
          </a:p>
          <a:p>
            <a:pPr marL="514350" indent="-514350">
              <a:buFont typeface="+mj-lt"/>
              <a:buAutoNum type="arabicPeriod"/>
            </a:pPr>
            <a:r>
              <a:rPr lang="en-US" sz="2400" b="1" dirty="0" smtClean="0">
                <a:solidFill>
                  <a:schemeClr val="tx1"/>
                </a:solidFill>
              </a:rPr>
              <a:t>School-Based Services (SBS)</a:t>
            </a:r>
          </a:p>
          <a:p>
            <a:pPr lvl="1"/>
            <a:r>
              <a:rPr lang="en-US" sz="2000" dirty="0" smtClean="0">
                <a:solidFill>
                  <a:schemeClr val="tx1"/>
                </a:solidFill>
              </a:rPr>
              <a:t>Partial reimbursement for costs associated with providing direct services to students through age 21 with special needs under the Individuals with Disabilities Education Act (IDEA). Qualifying service(s) should be identified in the plan of care (Individualized Education Plan (IEP) or Individualized Family Service Plan (IFSP)</a:t>
            </a:r>
          </a:p>
          <a:p>
            <a:pPr lvl="2"/>
            <a:r>
              <a:rPr lang="en-US" sz="2000" dirty="0" smtClean="0">
                <a:solidFill>
                  <a:schemeClr val="tx1"/>
                </a:solidFill>
              </a:rPr>
              <a:t>Health Services (Direct Service, Personal Care, and Targeted Case Manager)</a:t>
            </a:r>
          </a:p>
          <a:p>
            <a:pPr lvl="2"/>
            <a:r>
              <a:rPr lang="en-US" sz="2000" dirty="0" smtClean="0">
                <a:solidFill>
                  <a:schemeClr val="tx1"/>
                </a:solidFill>
              </a:rPr>
              <a:t>Specialized Transportation</a:t>
            </a:r>
          </a:p>
          <a:p>
            <a:pPr marL="914400" lvl="2" indent="0">
              <a:buNone/>
            </a:pPr>
            <a:r>
              <a:rPr lang="en-US" sz="4000" b="1" dirty="0" smtClean="0">
                <a:solidFill>
                  <a:schemeClr val="tx1"/>
                </a:solidFill>
              </a:rPr>
              <a:t>AND</a:t>
            </a:r>
            <a:r>
              <a:rPr lang="en-US" sz="4000" b="1" dirty="0" smtClean="0">
                <a:solidFill>
                  <a:schemeClr val="tx1"/>
                </a:solidFill>
              </a:rPr>
              <a:t>….</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8629" y="4974957"/>
            <a:ext cx="1193371" cy="1348352"/>
          </a:xfrm>
          <a:prstGeom prst="rect">
            <a:avLst/>
          </a:prstGeom>
          <a:noFill/>
        </p:spPr>
      </p:pic>
    </p:spTree>
    <p:extLst>
      <p:ext uri="{BB962C8B-B14F-4D97-AF65-F5344CB8AC3E}">
        <p14:creationId xmlns:p14="http://schemas.microsoft.com/office/powerpoint/2010/main" val="291579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tx1"/>
                </a:solidFill>
              </a:rPr>
              <a:t>Caring 4 Students (C4S)</a:t>
            </a:r>
            <a:endParaRPr lang="en-US" sz="4400" dirty="0">
              <a:solidFill>
                <a:schemeClr val="tx1"/>
              </a:solidFill>
            </a:endParaRPr>
          </a:p>
        </p:txBody>
      </p:sp>
      <p:sp>
        <p:nvSpPr>
          <p:cNvPr id="3" name="Content Placeholder 2"/>
          <p:cNvSpPr>
            <a:spLocks noGrp="1"/>
          </p:cNvSpPr>
          <p:nvPr>
            <p:ph idx="1"/>
          </p:nvPr>
        </p:nvSpPr>
        <p:spPr>
          <a:xfrm>
            <a:off x="1097280" y="1915590"/>
            <a:ext cx="8596668" cy="4499282"/>
          </a:xfrm>
        </p:spPr>
        <p:txBody>
          <a:bodyPr>
            <a:normAutofit/>
          </a:bodyPr>
          <a:lstStyle/>
          <a:p>
            <a:pPr marL="0" indent="0">
              <a:buNone/>
            </a:pPr>
            <a:r>
              <a:rPr lang="en-US" sz="2400" dirty="0" smtClean="0">
                <a:solidFill>
                  <a:schemeClr val="tx1"/>
                </a:solidFill>
              </a:rPr>
              <a:t>On October 1, 2019, the Federal Government approved the Michigan plan to expand reimbursable services to include nursing and behavioral health services to general education </a:t>
            </a:r>
            <a:r>
              <a:rPr lang="en-US" sz="2400" dirty="0" smtClean="0">
                <a:solidFill>
                  <a:schemeClr val="tx1"/>
                </a:solidFill>
              </a:rPr>
              <a:t>students </a:t>
            </a:r>
            <a:r>
              <a:rPr lang="en-US" sz="2400" dirty="0" smtClean="0">
                <a:solidFill>
                  <a:schemeClr val="tx1"/>
                </a:solidFill>
              </a:rPr>
              <a:t>on Medicaid.</a:t>
            </a:r>
          </a:p>
          <a:p>
            <a:pPr marL="0" indent="0">
              <a:buNone/>
            </a:pPr>
            <a:endParaRPr lang="en-US" sz="2400" dirty="0">
              <a:solidFill>
                <a:schemeClr val="tx1"/>
              </a:solidFill>
            </a:endParaRPr>
          </a:p>
          <a:p>
            <a:pPr marL="0" indent="0">
              <a:buNone/>
            </a:pPr>
            <a:r>
              <a:rPr lang="en-US" sz="2400" dirty="0" smtClean="0">
                <a:solidFill>
                  <a:schemeClr val="tx1"/>
                </a:solidFill>
              </a:rPr>
              <a:t>So what does that mean to you as a Psychologist working in a school?</a:t>
            </a:r>
            <a:endParaRPr lang="en-US" sz="2400" dirty="0">
              <a:solidFill>
                <a:schemeClr val="tx1"/>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8629" y="4974957"/>
            <a:ext cx="1193371" cy="1348352"/>
          </a:xfrm>
          <a:prstGeom prst="rect">
            <a:avLst/>
          </a:prstGeom>
          <a:noFill/>
        </p:spPr>
      </p:pic>
    </p:spTree>
    <p:extLst>
      <p:ext uri="{BB962C8B-B14F-4D97-AF65-F5344CB8AC3E}">
        <p14:creationId xmlns:p14="http://schemas.microsoft.com/office/powerpoint/2010/main" val="1388950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How do you get on a Staff Pool List?</a:t>
            </a:r>
            <a:endParaRPr lang="en-US" dirty="0">
              <a:solidFill>
                <a:schemeClr val="tx1"/>
              </a:solidFill>
            </a:endParaRPr>
          </a:p>
        </p:txBody>
      </p:sp>
      <p:sp>
        <p:nvSpPr>
          <p:cNvPr id="3" name="Content Placeholder 2"/>
          <p:cNvSpPr>
            <a:spLocks noGrp="1"/>
          </p:cNvSpPr>
          <p:nvPr>
            <p:ph idx="1"/>
          </p:nvPr>
        </p:nvSpPr>
        <p:spPr>
          <a:xfrm>
            <a:off x="1097280" y="2124703"/>
            <a:ext cx="10058400" cy="4023360"/>
          </a:xfrm>
        </p:spPr>
        <p:txBody>
          <a:bodyPr/>
          <a:lstStyle/>
          <a:p>
            <a:pPr>
              <a:buFont typeface="+mj-lt"/>
              <a:buAutoNum type="arabicPeriod"/>
            </a:pPr>
            <a:r>
              <a:rPr lang="en-US" dirty="0" smtClean="0"/>
              <a:t> </a:t>
            </a:r>
            <a:r>
              <a:rPr lang="en-US" sz="2800" dirty="0" smtClean="0">
                <a:solidFill>
                  <a:schemeClr val="tx1"/>
                </a:solidFill>
              </a:rPr>
              <a:t>It means that the C4S program acknowledges you as a qualified provider of mental health services.</a:t>
            </a:r>
          </a:p>
          <a:p>
            <a:pPr>
              <a:buFont typeface="+mj-lt"/>
              <a:buAutoNum type="arabicPeriod"/>
            </a:pPr>
            <a:endParaRPr lang="en-US" sz="2800" dirty="0" smtClean="0">
              <a:solidFill>
                <a:schemeClr val="tx1"/>
              </a:solidFill>
            </a:endParaRPr>
          </a:p>
          <a:p>
            <a:pPr>
              <a:buFont typeface="+mj-lt"/>
              <a:buAutoNum type="arabicPeriod"/>
            </a:pPr>
            <a:r>
              <a:rPr lang="en-US" sz="2800" dirty="0" smtClean="0">
                <a:solidFill>
                  <a:schemeClr val="tx1"/>
                </a:solidFill>
              </a:rPr>
              <a:t> It means that you may be moved from the Administrative Outreach Staff Pool List to the Direct Service Staff Pool List and must now begin to log services</a:t>
            </a:r>
            <a:endParaRPr lang="en-US" sz="2800" dirty="0">
              <a:solidFill>
                <a:schemeClr val="tx1"/>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8629" y="4974957"/>
            <a:ext cx="1193371" cy="1348352"/>
          </a:xfrm>
          <a:prstGeom prst="rect">
            <a:avLst/>
          </a:prstGeom>
          <a:noFill/>
        </p:spPr>
      </p:pic>
    </p:spTree>
    <p:extLst>
      <p:ext uri="{BB962C8B-B14F-4D97-AF65-F5344CB8AC3E}">
        <p14:creationId xmlns:p14="http://schemas.microsoft.com/office/powerpoint/2010/main" val="12487965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rPr>
              <a:t>Staff Pool Lists (SPL)</a:t>
            </a:r>
            <a:endParaRPr lang="en-US" sz="4000" dirty="0">
              <a:solidFill>
                <a:schemeClr val="tx1"/>
              </a:solidFill>
            </a:endParaRPr>
          </a:p>
        </p:txBody>
      </p:sp>
      <p:sp>
        <p:nvSpPr>
          <p:cNvPr id="3" name="Content Placeholder 2"/>
          <p:cNvSpPr>
            <a:spLocks noGrp="1"/>
          </p:cNvSpPr>
          <p:nvPr>
            <p:ph idx="1"/>
          </p:nvPr>
        </p:nvSpPr>
        <p:spPr>
          <a:xfrm>
            <a:off x="1197032" y="1805054"/>
            <a:ext cx="9481805" cy="4518255"/>
          </a:xfrm>
        </p:spPr>
        <p:txBody>
          <a:bodyPr>
            <a:normAutofit/>
          </a:bodyPr>
          <a:lstStyle/>
          <a:p>
            <a:pPr marL="0" indent="0">
              <a:buNone/>
            </a:pPr>
            <a:r>
              <a:rPr lang="en-US" sz="2200" dirty="0" smtClean="0">
                <a:solidFill>
                  <a:schemeClr val="tx1"/>
                </a:solidFill>
              </a:rPr>
              <a:t>Determines whose salaries/benefits can be ‘counted’ for reimbursement:</a:t>
            </a:r>
          </a:p>
          <a:p>
            <a:pPr lvl="1">
              <a:buFont typeface="Wingdings" panose="05000000000000000000" pitchFamily="2" charset="2"/>
              <a:buChar char="§"/>
            </a:pPr>
            <a:r>
              <a:rPr lang="en-US" sz="2000" dirty="0" smtClean="0">
                <a:solidFill>
                  <a:schemeClr val="tx1"/>
                </a:solidFill>
              </a:rPr>
              <a:t>Administrative Outreach Program (AOP)</a:t>
            </a:r>
          </a:p>
          <a:p>
            <a:pPr lvl="2">
              <a:buFont typeface="Arial" panose="020B0604020202020204" pitchFamily="34" charset="0"/>
              <a:buChar char="•"/>
            </a:pPr>
            <a:r>
              <a:rPr lang="en-US" sz="1800" dirty="0" smtClean="0">
                <a:solidFill>
                  <a:schemeClr val="tx1"/>
                </a:solidFill>
              </a:rPr>
              <a:t>Administrators, Early Identification/Intervention Personnel, </a:t>
            </a:r>
            <a:r>
              <a:rPr lang="en-US" sz="1800" dirty="0" smtClean="0">
                <a:solidFill>
                  <a:schemeClr val="tx1"/>
                </a:solidFill>
              </a:rPr>
              <a:t>Non-Qualified </a:t>
            </a:r>
            <a:r>
              <a:rPr lang="en-US" sz="1800" dirty="0" smtClean="0">
                <a:solidFill>
                  <a:schemeClr val="tx1"/>
                </a:solidFill>
              </a:rPr>
              <a:t>Direct </a:t>
            </a:r>
            <a:r>
              <a:rPr lang="en-US" sz="1800" dirty="0" smtClean="0">
                <a:solidFill>
                  <a:schemeClr val="tx1"/>
                </a:solidFill>
              </a:rPr>
              <a:t>Service Staff Pool List Counselors</a:t>
            </a:r>
          </a:p>
          <a:p>
            <a:pPr lvl="1">
              <a:buFont typeface="Wingdings" panose="05000000000000000000" pitchFamily="2" charset="2"/>
              <a:buChar char="§"/>
            </a:pPr>
            <a:r>
              <a:rPr lang="en-US" sz="2000" dirty="0" smtClean="0">
                <a:solidFill>
                  <a:schemeClr val="tx1"/>
                </a:solidFill>
              </a:rPr>
              <a:t>Direct Service Pool – </a:t>
            </a:r>
            <a:r>
              <a:rPr lang="en-US" sz="2800" b="1" dirty="0" smtClean="0">
                <a:solidFill>
                  <a:srgbClr val="FF0000"/>
                </a:solidFill>
              </a:rPr>
              <a:t>NEW!</a:t>
            </a:r>
          </a:p>
          <a:p>
            <a:pPr lvl="2">
              <a:buFont typeface="Arial" panose="020B0604020202020204" pitchFamily="34" charset="0"/>
              <a:buChar char="•"/>
            </a:pPr>
            <a:r>
              <a:rPr lang="en-US" sz="1800" dirty="0" smtClean="0">
                <a:solidFill>
                  <a:schemeClr val="tx1"/>
                </a:solidFill>
              </a:rPr>
              <a:t>LARA </a:t>
            </a:r>
            <a:r>
              <a:rPr lang="en-US" sz="1800" dirty="0" smtClean="0">
                <a:solidFill>
                  <a:schemeClr val="tx1"/>
                </a:solidFill>
              </a:rPr>
              <a:t>Licensed Audiologists, Counselors, Occupational Therapists, Physical Therapists, Psychologists, Marriage and Family Therapist, Nurses, Speech Language Therapists, Social Workers, ACVREP Certified Orientation and Mobility Specialists, Board-Certified Behavioral Analyst, and MDE Credentialed School Psychologists</a:t>
            </a:r>
          </a:p>
          <a:p>
            <a:pPr lvl="1">
              <a:buFont typeface="Wingdings" panose="05000000000000000000" pitchFamily="2" charset="2"/>
              <a:buChar char="§"/>
            </a:pPr>
            <a:r>
              <a:rPr lang="en-US" sz="2000" dirty="0" smtClean="0">
                <a:solidFill>
                  <a:schemeClr val="tx1"/>
                </a:solidFill>
              </a:rPr>
              <a:t>Case Management Pool</a:t>
            </a:r>
          </a:p>
          <a:p>
            <a:pPr lvl="2">
              <a:buFont typeface="Arial" panose="020B0604020202020204" pitchFamily="34" charset="0"/>
              <a:buChar char="•"/>
            </a:pPr>
            <a:r>
              <a:rPr lang="en-US" sz="1800" dirty="0" smtClean="0">
                <a:solidFill>
                  <a:schemeClr val="tx1"/>
                </a:solidFill>
              </a:rPr>
              <a:t>Special Education Teachers and Teacher Consultants</a:t>
            </a:r>
          </a:p>
          <a:p>
            <a:pPr lvl="1">
              <a:buFont typeface="Wingdings" panose="05000000000000000000" pitchFamily="2" charset="2"/>
              <a:buChar char="§"/>
            </a:pPr>
            <a:r>
              <a:rPr lang="en-US" sz="2000" dirty="0" smtClean="0">
                <a:solidFill>
                  <a:schemeClr val="tx1"/>
                </a:solidFill>
              </a:rPr>
              <a:t>Personal Care Pool</a:t>
            </a:r>
          </a:p>
          <a:p>
            <a:pPr lvl="2">
              <a:buFont typeface="Arial" panose="020B0604020202020204" pitchFamily="34" charset="0"/>
              <a:buChar char="•"/>
            </a:pPr>
            <a:r>
              <a:rPr lang="en-US" sz="1800" dirty="0" smtClean="0">
                <a:solidFill>
                  <a:schemeClr val="tx1"/>
                </a:solidFill>
              </a:rPr>
              <a:t>Independent Para Professionals and Health Care Aides</a:t>
            </a:r>
          </a:p>
          <a:p>
            <a:pPr lvl="2"/>
            <a:endParaRPr lang="en-US" dirty="0"/>
          </a:p>
          <a:p>
            <a:pPr lvl="2"/>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8629" y="4974957"/>
            <a:ext cx="1193371" cy="1348352"/>
          </a:xfrm>
          <a:prstGeom prst="rect">
            <a:avLst/>
          </a:prstGeom>
          <a:noFill/>
        </p:spPr>
      </p:pic>
    </p:spTree>
    <p:extLst>
      <p:ext uri="{BB962C8B-B14F-4D97-AF65-F5344CB8AC3E}">
        <p14:creationId xmlns:p14="http://schemas.microsoft.com/office/powerpoint/2010/main" val="3665070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rPr>
              <a:t>Who’s now qualified to claim?</a:t>
            </a:r>
            <a:endParaRPr lang="en-US" sz="4000" dirty="0">
              <a:solidFill>
                <a:schemeClr val="tx1"/>
              </a:solidFill>
            </a:endParaRPr>
          </a:p>
        </p:txBody>
      </p:sp>
      <p:sp>
        <p:nvSpPr>
          <p:cNvPr id="3" name="Content Placeholder 2"/>
          <p:cNvSpPr>
            <a:spLocks noGrp="1"/>
          </p:cNvSpPr>
          <p:nvPr>
            <p:ph idx="1"/>
          </p:nvPr>
        </p:nvSpPr>
        <p:spPr>
          <a:xfrm>
            <a:off x="1238596" y="1737360"/>
            <a:ext cx="9026471" cy="4927087"/>
          </a:xfrm>
        </p:spPr>
        <p:txBody>
          <a:bodyPr>
            <a:normAutofit fontScale="85000" lnSpcReduction="20000"/>
          </a:bodyPr>
          <a:lstStyle/>
          <a:p>
            <a:pPr>
              <a:spcBef>
                <a:spcPts val="0"/>
              </a:spcBef>
              <a:spcAft>
                <a:spcPts val="0"/>
              </a:spcAft>
              <a:buFont typeface="Wingdings" panose="05000000000000000000" pitchFamily="2" charset="2"/>
              <a:buChar char="§"/>
            </a:pPr>
            <a:r>
              <a:rPr lang="en-US" sz="2200" dirty="0" smtClean="0">
                <a:solidFill>
                  <a:schemeClr val="tx1"/>
                </a:solidFill>
              </a:rPr>
              <a:t>Licensed master’s level psychologist</a:t>
            </a:r>
          </a:p>
          <a:p>
            <a:pPr>
              <a:spcBef>
                <a:spcPts val="0"/>
              </a:spcBef>
              <a:spcAft>
                <a:spcPts val="0"/>
              </a:spcAft>
              <a:buFont typeface="Wingdings" panose="05000000000000000000" pitchFamily="2" charset="2"/>
              <a:buChar char="§"/>
            </a:pPr>
            <a:r>
              <a:rPr lang="en-US" sz="2200" dirty="0" smtClean="0">
                <a:solidFill>
                  <a:schemeClr val="tx1"/>
                </a:solidFill>
              </a:rPr>
              <a:t>Limited-licensed master’s level psychologist under the supervision of a licensed master’s level psychologist</a:t>
            </a:r>
          </a:p>
          <a:p>
            <a:pPr>
              <a:spcBef>
                <a:spcPts val="0"/>
              </a:spcBef>
              <a:spcAft>
                <a:spcPts val="0"/>
              </a:spcAft>
              <a:buFont typeface="Wingdings" panose="05000000000000000000" pitchFamily="2" charset="2"/>
              <a:buChar char="§"/>
            </a:pPr>
            <a:r>
              <a:rPr lang="en-US" sz="2200" dirty="0" smtClean="0">
                <a:solidFill>
                  <a:srgbClr val="00B050"/>
                </a:solidFill>
              </a:rPr>
              <a:t>MDE credentialed master’s level school psychologist</a:t>
            </a:r>
          </a:p>
          <a:p>
            <a:pPr>
              <a:spcBef>
                <a:spcPts val="0"/>
              </a:spcBef>
              <a:spcAft>
                <a:spcPts val="0"/>
              </a:spcAft>
              <a:buFont typeface="Wingdings" panose="05000000000000000000" pitchFamily="2" charset="2"/>
              <a:buChar char="§"/>
            </a:pPr>
            <a:r>
              <a:rPr lang="en-US" sz="2200" dirty="0" smtClean="0">
                <a:solidFill>
                  <a:schemeClr val="tx1"/>
                </a:solidFill>
              </a:rPr>
              <a:t>Temporary limited-licensed psychologist under the supervision of a licensed psychologist</a:t>
            </a:r>
          </a:p>
          <a:p>
            <a:pPr>
              <a:spcBef>
                <a:spcPts val="0"/>
              </a:spcBef>
              <a:spcAft>
                <a:spcPts val="0"/>
              </a:spcAft>
              <a:buFont typeface="Wingdings" panose="05000000000000000000" pitchFamily="2" charset="2"/>
              <a:buChar char="§"/>
            </a:pPr>
            <a:endParaRPr lang="en-US" sz="2200" dirty="0">
              <a:solidFill>
                <a:schemeClr val="tx1"/>
              </a:solidFill>
            </a:endParaRPr>
          </a:p>
          <a:p>
            <a:pPr>
              <a:spcBef>
                <a:spcPts val="0"/>
              </a:spcBef>
              <a:spcAft>
                <a:spcPts val="0"/>
              </a:spcAft>
              <a:buFont typeface="Wingdings" panose="05000000000000000000" pitchFamily="2" charset="2"/>
              <a:buChar char="§"/>
            </a:pPr>
            <a:r>
              <a:rPr lang="en-US" sz="2200" dirty="0" smtClean="0">
                <a:solidFill>
                  <a:schemeClr val="tx1"/>
                </a:solidFill>
              </a:rPr>
              <a:t>Physician or psychiatrist fully licensed in Michigan</a:t>
            </a:r>
          </a:p>
          <a:p>
            <a:pPr>
              <a:spcBef>
                <a:spcPts val="0"/>
              </a:spcBef>
              <a:spcAft>
                <a:spcPts val="0"/>
              </a:spcAft>
              <a:buFont typeface="Wingdings" panose="05000000000000000000" pitchFamily="2" charset="2"/>
              <a:buChar char="§"/>
            </a:pPr>
            <a:endParaRPr lang="en-US" sz="2200" dirty="0">
              <a:solidFill>
                <a:schemeClr val="tx1"/>
              </a:solidFill>
            </a:endParaRPr>
          </a:p>
          <a:p>
            <a:pPr>
              <a:spcBef>
                <a:spcPts val="0"/>
              </a:spcBef>
              <a:spcAft>
                <a:spcPts val="0"/>
              </a:spcAft>
              <a:buFont typeface="Wingdings" panose="05000000000000000000" pitchFamily="2" charset="2"/>
              <a:buChar char="§"/>
            </a:pPr>
            <a:r>
              <a:rPr lang="en-US" sz="2200" dirty="0" smtClean="0">
                <a:solidFill>
                  <a:schemeClr val="tx1"/>
                </a:solidFill>
              </a:rPr>
              <a:t>Licensed master’s level social worker</a:t>
            </a:r>
          </a:p>
          <a:p>
            <a:pPr>
              <a:spcBef>
                <a:spcPts val="0"/>
              </a:spcBef>
              <a:spcAft>
                <a:spcPts val="0"/>
              </a:spcAft>
              <a:buFont typeface="Wingdings" panose="05000000000000000000" pitchFamily="2" charset="2"/>
              <a:buChar char="§"/>
            </a:pPr>
            <a:r>
              <a:rPr lang="en-US" sz="2200" dirty="0" smtClean="0">
                <a:solidFill>
                  <a:srgbClr val="00B050"/>
                </a:solidFill>
              </a:rPr>
              <a:t>Licensed master’s level </a:t>
            </a:r>
            <a:r>
              <a:rPr lang="en-US" sz="2200" u="sng" dirty="0" smtClean="0">
                <a:solidFill>
                  <a:srgbClr val="00B050"/>
                </a:solidFill>
              </a:rPr>
              <a:t>school</a:t>
            </a:r>
            <a:r>
              <a:rPr lang="en-US" sz="2200" dirty="0" smtClean="0">
                <a:solidFill>
                  <a:srgbClr val="00B050"/>
                </a:solidFill>
              </a:rPr>
              <a:t> social worker</a:t>
            </a:r>
          </a:p>
          <a:p>
            <a:pPr>
              <a:spcBef>
                <a:spcPts val="0"/>
              </a:spcBef>
              <a:spcAft>
                <a:spcPts val="0"/>
              </a:spcAft>
              <a:buFont typeface="Wingdings" panose="05000000000000000000" pitchFamily="2" charset="2"/>
              <a:buChar char="§"/>
            </a:pPr>
            <a:r>
              <a:rPr lang="en-US" sz="2200" dirty="0" smtClean="0">
                <a:solidFill>
                  <a:schemeClr val="tx1"/>
                </a:solidFill>
              </a:rPr>
              <a:t>Limited-licensed master’s social worker under the supervision of a licensed master’s social worker</a:t>
            </a:r>
          </a:p>
          <a:p>
            <a:pPr>
              <a:spcBef>
                <a:spcPts val="0"/>
              </a:spcBef>
              <a:spcAft>
                <a:spcPts val="0"/>
              </a:spcAft>
              <a:buFont typeface="Wingdings" panose="05000000000000000000" pitchFamily="2" charset="2"/>
              <a:buChar char="§"/>
            </a:pPr>
            <a:r>
              <a:rPr lang="en-US" sz="2200" dirty="0" smtClean="0">
                <a:solidFill>
                  <a:srgbClr val="00B050"/>
                </a:solidFill>
              </a:rPr>
              <a:t>Limited-licensed master’s level </a:t>
            </a:r>
            <a:r>
              <a:rPr lang="en-US" sz="2200" u="sng" dirty="0" smtClean="0">
                <a:solidFill>
                  <a:srgbClr val="00B050"/>
                </a:solidFill>
              </a:rPr>
              <a:t>school</a:t>
            </a:r>
            <a:r>
              <a:rPr lang="en-US" sz="2200" dirty="0" smtClean="0">
                <a:solidFill>
                  <a:srgbClr val="00B050"/>
                </a:solidFill>
              </a:rPr>
              <a:t> social worker under the supervision of a licensed master’s level social worker</a:t>
            </a:r>
          </a:p>
          <a:p>
            <a:pPr>
              <a:spcBef>
                <a:spcPts val="0"/>
              </a:spcBef>
              <a:spcAft>
                <a:spcPts val="0"/>
              </a:spcAft>
              <a:buFont typeface="Wingdings" panose="05000000000000000000" pitchFamily="2" charset="2"/>
              <a:buChar char="§"/>
            </a:pPr>
            <a:r>
              <a:rPr lang="en-US" sz="2200" dirty="0" smtClean="0">
                <a:solidFill>
                  <a:schemeClr val="tx1"/>
                </a:solidFill>
              </a:rPr>
              <a:t>Licensed </a:t>
            </a:r>
            <a:r>
              <a:rPr lang="en-US" sz="2200" dirty="0" smtClean="0">
                <a:solidFill>
                  <a:srgbClr val="00B050"/>
                </a:solidFill>
              </a:rPr>
              <a:t>master’s level </a:t>
            </a:r>
            <a:r>
              <a:rPr lang="en-US" sz="2200" dirty="0" smtClean="0">
                <a:solidFill>
                  <a:schemeClr val="tx1"/>
                </a:solidFill>
              </a:rPr>
              <a:t>professional counselor in Michigan</a:t>
            </a:r>
          </a:p>
          <a:p>
            <a:pPr>
              <a:spcBef>
                <a:spcPts val="0"/>
              </a:spcBef>
              <a:spcAft>
                <a:spcPts val="0"/>
              </a:spcAft>
              <a:buFont typeface="Wingdings" panose="05000000000000000000" pitchFamily="2" charset="2"/>
              <a:buChar char="§"/>
            </a:pPr>
            <a:r>
              <a:rPr lang="en-US" sz="2200" dirty="0" smtClean="0">
                <a:solidFill>
                  <a:schemeClr val="tx1"/>
                </a:solidFill>
              </a:rPr>
              <a:t>Limited-licensed </a:t>
            </a:r>
            <a:r>
              <a:rPr lang="en-US" sz="2200" dirty="0" smtClean="0">
                <a:solidFill>
                  <a:srgbClr val="00B050"/>
                </a:solidFill>
              </a:rPr>
              <a:t>master’s level </a:t>
            </a:r>
            <a:r>
              <a:rPr lang="en-US" sz="2200" dirty="0" smtClean="0">
                <a:solidFill>
                  <a:schemeClr val="tx1"/>
                </a:solidFill>
              </a:rPr>
              <a:t>counselor under the supervision of a licensed master’s level professional counselor</a:t>
            </a:r>
          </a:p>
          <a:p>
            <a:pPr>
              <a:spcBef>
                <a:spcPts val="0"/>
              </a:spcBef>
              <a:spcAft>
                <a:spcPts val="0"/>
              </a:spcAft>
              <a:buFont typeface="Wingdings" panose="05000000000000000000" pitchFamily="2" charset="2"/>
              <a:buChar char="§"/>
            </a:pPr>
            <a:r>
              <a:rPr lang="en-US" sz="2200" dirty="0" smtClean="0">
                <a:solidFill>
                  <a:srgbClr val="00B050"/>
                </a:solidFill>
              </a:rPr>
              <a:t>Licensed master’s level marriage and family therapist</a:t>
            </a:r>
          </a:p>
          <a:p>
            <a:pPr>
              <a:spcBef>
                <a:spcPts val="0"/>
              </a:spcBef>
              <a:spcAft>
                <a:spcPts val="0"/>
              </a:spcAft>
              <a:buFont typeface="Wingdings" panose="05000000000000000000" pitchFamily="2" charset="2"/>
              <a:buChar char="§"/>
            </a:pPr>
            <a:r>
              <a:rPr lang="en-US" sz="2200" dirty="0" smtClean="0">
                <a:solidFill>
                  <a:srgbClr val="00B050"/>
                </a:solidFill>
              </a:rPr>
              <a:t>Board certified behavior analyst (BCBA)</a:t>
            </a:r>
          </a:p>
          <a:p>
            <a:pPr>
              <a:spcBef>
                <a:spcPts val="0"/>
              </a:spcBef>
              <a:spcAft>
                <a:spcPts val="0"/>
              </a:spcAft>
              <a:buFont typeface="Wingdings" panose="05000000000000000000" pitchFamily="2" charset="2"/>
              <a:buChar char="§"/>
            </a:pPr>
            <a:r>
              <a:rPr lang="en-US" sz="2200" dirty="0" smtClean="0">
                <a:solidFill>
                  <a:srgbClr val="00B050"/>
                </a:solidFill>
              </a:rPr>
              <a:t>Board certified assistant behavior analyst (</a:t>
            </a:r>
            <a:r>
              <a:rPr lang="en-US" sz="2200" dirty="0" err="1" smtClean="0">
                <a:solidFill>
                  <a:srgbClr val="00B050"/>
                </a:solidFill>
              </a:rPr>
              <a:t>BcaBA</a:t>
            </a:r>
            <a:r>
              <a:rPr lang="en-US" sz="2200" dirty="0" smtClean="0">
                <a:solidFill>
                  <a:srgbClr val="00B050"/>
                </a:solidFill>
              </a:rPr>
              <a:t>) under the supervision of a BCBA</a:t>
            </a:r>
            <a:endParaRPr lang="en-US" sz="2200" dirty="0" smtClean="0">
              <a:solidFill>
                <a:srgbClr val="00B050"/>
              </a:solidFill>
            </a:endParaRPr>
          </a:p>
          <a:p>
            <a:pPr marL="0" indent="0">
              <a:buNone/>
            </a:pPr>
            <a:r>
              <a:rPr lang="en-US" sz="2400" b="1" dirty="0" smtClean="0"/>
              <a:t>And since my credentials are listed above…</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8629" y="4974957"/>
            <a:ext cx="1193371" cy="1348352"/>
          </a:xfrm>
          <a:prstGeom prst="rect">
            <a:avLst/>
          </a:prstGeom>
          <a:noFill/>
        </p:spPr>
      </p:pic>
    </p:spTree>
    <p:extLst>
      <p:ext uri="{BB962C8B-B14F-4D97-AF65-F5344CB8AC3E}">
        <p14:creationId xmlns:p14="http://schemas.microsoft.com/office/powerpoint/2010/main" val="3604270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calcmode="lin" valueType="num">
                                      <p:cBhvr additive="base">
                                        <p:cTn id="4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 calcmode="lin" valueType="num">
                                      <p:cBhvr additive="base">
                                        <p:cTn id="5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anim calcmode="lin" valueType="num">
                                      <p:cBhvr additive="base">
                                        <p:cTn id="5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15" end="15"/>
                                            </p:txEl>
                                          </p:spTgt>
                                        </p:tgtEl>
                                        <p:attrNameLst>
                                          <p:attrName>style.visibility</p:attrName>
                                        </p:attrNameLst>
                                      </p:cBhvr>
                                      <p:to>
                                        <p:strVal val="visible"/>
                                      </p:to>
                                    </p:set>
                                    <p:anim calcmode="lin" valueType="num">
                                      <p:cBhvr additive="base">
                                        <p:cTn id="59"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3">
                                            <p:txEl>
                                              <p:pRg st="16" end="16"/>
                                            </p:txEl>
                                          </p:spTgt>
                                        </p:tgtEl>
                                        <p:attrNameLst>
                                          <p:attrName>style.visibility</p:attrName>
                                        </p:attrNameLst>
                                      </p:cBhvr>
                                      <p:to>
                                        <p:strVal val="visible"/>
                                      </p:to>
                                    </p:set>
                                    <p:anim calcmode="lin" valueType="num">
                                      <p:cBhvr additive="base">
                                        <p:cTn id="65"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rPr>
              <a:t>Logging Services</a:t>
            </a:r>
            <a:endParaRPr lang="en-US" sz="4000" dirty="0">
              <a:solidFill>
                <a:schemeClr val="tx1"/>
              </a:solidFill>
            </a:endParaRPr>
          </a:p>
        </p:txBody>
      </p:sp>
      <p:sp>
        <p:nvSpPr>
          <p:cNvPr id="3" name="Content Placeholder 2"/>
          <p:cNvSpPr>
            <a:spLocks noGrp="1"/>
          </p:cNvSpPr>
          <p:nvPr>
            <p:ph idx="1"/>
          </p:nvPr>
        </p:nvSpPr>
        <p:spPr>
          <a:xfrm>
            <a:off x="1097280" y="1890793"/>
            <a:ext cx="8596668" cy="4204813"/>
          </a:xfrm>
        </p:spPr>
        <p:txBody>
          <a:bodyPr>
            <a:normAutofit/>
          </a:bodyPr>
          <a:lstStyle/>
          <a:p>
            <a:r>
              <a:rPr lang="en-US" sz="2800" dirty="0" smtClean="0">
                <a:solidFill>
                  <a:schemeClr val="tx1"/>
                </a:solidFill>
              </a:rPr>
              <a:t>Each ISD has their own software program that captures </a:t>
            </a:r>
            <a:r>
              <a:rPr lang="en-US" sz="2800" smtClean="0">
                <a:solidFill>
                  <a:schemeClr val="tx1"/>
                </a:solidFill>
              </a:rPr>
              <a:t>each </a:t>
            </a:r>
            <a:r>
              <a:rPr lang="en-US" sz="2800" smtClean="0">
                <a:solidFill>
                  <a:schemeClr val="tx1"/>
                </a:solidFill>
              </a:rPr>
              <a:t>student’s </a:t>
            </a:r>
            <a:r>
              <a:rPr lang="en-US" sz="2800" dirty="0" smtClean="0">
                <a:solidFill>
                  <a:schemeClr val="tx1"/>
                </a:solidFill>
              </a:rPr>
              <a:t>services eligible for Medicaid Reimbursement</a:t>
            </a:r>
          </a:p>
          <a:p>
            <a:r>
              <a:rPr lang="en-US" sz="2800" dirty="0" smtClean="0">
                <a:solidFill>
                  <a:schemeClr val="tx1"/>
                </a:solidFill>
              </a:rPr>
              <a:t>Medicaid requirements are strict and claims must comply:</a:t>
            </a:r>
          </a:p>
          <a:p>
            <a:pPr lvl="1">
              <a:buFont typeface="Wingdings" panose="05000000000000000000" pitchFamily="2" charset="2"/>
              <a:buChar char="§"/>
            </a:pPr>
            <a:r>
              <a:rPr lang="en-US" sz="2400" dirty="0" smtClean="0">
                <a:solidFill>
                  <a:schemeClr val="tx1"/>
                </a:solidFill>
              </a:rPr>
              <a:t>Date, Time, Length of Session, Monies, Monthly Summary, etc…</a:t>
            </a:r>
          </a:p>
          <a:p>
            <a:r>
              <a:rPr lang="en-US" sz="2800" dirty="0" smtClean="0">
                <a:solidFill>
                  <a:schemeClr val="tx1"/>
                </a:solidFill>
              </a:rPr>
              <a:t>Both Michigan and Federal auditors can arrive at any </a:t>
            </a:r>
            <a:r>
              <a:rPr lang="en-US" sz="2800" dirty="0" smtClean="0">
                <a:solidFill>
                  <a:schemeClr val="tx1"/>
                </a:solidFill>
              </a:rPr>
              <a:t>time </a:t>
            </a:r>
            <a:endParaRPr lang="en-US" sz="2800" dirty="0" smtClean="0">
              <a:solidFill>
                <a:schemeClr val="tx1"/>
              </a:solidFill>
            </a:endParaRPr>
          </a:p>
          <a:p>
            <a:r>
              <a:rPr lang="en-US" sz="2800" dirty="0" smtClean="0">
                <a:solidFill>
                  <a:schemeClr val="tx1"/>
                </a:solidFill>
              </a:rPr>
              <a:t>Each ISD has a Medicaid office that oversees this program</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8629" y="4974957"/>
            <a:ext cx="1193371" cy="1348352"/>
          </a:xfrm>
          <a:prstGeom prst="rect">
            <a:avLst/>
          </a:prstGeom>
          <a:noFill/>
        </p:spPr>
      </p:pic>
    </p:spTree>
    <p:extLst>
      <p:ext uri="{BB962C8B-B14F-4D97-AF65-F5344CB8AC3E}">
        <p14:creationId xmlns:p14="http://schemas.microsoft.com/office/powerpoint/2010/main" val="39437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688</TotalTime>
  <Words>1153</Words>
  <Application>Microsoft Office PowerPoint</Application>
  <PresentationFormat>Widescreen</PresentationFormat>
  <Paragraphs>127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Retrospect</vt:lpstr>
      <vt:lpstr>MEDICAID SCHOOL SERVICES PROGRAM (SSP)</vt:lpstr>
      <vt:lpstr>Agenda</vt:lpstr>
      <vt:lpstr>What is Medicaid?</vt:lpstr>
      <vt:lpstr>There are 3 components of the SSP</vt:lpstr>
      <vt:lpstr>Caring 4 Students (C4S)</vt:lpstr>
      <vt:lpstr>How do you get on a Staff Pool List?</vt:lpstr>
      <vt:lpstr>Staff Pool Lists (SPL)</vt:lpstr>
      <vt:lpstr>Who’s now qualified to claim?</vt:lpstr>
      <vt:lpstr>Logging Services</vt:lpstr>
      <vt:lpstr>Let’s review the Hand-Outs for…</vt:lpstr>
      <vt:lpstr>So in addition to logging services, you may already be familiar with the Random Moment Time Study (RMTS)</vt:lpstr>
      <vt:lpstr>We now have new rules: (RMTS cont’d)</vt:lpstr>
      <vt:lpstr>Random Moment Time Study (RMTS)  Emails</vt:lpstr>
      <vt:lpstr>Who gets the money?</vt:lpstr>
      <vt:lpstr>Questions?</vt:lpstr>
      <vt:lpstr>PowerPoint Presentation</vt:lpstr>
    </vt:vector>
  </TitlesOfParts>
  <Company>Wayne RESA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MEDICAID SCHOOL SERVICES PROGRAM</dc:title>
  <dc:creator>Paige Harter</dc:creator>
  <cp:lastModifiedBy>Paige Harter</cp:lastModifiedBy>
  <cp:revision>38</cp:revision>
  <cp:lastPrinted>2019-11-01T14:24:27Z</cp:lastPrinted>
  <dcterms:created xsi:type="dcterms:W3CDTF">2019-10-28T14:43:03Z</dcterms:created>
  <dcterms:modified xsi:type="dcterms:W3CDTF">2019-11-01T15:47:50Z</dcterms:modified>
</cp:coreProperties>
</file>