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mov" ContentType="video/quicktime"/>
  <Default Extension="rels" ContentType="application/vnd.openxmlformats-package.relationships+xml"/>
  <Default Extension="xml" ContentType="application/xml"/>
  <Default Extension="tiff" ContentType="image/tiff"/>
  <Default Extension="vml" ContentType="application/vnd.openxmlformats-officedocument.vmlDrawing"/>
  <Default Extension="tif" ContentType="image/tif"/>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xml" ContentType="application/vnd.openxmlformats-officedocument.drawingml.chart+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omments/comment1.xml" ContentType="application/vnd.openxmlformats-officedocument.presentationml.comments+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15" r:id="rId2"/>
    <p:sldMasterId id="2147483727" r:id="rId3"/>
    <p:sldMasterId id="2147483739" r:id="rId4"/>
    <p:sldMasterId id="2147483753" r:id="rId5"/>
    <p:sldMasterId id="2147483762" r:id="rId6"/>
    <p:sldMasterId id="2147483775" r:id="rId7"/>
    <p:sldMasterId id="2147483780" r:id="rId8"/>
  </p:sldMasterIdLst>
  <p:notesMasterIdLst>
    <p:notesMasterId r:id="rId191"/>
  </p:notesMasterIdLst>
  <p:handoutMasterIdLst>
    <p:handoutMasterId r:id="rId192"/>
  </p:handoutMasterIdLst>
  <p:sldIdLst>
    <p:sldId id="1616" r:id="rId9"/>
    <p:sldId id="271" r:id="rId10"/>
    <p:sldId id="1615" r:id="rId11"/>
    <p:sldId id="270" r:id="rId12"/>
    <p:sldId id="1623" r:id="rId13"/>
    <p:sldId id="275" r:id="rId14"/>
    <p:sldId id="276" r:id="rId15"/>
    <p:sldId id="1146" r:id="rId16"/>
    <p:sldId id="1147" r:id="rId17"/>
    <p:sldId id="1148" r:id="rId18"/>
    <p:sldId id="264" r:id="rId19"/>
    <p:sldId id="1736" r:id="rId20"/>
    <p:sldId id="1369" r:id="rId21"/>
    <p:sldId id="1370" r:id="rId22"/>
    <p:sldId id="1367" r:id="rId23"/>
    <p:sldId id="1364" r:id="rId24"/>
    <p:sldId id="1152" r:id="rId25"/>
    <p:sldId id="1153" r:id="rId26"/>
    <p:sldId id="1154" r:id="rId27"/>
    <p:sldId id="1155" r:id="rId28"/>
    <p:sldId id="1156" r:id="rId29"/>
    <p:sldId id="1157" r:id="rId30"/>
    <p:sldId id="373" r:id="rId31"/>
    <p:sldId id="381" r:id="rId32"/>
    <p:sldId id="434" r:id="rId33"/>
    <p:sldId id="435" r:id="rId34"/>
    <p:sldId id="437" r:id="rId35"/>
    <p:sldId id="383" r:id="rId36"/>
    <p:sldId id="1588" r:id="rId37"/>
    <p:sldId id="1589" r:id="rId38"/>
    <p:sldId id="1590" r:id="rId39"/>
    <p:sldId id="375" r:id="rId40"/>
    <p:sldId id="1170" r:id="rId41"/>
    <p:sldId id="1171" r:id="rId42"/>
    <p:sldId id="1172" r:id="rId43"/>
    <p:sldId id="1173" r:id="rId44"/>
    <p:sldId id="1174" r:id="rId45"/>
    <p:sldId id="376" r:id="rId46"/>
    <p:sldId id="1608" r:id="rId47"/>
    <p:sldId id="1609" r:id="rId48"/>
    <p:sldId id="1601" r:id="rId49"/>
    <p:sldId id="1594" r:id="rId50"/>
    <p:sldId id="1607" r:id="rId51"/>
    <p:sldId id="1600" r:id="rId52"/>
    <p:sldId id="490" r:id="rId53"/>
    <p:sldId id="374" r:id="rId54"/>
    <p:sldId id="485" r:id="rId55"/>
    <p:sldId id="486" r:id="rId56"/>
    <p:sldId id="431" r:id="rId57"/>
    <p:sldId id="1381" r:id="rId58"/>
    <p:sldId id="1433" r:id="rId59"/>
    <p:sldId id="384" r:id="rId60"/>
    <p:sldId id="1438" r:id="rId61"/>
    <p:sldId id="1439" r:id="rId62"/>
    <p:sldId id="1440" r:id="rId63"/>
    <p:sldId id="1441" r:id="rId64"/>
    <p:sldId id="1177" r:id="rId65"/>
    <p:sldId id="1178" r:id="rId66"/>
    <p:sldId id="1737" r:id="rId67"/>
    <p:sldId id="1577" r:id="rId68"/>
    <p:sldId id="266" r:id="rId69"/>
    <p:sldId id="268" r:id="rId70"/>
    <p:sldId id="1738" r:id="rId71"/>
    <p:sldId id="1739" r:id="rId72"/>
    <p:sldId id="296" r:id="rId73"/>
    <p:sldId id="297" r:id="rId74"/>
    <p:sldId id="298" r:id="rId75"/>
    <p:sldId id="1579" r:id="rId76"/>
    <p:sldId id="1740" r:id="rId77"/>
    <p:sldId id="1741" r:id="rId78"/>
    <p:sldId id="1586" r:id="rId79"/>
    <p:sldId id="1580" r:id="rId80"/>
    <p:sldId id="1587" r:id="rId81"/>
    <p:sldId id="1742" r:id="rId82"/>
    <p:sldId id="1743" r:id="rId83"/>
    <p:sldId id="1744" r:id="rId84"/>
    <p:sldId id="1745" r:id="rId85"/>
    <p:sldId id="1746" r:id="rId86"/>
    <p:sldId id="1591" r:id="rId87"/>
    <p:sldId id="1592" r:id="rId88"/>
    <p:sldId id="1747" r:id="rId89"/>
    <p:sldId id="1748" r:id="rId90"/>
    <p:sldId id="1749" r:id="rId91"/>
    <p:sldId id="307" r:id="rId92"/>
    <p:sldId id="1750" r:id="rId93"/>
    <p:sldId id="1751" r:id="rId94"/>
    <p:sldId id="1727" r:id="rId95"/>
    <p:sldId id="1610" r:id="rId96"/>
    <p:sldId id="1199" r:id="rId97"/>
    <p:sldId id="1200" r:id="rId98"/>
    <p:sldId id="1201" r:id="rId99"/>
    <p:sldId id="1202" r:id="rId100"/>
    <p:sldId id="1203" r:id="rId101"/>
    <p:sldId id="319" r:id="rId102"/>
    <p:sldId id="320" r:id="rId103"/>
    <p:sldId id="321" r:id="rId104"/>
    <p:sldId id="1204" r:id="rId105"/>
    <p:sldId id="1205" r:id="rId106"/>
    <p:sldId id="324" r:id="rId107"/>
    <p:sldId id="1208" r:id="rId108"/>
    <p:sldId id="1209" r:id="rId109"/>
    <p:sldId id="1210" r:id="rId110"/>
    <p:sldId id="1211" r:id="rId111"/>
    <p:sldId id="1212" r:id="rId112"/>
    <p:sldId id="1213" r:id="rId113"/>
    <p:sldId id="356" r:id="rId114"/>
    <p:sldId id="1214" r:id="rId115"/>
    <p:sldId id="470" r:id="rId116"/>
    <p:sldId id="1569" r:id="rId117"/>
    <p:sldId id="1585" r:id="rId118"/>
    <p:sldId id="1606" r:id="rId119"/>
    <p:sldId id="406" r:id="rId120"/>
    <p:sldId id="416" r:id="rId121"/>
    <p:sldId id="1520" r:id="rId122"/>
    <p:sldId id="1527" r:id="rId123"/>
    <p:sldId id="1756" r:id="rId124"/>
    <p:sldId id="386" r:id="rId125"/>
    <p:sldId id="388" r:id="rId126"/>
    <p:sldId id="389" r:id="rId127"/>
    <p:sldId id="390" r:id="rId128"/>
    <p:sldId id="391" r:id="rId129"/>
    <p:sldId id="1593" r:id="rId130"/>
    <p:sldId id="1112" r:id="rId131"/>
    <p:sldId id="1113" r:id="rId132"/>
    <p:sldId id="1115" r:id="rId133"/>
    <p:sldId id="732" r:id="rId134"/>
    <p:sldId id="291" r:id="rId135"/>
    <p:sldId id="488" r:id="rId136"/>
    <p:sldId id="491" r:id="rId137"/>
    <p:sldId id="489" r:id="rId138"/>
    <p:sldId id="498" r:id="rId139"/>
    <p:sldId id="733" r:id="rId140"/>
    <p:sldId id="492" r:id="rId141"/>
    <p:sldId id="493" r:id="rId142"/>
    <p:sldId id="495" r:id="rId143"/>
    <p:sldId id="497" r:id="rId144"/>
    <p:sldId id="1578" r:id="rId145"/>
    <p:sldId id="1122" r:id="rId146"/>
    <p:sldId id="502" r:id="rId147"/>
    <p:sldId id="385" r:id="rId148"/>
    <p:sldId id="1216" r:id="rId149"/>
    <p:sldId id="1480" r:id="rId150"/>
    <p:sldId id="1218" r:id="rId151"/>
    <p:sldId id="1222" r:id="rId152"/>
    <p:sldId id="393" r:id="rId153"/>
    <p:sldId id="463" r:id="rId154"/>
    <p:sldId id="430" r:id="rId155"/>
    <p:sldId id="459" r:id="rId156"/>
    <p:sldId id="461" r:id="rId157"/>
    <p:sldId id="462" r:id="rId158"/>
    <p:sldId id="1595" r:id="rId159"/>
    <p:sldId id="1596" r:id="rId160"/>
    <p:sldId id="1614" r:id="rId161"/>
    <p:sldId id="1752" r:id="rId162"/>
    <p:sldId id="458" r:id="rId163"/>
    <p:sldId id="277" r:id="rId164"/>
    <p:sldId id="278" r:id="rId165"/>
    <p:sldId id="279" r:id="rId166"/>
    <p:sldId id="280" r:id="rId167"/>
    <p:sldId id="284" r:id="rId168"/>
    <p:sldId id="287" r:id="rId169"/>
    <p:sldId id="288" r:id="rId170"/>
    <p:sldId id="289" r:id="rId171"/>
    <p:sldId id="290" r:id="rId172"/>
    <p:sldId id="1613" r:id="rId173"/>
    <p:sldId id="293" r:id="rId174"/>
    <p:sldId id="302" r:id="rId175"/>
    <p:sldId id="303" r:id="rId176"/>
    <p:sldId id="304" r:id="rId177"/>
    <p:sldId id="306" r:id="rId178"/>
    <p:sldId id="308" r:id="rId179"/>
    <p:sldId id="272" r:id="rId180"/>
    <p:sldId id="286" r:id="rId181"/>
    <p:sldId id="1625" r:id="rId182"/>
    <p:sldId id="1626" r:id="rId183"/>
    <p:sldId id="1627" r:id="rId184"/>
    <p:sldId id="1628" r:id="rId185"/>
    <p:sldId id="1629" r:id="rId186"/>
    <p:sldId id="590" r:id="rId187"/>
    <p:sldId id="1354" r:id="rId188"/>
    <p:sldId id="591" r:id="rId189"/>
    <p:sldId id="595" r:id="rId1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 Koceski"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493DA"/>
    <a:srgbClr val="F556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154"/>
    <p:restoredTop sz="91506"/>
  </p:normalViewPr>
  <p:slideViewPr>
    <p:cSldViewPr snapToGrid="0" snapToObjects="1">
      <p:cViewPr varScale="1">
        <p:scale>
          <a:sx n="121" d="100"/>
          <a:sy n="121" d="100"/>
        </p:scale>
        <p:origin x="184" y="232"/>
      </p:cViewPr>
      <p:guideLst/>
    </p:cSldViewPr>
  </p:slideViewPr>
  <p:notesTextViewPr>
    <p:cViewPr>
      <p:scale>
        <a:sx n="1" d="1"/>
        <a:sy n="1" d="1"/>
      </p:scale>
      <p:origin x="0" y="0"/>
    </p:cViewPr>
  </p:notesTextViewPr>
  <p:sorterViewPr>
    <p:cViewPr>
      <p:scale>
        <a:sx n="105" d="100"/>
        <a:sy n="105" d="100"/>
      </p:scale>
      <p:origin x="0" y="0"/>
    </p:cViewPr>
  </p:sorterViewPr>
  <p:notesViewPr>
    <p:cSldViewPr snapToGrid="0" snapToObjects="1">
      <p:cViewPr varScale="1">
        <p:scale>
          <a:sx n="116" d="100"/>
          <a:sy n="116" d="100"/>
        </p:scale>
        <p:origin x="4376" y="20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59" Type="http://schemas.openxmlformats.org/officeDocument/2006/relationships/slide" Target="slides/slide151.xml"/><Relationship Id="rId170" Type="http://schemas.openxmlformats.org/officeDocument/2006/relationships/slide" Target="slides/slide162.xml"/><Relationship Id="rId191" Type="http://schemas.openxmlformats.org/officeDocument/2006/relationships/notesMaster" Target="notesMasters/notesMaster1.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slide" Target="slides/slide141.xml"/><Relationship Id="rId5" Type="http://schemas.openxmlformats.org/officeDocument/2006/relationships/slideMaster" Target="slideMasters/slideMaster5.xml"/><Relationship Id="rId95" Type="http://schemas.openxmlformats.org/officeDocument/2006/relationships/slide" Target="slides/slide87.xml"/><Relationship Id="rId160" Type="http://schemas.openxmlformats.org/officeDocument/2006/relationships/slide" Target="slides/slide152.xml"/><Relationship Id="rId181" Type="http://schemas.openxmlformats.org/officeDocument/2006/relationships/slide" Target="slides/slide173.xml"/><Relationship Id="rId22" Type="http://schemas.openxmlformats.org/officeDocument/2006/relationships/slide" Target="slides/slide14.xml"/><Relationship Id="rId43" Type="http://schemas.openxmlformats.org/officeDocument/2006/relationships/slide" Target="slides/slide35.xml"/><Relationship Id="rId64" Type="http://schemas.openxmlformats.org/officeDocument/2006/relationships/slide" Target="slides/slide56.xml"/><Relationship Id="rId118" Type="http://schemas.openxmlformats.org/officeDocument/2006/relationships/slide" Target="slides/slide110.xml"/><Relationship Id="rId139" Type="http://schemas.openxmlformats.org/officeDocument/2006/relationships/slide" Target="slides/slide131.xml"/><Relationship Id="rId85" Type="http://schemas.openxmlformats.org/officeDocument/2006/relationships/slide" Target="slides/slide77.xml"/><Relationship Id="rId150" Type="http://schemas.openxmlformats.org/officeDocument/2006/relationships/slide" Target="slides/slide142.xml"/><Relationship Id="rId171" Type="http://schemas.openxmlformats.org/officeDocument/2006/relationships/slide" Target="slides/slide163.xml"/><Relationship Id="rId192" Type="http://schemas.openxmlformats.org/officeDocument/2006/relationships/handoutMaster" Target="handoutMasters/handoutMaster1.xml"/><Relationship Id="rId12" Type="http://schemas.openxmlformats.org/officeDocument/2006/relationships/slide" Target="slides/slide4.xml"/><Relationship Id="rId33" Type="http://schemas.openxmlformats.org/officeDocument/2006/relationships/slide" Target="slides/slide25.xml"/><Relationship Id="rId108" Type="http://schemas.openxmlformats.org/officeDocument/2006/relationships/slide" Target="slides/slide100.xml"/><Relationship Id="rId129" Type="http://schemas.openxmlformats.org/officeDocument/2006/relationships/slide" Target="slides/slide121.xml"/><Relationship Id="rId54" Type="http://schemas.openxmlformats.org/officeDocument/2006/relationships/slide" Target="slides/slide46.xml"/><Relationship Id="rId75" Type="http://schemas.openxmlformats.org/officeDocument/2006/relationships/slide" Target="slides/slide67.xml"/><Relationship Id="rId96" Type="http://schemas.openxmlformats.org/officeDocument/2006/relationships/slide" Target="slides/slide88.xml"/><Relationship Id="rId140" Type="http://schemas.openxmlformats.org/officeDocument/2006/relationships/slide" Target="slides/slide132.xml"/><Relationship Id="rId161" Type="http://schemas.openxmlformats.org/officeDocument/2006/relationships/slide" Target="slides/slide153.xml"/><Relationship Id="rId182" Type="http://schemas.openxmlformats.org/officeDocument/2006/relationships/slide" Target="slides/slide174.xml"/><Relationship Id="rId6" Type="http://schemas.openxmlformats.org/officeDocument/2006/relationships/slideMaster" Target="slideMasters/slideMaster6.xml"/><Relationship Id="rId23" Type="http://schemas.openxmlformats.org/officeDocument/2006/relationships/slide" Target="slides/slide15.xml"/><Relationship Id="rId119" Type="http://schemas.openxmlformats.org/officeDocument/2006/relationships/slide" Target="slides/slide111.xml"/><Relationship Id="rId44" Type="http://schemas.openxmlformats.org/officeDocument/2006/relationships/slide" Target="slides/slide36.xml"/><Relationship Id="rId65" Type="http://schemas.openxmlformats.org/officeDocument/2006/relationships/slide" Target="slides/slide57.xml"/><Relationship Id="rId86" Type="http://schemas.openxmlformats.org/officeDocument/2006/relationships/slide" Target="slides/slide78.xml"/><Relationship Id="rId130" Type="http://schemas.openxmlformats.org/officeDocument/2006/relationships/slide" Target="slides/slide122.xml"/><Relationship Id="rId151" Type="http://schemas.openxmlformats.org/officeDocument/2006/relationships/slide" Target="slides/slide143.xml"/><Relationship Id="rId172" Type="http://schemas.openxmlformats.org/officeDocument/2006/relationships/slide" Target="slides/slide164.xml"/><Relationship Id="rId193" Type="http://schemas.openxmlformats.org/officeDocument/2006/relationships/commentAuthors" Target="commentAuthors.xml"/><Relationship Id="rId13" Type="http://schemas.openxmlformats.org/officeDocument/2006/relationships/slide" Target="slides/slide5.xml"/><Relationship Id="rId109" Type="http://schemas.openxmlformats.org/officeDocument/2006/relationships/slide" Target="slides/slide101.xml"/><Relationship Id="rId34" Type="http://schemas.openxmlformats.org/officeDocument/2006/relationships/slide" Target="slides/slide26.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20" Type="http://schemas.openxmlformats.org/officeDocument/2006/relationships/slide" Target="slides/slide112.xml"/><Relationship Id="rId141" Type="http://schemas.openxmlformats.org/officeDocument/2006/relationships/slide" Target="slides/slide133.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slide" Target="slides/slide154.xml"/><Relationship Id="rId183" Type="http://schemas.openxmlformats.org/officeDocument/2006/relationships/slide" Target="slides/slide175.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73" Type="http://schemas.openxmlformats.org/officeDocument/2006/relationships/slide" Target="slides/slide165.xml"/><Relationship Id="rId194" Type="http://schemas.openxmlformats.org/officeDocument/2006/relationships/presProps" Target="presProps.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openxmlformats.org/officeDocument/2006/relationships/slide" Target="slides/slide176.xml"/><Relationship Id="rId189" Type="http://schemas.openxmlformats.org/officeDocument/2006/relationships/slide" Target="slides/slide181.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79" Type="http://schemas.openxmlformats.org/officeDocument/2006/relationships/slide" Target="slides/slide171.xml"/><Relationship Id="rId195" Type="http://schemas.openxmlformats.org/officeDocument/2006/relationships/viewProps" Target="viewProps.xml"/><Relationship Id="rId190" Type="http://schemas.openxmlformats.org/officeDocument/2006/relationships/slide" Target="slides/slide182.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164" Type="http://schemas.openxmlformats.org/officeDocument/2006/relationships/slide" Target="slides/slide156.xml"/><Relationship Id="rId169" Type="http://schemas.openxmlformats.org/officeDocument/2006/relationships/slide" Target="slides/slide161.xml"/><Relationship Id="rId185" Type="http://schemas.openxmlformats.org/officeDocument/2006/relationships/slide" Target="slides/slide177.xml"/><Relationship Id="rId4" Type="http://schemas.openxmlformats.org/officeDocument/2006/relationships/slideMaster" Target="slideMasters/slideMaster4.xml"/><Relationship Id="rId9" Type="http://schemas.openxmlformats.org/officeDocument/2006/relationships/slide" Target="slides/slide1.xml"/><Relationship Id="rId180" Type="http://schemas.openxmlformats.org/officeDocument/2006/relationships/slide" Target="slides/slide172.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slide" Target="slides/slide167.xml"/><Relationship Id="rId196" Type="http://schemas.openxmlformats.org/officeDocument/2006/relationships/theme" Target="theme/theme1.xml"/><Relationship Id="rId16" Type="http://schemas.openxmlformats.org/officeDocument/2006/relationships/slide" Target="slides/slide8.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165" Type="http://schemas.openxmlformats.org/officeDocument/2006/relationships/slide" Target="slides/slide157.xml"/><Relationship Id="rId186" Type="http://schemas.openxmlformats.org/officeDocument/2006/relationships/slide" Target="slides/slide178.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80" Type="http://schemas.openxmlformats.org/officeDocument/2006/relationships/slide" Target="slides/slide72.xml"/><Relationship Id="rId155" Type="http://schemas.openxmlformats.org/officeDocument/2006/relationships/slide" Target="slides/slide147.xml"/><Relationship Id="rId176" Type="http://schemas.openxmlformats.org/officeDocument/2006/relationships/slide" Target="slides/slide168.xml"/><Relationship Id="rId197" Type="http://schemas.openxmlformats.org/officeDocument/2006/relationships/tableStyles" Target="tableStyles.xml"/><Relationship Id="rId17" Type="http://schemas.openxmlformats.org/officeDocument/2006/relationships/slide" Target="slides/slide9.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24" Type="http://schemas.openxmlformats.org/officeDocument/2006/relationships/slide" Target="slides/slide116.xml"/><Relationship Id="rId70" Type="http://schemas.openxmlformats.org/officeDocument/2006/relationships/slide" Target="slides/slide62.xml"/><Relationship Id="rId91" Type="http://schemas.openxmlformats.org/officeDocument/2006/relationships/slide" Target="slides/slide83.xml"/><Relationship Id="rId145" Type="http://schemas.openxmlformats.org/officeDocument/2006/relationships/slide" Target="slides/slide137.xml"/><Relationship Id="rId166" Type="http://schemas.openxmlformats.org/officeDocument/2006/relationships/slide" Target="slides/slide158.xml"/><Relationship Id="rId187" Type="http://schemas.openxmlformats.org/officeDocument/2006/relationships/slide" Target="slides/slide179.xml"/><Relationship Id="rId1" Type="http://schemas.openxmlformats.org/officeDocument/2006/relationships/slideMaster" Target="slideMasters/slideMaster1.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60" Type="http://schemas.openxmlformats.org/officeDocument/2006/relationships/slide" Target="slides/slide52.xml"/><Relationship Id="rId81" Type="http://schemas.openxmlformats.org/officeDocument/2006/relationships/slide" Target="slides/slide73.xml"/><Relationship Id="rId135" Type="http://schemas.openxmlformats.org/officeDocument/2006/relationships/slide" Target="slides/slide127.xml"/><Relationship Id="rId156" Type="http://schemas.openxmlformats.org/officeDocument/2006/relationships/slide" Target="slides/slide148.xml"/><Relationship Id="rId177" Type="http://schemas.openxmlformats.org/officeDocument/2006/relationships/slide" Target="slides/slide169.xml"/><Relationship Id="rId18" Type="http://schemas.openxmlformats.org/officeDocument/2006/relationships/slide" Target="slides/slide10.xml"/><Relationship Id="rId39" Type="http://schemas.openxmlformats.org/officeDocument/2006/relationships/slide" Target="slides/slide31.xml"/><Relationship Id="rId50" Type="http://schemas.openxmlformats.org/officeDocument/2006/relationships/slide" Target="slides/slide42.xml"/><Relationship Id="rId104" Type="http://schemas.openxmlformats.org/officeDocument/2006/relationships/slide" Target="slides/slide96.xml"/><Relationship Id="rId125" Type="http://schemas.openxmlformats.org/officeDocument/2006/relationships/slide" Target="slides/slide117.xml"/><Relationship Id="rId146" Type="http://schemas.openxmlformats.org/officeDocument/2006/relationships/slide" Target="slides/slide138.xml"/><Relationship Id="rId167" Type="http://schemas.openxmlformats.org/officeDocument/2006/relationships/slide" Target="slides/slide159.xml"/><Relationship Id="rId188" Type="http://schemas.openxmlformats.org/officeDocument/2006/relationships/slide" Target="slides/slide180.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2" Type="http://schemas.openxmlformats.org/officeDocument/2006/relationships/oleObject" Target="file:////10.208.100.4\User_Homes\kperkins\KINDLE's%20H%20Dri%20ve%20Data\Data%20Analysis%2010-11\10th%20Percentile\10th%20percentileFINAL%20Mar%202011.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nchor="t" anchorCtr="0"/>
          <a:lstStyle/>
          <a:p>
            <a:pPr>
              <a:defRPr sz="1200"/>
            </a:pPr>
            <a:r>
              <a:rPr lang="en-US" sz="1200"/>
              <a:t>Percentage of Students Receiving Services for Specific Learning Disability </a:t>
            </a:r>
          </a:p>
          <a:p>
            <a:pPr>
              <a:defRPr sz="1200"/>
            </a:pPr>
            <a:r>
              <a:rPr lang="en-US" sz="1200"/>
              <a:t>St. Croix River Education District (SCRED) vs. Region 7 and MN State Totals</a:t>
            </a:r>
          </a:p>
        </c:rich>
      </c:tx>
      <c:overlay val="1"/>
    </c:title>
    <c:autoTitleDeleted val="0"/>
    <c:plotArea>
      <c:layout>
        <c:manualLayout>
          <c:layoutTarget val="inner"/>
          <c:xMode val="edge"/>
          <c:yMode val="edge"/>
          <c:x val="0.13873473917869"/>
          <c:y val="0.15660685154975501"/>
          <c:w val="0.74472807991121004"/>
          <c:h val="0.68026101141924999"/>
        </c:manualLayout>
      </c:layout>
      <c:lineChart>
        <c:grouping val="standard"/>
        <c:varyColors val="0"/>
        <c:ser>
          <c:idx val="0"/>
          <c:order val="0"/>
          <c:tx>
            <c:strRef>
              <c:f>'[Child Count data.xlsx]Child Count Data'!$A$53</c:f>
              <c:strCache>
                <c:ptCount val="1"/>
                <c:pt idx="0">
                  <c:v>SCRED</c:v>
                </c:pt>
              </c:strCache>
            </c:strRef>
          </c:tx>
          <c:cat>
            <c:strRef>
              <c:f>'[Child Count data.xlsx]Child Count Data'!$B$52:$U$52</c:f>
              <c:strCache>
                <c:ptCount val="20"/>
                <c:pt idx="0">
                  <c:v>94-95</c:v>
                </c:pt>
                <c:pt idx="1">
                  <c:v>95-96</c:v>
                </c:pt>
                <c:pt idx="2">
                  <c:v>96-97</c:v>
                </c:pt>
                <c:pt idx="3">
                  <c:v>97-98</c:v>
                </c:pt>
                <c:pt idx="4">
                  <c:v>98-99</c:v>
                </c:pt>
                <c:pt idx="5">
                  <c:v>99-00</c:v>
                </c:pt>
                <c:pt idx="6">
                  <c:v>00-01</c:v>
                </c:pt>
                <c:pt idx="7">
                  <c:v>01-02</c:v>
                </c:pt>
                <c:pt idx="8">
                  <c:v>02-03</c:v>
                </c:pt>
                <c:pt idx="9">
                  <c:v>03-04</c:v>
                </c:pt>
                <c:pt idx="10">
                  <c:v>04-05</c:v>
                </c:pt>
                <c:pt idx="11">
                  <c:v>05-06</c:v>
                </c:pt>
                <c:pt idx="12">
                  <c:v>06-07</c:v>
                </c:pt>
                <c:pt idx="13">
                  <c:v>07-08</c:v>
                </c:pt>
                <c:pt idx="14">
                  <c:v>08-09</c:v>
                </c:pt>
                <c:pt idx="15">
                  <c:v>09-10</c:v>
                </c:pt>
                <c:pt idx="16">
                  <c:v>10-11</c:v>
                </c:pt>
                <c:pt idx="17">
                  <c:v>11-12</c:v>
                </c:pt>
                <c:pt idx="18">
                  <c:v>12-13</c:v>
                </c:pt>
                <c:pt idx="19">
                  <c:v>13-14</c:v>
                </c:pt>
              </c:strCache>
            </c:strRef>
          </c:cat>
          <c:val>
            <c:numRef>
              <c:f>'[Child Count data.xlsx]Child Count Data'!$B$53:$U$53</c:f>
              <c:numCache>
                <c:formatCode>0.0%</c:formatCode>
                <c:ptCount val="20"/>
                <c:pt idx="0">
                  <c:v>4.2200000000000001E-2</c:v>
                </c:pt>
                <c:pt idx="1">
                  <c:v>4.3499999999999997E-2</c:v>
                </c:pt>
                <c:pt idx="2">
                  <c:v>4.11163431721603E-2</c:v>
                </c:pt>
                <c:pt idx="3">
                  <c:v>3.9097744360902201E-2</c:v>
                </c:pt>
                <c:pt idx="4">
                  <c:v>3.7020213490801701E-2</c:v>
                </c:pt>
                <c:pt idx="5">
                  <c:v>3.7100000000000001E-2</c:v>
                </c:pt>
                <c:pt idx="6">
                  <c:v>3.8360543441032097E-2</c:v>
                </c:pt>
                <c:pt idx="7">
                  <c:v>3.3940105695830898E-2</c:v>
                </c:pt>
                <c:pt idx="8">
                  <c:v>3.2222494486645402E-2</c:v>
                </c:pt>
                <c:pt idx="9">
                  <c:v>2.7557614925009199E-2</c:v>
                </c:pt>
                <c:pt idx="10">
                  <c:v>2.5416409623689101E-2</c:v>
                </c:pt>
                <c:pt idx="11">
                  <c:v>2.41E-2</c:v>
                </c:pt>
                <c:pt idx="12">
                  <c:v>1.9900000000000001E-2</c:v>
                </c:pt>
                <c:pt idx="13">
                  <c:v>2.1000000000000001E-2</c:v>
                </c:pt>
                <c:pt idx="14">
                  <c:v>2.4E-2</c:v>
                </c:pt>
                <c:pt idx="15">
                  <c:v>2.5999999999999999E-2</c:v>
                </c:pt>
                <c:pt idx="16">
                  <c:v>2.4E-2</c:v>
                </c:pt>
                <c:pt idx="17">
                  <c:v>2.1000000000000001E-2</c:v>
                </c:pt>
                <c:pt idx="18">
                  <c:v>2.3E-2</c:v>
                </c:pt>
                <c:pt idx="19">
                  <c:v>2.5999999999999999E-2</c:v>
                </c:pt>
              </c:numCache>
            </c:numRef>
          </c:val>
          <c:smooth val="0"/>
          <c:extLst>
            <c:ext xmlns:c16="http://schemas.microsoft.com/office/drawing/2014/chart" uri="{C3380CC4-5D6E-409C-BE32-E72D297353CC}">
              <c16:uniqueId val="{00000000-F2B2-074B-9232-A518EC17D10F}"/>
            </c:ext>
          </c:extLst>
        </c:ser>
        <c:ser>
          <c:idx val="1"/>
          <c:order val="1"/>
          <c:tx>
            <c:strRef>
              <c:f>'[Child Count data.xlsx]Child Count Data'!$A$54</c:f>
              <c:strCache>
                <c:ptCount val="1"/>
                <c:pt idx="0">
                  <c:v>Region 7</c:v>
                </c:pt>
              </c:strCache>
            </c:strRef>
          </c:tx>
          <c:cat>
            <c:strRef>
              <c:f>'[Child Count data.xlsx]Child Count Data'!$B$52:$U$52</c:f>
              <c:strCache>
                <c:ptCount val="20"/>
                <c:pt idx="0">
                  <c:v>94-95</c:v>
                </c:pt>
                <c:pt idx="1">
                  <c:v>95-96</c:v>
                </c:pt>
                <c:pt idx="2">
                  <c:v>96-97</c:v>
                </c:pt>
                <c:pt idx="3">
                  <c:v>97-98</c:v>
                </c:pt>
                <c:pt idx="4">
                  <c:v>98-99</c:v>
                </c:pt>
                <c:pt idx="5">
                  <c:v>99-00</c:v>
                </c:pt>
                <c:pt idx="6">
                  <c:v>00-01</c:v>
                </c:pt>
                <c:pt idx="7">
                  <c:v>01-02</c:v>
                </c:pt>
                <c:pt idx="8">
                  <c:v>02-03</c:v>
                </c:pt>
                <c:pt idx="9">
                  <c:v>03-04</c:v>
                </c:pt>
                <c:pt idx="10">
                  <c:v>04-05</c:v>
                </c:pt>
                <c:pt idx="11">
                  <c:v>05-06</c:v>
                </c:pt>
                <c:pt idx="12">
                  <c:v>06-07</c:v>
                </c:pt>
                <c:pt idx="13">
                  <c:v>07-08</c:v>
                </c:pt>
                <c:pt idx="14">
                  <c:v>08-09</c:v>
                </c:pt>
                <c:pt idx="15">
                  <c:v>09-10</c:v>
                </c:pt>
                <c:pt idx="16">
                  <c:v>10-11</c:v>
                </c:pt>
                <c:pt idx="17">
                  <c:v>11-12</c:v>
                </c:pt>
                <c:pt idx="18">
                  <c:v>12-13</c:v>
                </c:pt>
                <c:pt idx="19">
                  <c:v>13-14</c:v>
                </c:pt>
              </c:strCache>
            </c:strRef>
          </c:cat>
          <c:val>
            <c:numRef>
              <c:f>'[Child Count data.xlsx]Child Count Data'!$B$54:$U$54</c:f>
              <c:numCache>
                <c:formatCode>0.0%</c:formatCode>
                <c:ptCount val="20"/>
                <c:pt idx="0">
                  <c:v>3.6550511750304701E-2</c:v>
                </c:pt>
                <c:pt idx="1">
                  <c:v>3.9474812433011798E-2</c:v>
                </c:pt>
                <c:pt idx="2">
                  <c:v>3.96613840354859E-2</c:v>
                </c:pt>
                <c:pt idx="3">
                  <c:v>4.0196027318700797E-2</c:v>
                </c:pt>
                <c:pt idx="4">
                  <c:v>3.9051378610586697E-2</c:v>
                </c:pt>
                <c:pt idx="5">
                  <c:v>3.9340282735970303E-2</c:v>
                </c:pt>
                <c:pt idx="6">
                  <c:v>3.9583501330537903E-2</c:v>
                </c:pt>
                <c:pt idx="7">
                  <c:v>3.9891525697118797E-2</c:v>
                </c:pt>
                <c:pt idx="8">
                  <c:v>3.8300000000000001E-2</c:v>
                </c:pt>
                <c:pt idx="9">
                  <c:v>3.7100000000000001E-2</c:v>
                </c:pt>
                <c:pt idx="10">
                  <c:v>3.5099999999999999E-2</c:v>
                </c:pt>
                <c:pt idx="11">
                  <c:v>3.3399999999999999E-2</c:v>
                </c:pt>
                <c:pt idx="12">
                  <c:v>3.2160000000000001E-2</c:v>
                </c:pt>
                <c:pt idx="13">
                  <c:v>3.09E-2</c:v>
                </c:pt>
                <c:pt idx="14">
                  <c:v>3.092E-2</c:v>
                </c:pt>
                <c:pt idx="15">
                  <c:v>3.1550000000000002E-2</c:v>
                </c:pt>
                <c:pt idx="16">
                  <c:v>3.1379999999999998E-2</c:v>
                </c:pt>
                <c:pt idx="17">
                  <c:v>3.1280000000000002E-2</c:v>
                </c:pt>
                <c:pt idx="18">
                  <c:v>3.091E-2</c:v>
                </c:pt>
                <c:pt idx="19">
                  <c:v>3.1E-2</c:v>
                </c:pt>
              </c:numCache>
            </c:numRef>
          </c:val>
          <c:smooth val="0"/>
          <c:extLst>
            <c:ext xmlns:c16="http://schemas.microsoft.com/office/drawing/2014/chart" uri="{C3380CC4-5D6E-409C-BE32-E72D297353CC}">
              <c16:uniqueId val="{00000001-F2B2-074B-9232-A518EC17D10F}"/>
            </c:ext>
          </c:extLst>
        </c:ser>
        <c:ser>
          <c:idx val="2"/>
          <c:order val="2"/>
          <c:tx>
            <c:strRef>
              <c:f>'[Child Count data.xlsx]Child Count Data'!$A$55</c:f>
              <c:strCache>
                <c:ptCount val="1"/>
                <c:pt idx="0">
                  <c:v>STATE</c:v>
                </c:pt>
              </c:strCache>
            </c:strRef>
          </c:tx>
          <c:cat>
            <c:strRef>
              <c:f>'[Child Count data.xlsx]Child Count Data'!$B$52:$U$52</c:f>
              <c:strCache>
                <c:ptCount val="20"/>
                <c:pt idx="0">
                  <c:v>94-95</c:v>
                </c:pt>
                <c:pt idx="1">
                  <c:v>95-96</c:v>
                </c:pt>
                <c:pt idx="2">
                  <c:v>96-97</c:v>
                </c:pt>
                <c:pt idx="3">
                  <c:v>97-98</c:v>
                </c:pt>
                <c:pt idx="4">
                  <c:v>98-99</c:v>
                </c:pt>
                <c:pt idx="5">
                  <c:v>99-00</c:v>
                </c:pt>
                <c:pt idx="6">
                  <c:v>00-01</c:v>
                </c:pt>
                <c:pt idx="7">
                  <c:v>01-02</c:v>
                </c:pt>
                <c:pt idx="8">
                  <c:v>02-03</c:v>
                </c:pt>
                <c:pt idx="9">
                  <c:v>03-04</c:v>
                </c:pt>
                <c:pt idx="10">
                  <c:v>04-05</c:v>
                </c:pt>
                <c:pt idx="11">
                  <c:v>05-06</c:v>
                </c:pt>
                <c:pt idx="12">
                  <c:v>06-07</c:v>
                </c:pt>
                <c:pt idx="13">
                  <c:v>07-08</c:v>
                </c:pt>
                <c:pt idx="14">
                  <c:v>08-09</c:v>
                </c:pt>
                <c:pt idx="15">
                  <c:v>09-10</c:v>
                </c:pt>
                <c:pt idx="16">
                  <c:v>10-11</c:v>
                </c:pt>
                <c:pt idx="17">
                  <c:v>11-12</c:v>
                </c:pt>
                <c:pt idx="18">
                  <c:v>12-13</c:v>
                </c:pt>
                <c:pt idx="19">
                  <c:v>13-14</c:v>
                </c:pt>
              </c:strCache>
            </c:strRef>
          </c:cat>
          <c:val>
            <c:numRef>
              <c:f>'[Child Count data.xlsx]Child Count Data'!$B$55:$U$55</c:f>
              <c:numCache>
                <c:formatCode>0.0%</c:formatCode>
                <c:ptCount val="20"/>
                <c:pt idx="0">
                  <c:v>4.0236626376388501E-2</c:v>
                </c:pt>
                <c:pt idx="1">
                  <c:v>4.11316518711735E-2</c:v>
                </c:pt>
                <c:pt idx="2">
                  <c:v>4.2331646872792901E-2</c:v>
                </c:pt>
                <c:pt idx="3">
                  <c:v>4.2401270998961897E-2</c:v>
                </c:pt>
                <c:pt idx="4">
                  <c:v>4.2140415718107699E-2</c:v>
                </c:pt>
                <c:pt idx="5">
                  <c:v>4.1557873874982602E-2</c:v>
                </c:pt>
                <c:pt idx="6">
                  <c:v>4.1281103291367E-2</c:v>
                </c:pt>
                <c:pt idx="7">
                  <c:v>4.1152431636779202E-2</c:v>
                </c:pt>
                <c:pt idx="8">
                  <c:v>4.2070270729775802E-2</c:v>
                </c:pt>
                <c:pt idx="9">
                  <c:v>4.02E-2</c:v>
                </c:pt>
                <c:pt idx="10">
                  <c:v>3.7999999999999999E-2</c:v>
                </c:pt>
                <c:pt idx="11">
                  <c:v>3.6799999999999999E-2</c:v>
                </c:pt>
                <c:pt idx="12">
                  <c:v>3.5400000000000001E-2</c:v>
                </c:pt>
                <c:pt idx="13">
                  <c:v>3.4090000000000002E-2</c:v>
                </c:pt>
                <c:pt idx="14">
                  <c:v>3.3399999999999999E-2</c:v>
                </c:pt>
                <c:pt idx="15">
                  <c:v>3.3520000000000001E-2</c:v>
                </c:pt>
                <c:pt idx="16">
                  <c:v>3.3509999999999998E-2</c:v>
                </c:pt>
                <c:pt idx="17">
                  <c:v>3.3119999999999997E-2</c:v>
                </c:pt>
                <c:pt idx="18">
                  <c:v>3.2550000000000003E-2</c:v>
                </c:pt>
                <c:pt idx="19">
                  <c:v>3.2000000000000001E-2</c:v>
                </c:pt>
              </c:numCache>
            </c:numRef>
          </c:val>
          <c:smooth val="0"/>
          <c:extLst>
            <c:ext xmlns:c16="http://schemas.microsoft.com/office/drawing/2014/chart" uri="{C3380CC4-5D6E-409C-BE32-E72D297353CC}">
              <c16:uniqueId val="{00000002-F2B2-074B-9232-A518EC17D10F}"/>
            </c:ext>
          </c:extLst>
        </c:ser>
        <c:dLbls>
          <c:showLegendKey val="0"/>
          <c:showVal val="0"/>
          <c:showCatName val="0"/>
          <c:showSerName val="0"/>
          <c:showPercent val="0"/>
          <c:showBubbleSize val="0"/>
        </c:dLbls>
        <c:marker val="1"/>
        <c:smooth val="0"/>
        <c:axId val="-2117352344"/>
        <c:axId val="-2060214776"/>
      </c:lineChart>
      <c:catAx>
        <c:axId val="-2117352344"/>
        <c:scaling>
          <c:orientation val="minMax"/>
        </c:scaling>
        <c:delete val="0"/>
        <c:axPos val="b"/>
        <c:numFmt formatCode="General" sourceLinked="1"/>
        <c:majorTickMark val="out"/>
        <c:minorTickMark val="none"/>
        <c:tickLblPos val="nextTo"/>
        <c:txPr>
          <a:bodyPr rot="-5400000" vert="horz"/>
          <a:lstStyle/>
          <a:p>
            <a:pPr>
              <a:defRPr/>
            </a:pPr>
            <a:endParaRPr lang="en-US"/>
          </a:p>
        </c:txPr>
        <c:crossAx val="-2060214776"/>
        <c:crosses val="autoZero"/>
        <c:auto val="1"/>
        <c:lblAlgn val="ctr"/>
        <c:lblOffset val="100"/>
        <c:tickMarkSkip val="1"/>
        <c:noMultiLvlLbl val="0"/>
      </c:catAx>
      <c:valAx>
        <c:axId val="-2060214776"/>
        <c:scaling>
          <c:orientation val="minMax"/>
        </c:scaling>
        <c:delete val="0"/>
        <c:axPos val="l"/>
        <c:majorGridlines/>
        <c:title>
          <c:tx>
            <c:rich>
              <a:bodyPr/>
              <a:lstStyle/>
              <a:p>
                <a:pPr>
                  <a:defRPr/>
                </a:pPr>
                <a:r>
                  <a:rPr lang="en-US"/>
                  <a:t>Percent of Students</a:t>
                </a:r>
              </a:p>
            </c:rich>
          </c:tx>
          <c:layout>
            <c:manualLayout>
              <c:xMode val="edge"/>
              <c:yMode val="edge"/>
              <c:x val="1.22087763226388E-2"/>
              <c:y val="0.391517071399269"/>
            </c:manualLayout>
          </c:layout>
          <c:overlay val="0"/>
        </c:title>
        <c:numFmt formatCode="0.0%" sourceLinked="0"/>
        <c:majorTickMark val="out"/>
        <c:minorTickMark val="none"/>
        <c:tickLblPos val="nextTo"/>
        <c:txPr>
          <a:bodyPr rot="0" vert="horz"/>
          <a:lstStyle/>
          <a:p>
            <a:pPr>
              <a:defRPr/>
            </a:pPr>
            <a:endParaRPr lang="en-US"/>
          </a:p>
        </c:txPr>
        <c:crossAx val="-2117352344"/>
        <c:crosses val="autoZero"/>
        <c:crossBetween val="between"/>
      </c:valAx>
      <c:dTable>
        <c:showHorzBorder val="1"/>
        <c:showVertBorder val="1"/>
        <c:showOutline val="1"/>
        <c:showKeys val="1"/>
      </c:dTable>
    </c:plotArea>
    <c:legend>
      <c:legendPos val="r"/>
      <c:layout>
        <c:manualLayout>
          <c:xMode val="edge"/>
          <c:yMode val="edge"/>
          <c:x val="0.89655176433042805"/>
          <c:y val="0.46557371076180198"/>
          <c:w val="9.8998857962361395E-2"/>
          <c:h val="0.101639365111446"/>
        </c:manualLayout>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b="1" i="0" u="none" strike="noStrike" baseline="0">
                <a:solidFill>
                  <a:srgbClr val="000000"/>
                </a:solidFill>
                <a:latin typeface="Geneva"/>
                <a:ea typeface="Geneva"/>
                <a:cs typeface="Geneva"/>
              </a:defRPr>
            </a:pPr>
            <a:r>
              <a:rPr lang="en-US" sz="1800" dirty="0"/>
              <a:t>All-SCRED - Historical 10th percentile scores (ORF)</a:t>
            </a:r>
          </a:p>
        </c:rich>
      </c:tx>
      <c:layout>
        <c:manualLayout>
          <c:xMode val="edge"/>
          <c:yMode val="edge"/>
          <c:x val="0.14759896411394699"/>
          <c:y val="1.3970961623271799E-2"/>
        </c:manualLayout>
      </c:layout>
      <c:overlay val="0"/>
      <c:spPr>
        <a:noFill/>
        <a:ln w="25400">
          <a:noFill/>
        </a:ln>
      </c:spPr>
    </c:title>
    <c:autoTitleDeleted val="0"/>
    <c:plotArea>
      <c:layout>
        <c:manualLayout>
          <c:layoutTarget val="inner"/>
          <c:xMode val="edge"/>
          <c:yMode val="edge"/>
          <c:x val="7.7716156734570496E-2"/>
          <c:y val="9.1482447238956405E-2"/>
          <c:w val="0.78702369196081301"/>
          <c:h val="0.78207516067016902"/>
        </c:manualLayout>
      </c:layout>
      <c:lineChart>
        <c:grouping val="standard"/>
        <c:varyColors val="0"/>
        <c:ser>
          <c:idx val="0"/>
          <c:order val="0"/>
          <c:tx>
            <c:strRef>
              <c:f>'10th%iledata'!$A$4</c:f>
              <c:strCache>
                <c:ptCount val="1"/>
                <c:pt idx="0">
                  <c:v>2010-11</c:v>
                </c:pt>
              </c:strCache>
            </c:strRef>
          </c:tx>
          <c:spPr>
            <a:ln w="38100">
              <a:solidFill>
                <a:srgbClr val="000080"/>
              </a:solidFill>
              <a:prstDash val="solid"/>
            </a:ln>
          </c:spPr>
          <c:marker>
            <c:symbol val="diamond"/>
            <c:size val="13"/>
            <c:spPr>
              <a:solidFill>
                <a:srgbClr val="000080"/>
              </a:solidFill>
              <a:ln>
                <a:solidFill>
                  <a:srgbClr val="000080"/>
                </a:solidFill>
                <a:prstDash val="solid"/>
              </a:ln>
            </c:spPr>
          </c:marker>
          <c:cat>
            <c:strRef>
              <c:f>'10th%iledata'!$B$3:$AE$3</c:f>
              <c:strCache>
                <c:ptCount val="30"/>
                <c:pt idx="0">
                  <c:v>1W</c:v>
                </c:pt>
                <c:pt idx="1">
                  <c:v>1S</c:v>
                </c:pt>
                <c:pt idx="3">
                  <c:v>2F</c:v>
                </c:pt>
                <c:pt idx="4">
                  <c:v>2W</c:v>
                </c:pt>
                <c:pt idx="5">
                  <c:v>2S</c:v>
                </c:pt>
                <c:pt idx="7">
                  <c:v>3F</c:v>
                </c:pt>
                <c:pt idx="8">
                  <c:v>3W</c:v>
                </c:pt>
                <c:pt idx="9">
                  <c:v>3S</c:v>
                </c:pt>
                <c:pt idx="11">
                  <c:v>4F</c:v>
                </c:pt>
                <c:pt idx="12">
                  <c:v>4W</c:v>
                </c:pt>
                <c:pt idx="13">
                  <c:v>4S</c:v>
                </c:pt>
                <c:pt idx="15">
                  <c:v>5F</c:v>
                </c:pt>
                <c:pt idx="16">
                  <c:v>5W</c:v>
                </c:pt>
                <c:pt idx="17">
                  <c:v>5S</c:v>
                </c:pt>
                <c:pt idx="19">
                  <c:v>6F</c:v>
                </c:pt>
                <c:pt idx="20">
                  <c:v>6W</c:v>
                </c:pt>
                <c:pt idx="21">
                  <c:v>6S</c:v>
                </c:pt>
                <c:pt idx="23">
                  <c:v>7F</c:v>
                </c:pt>
                <c:pt idx="24">
                  <c:v>7W</c:v>
                </c:pt>
                <c:pt idx="25">
                  <c:v>7S</c:v>
                </c:pt>
                <c:pt idx="27">
                  <c:v>8F</c:v>
                </c:pt>
                <c:pt idx="28">
                  <c:v>8W</c:v>
                </c:pt>
                <c:pt idx="29">
                  <c:v>8S</c:v>
                </c:pt>
              </c:strCache>
            </c:strRef>
          </c:cat>
          <c:val>
            <c:numRef>
              <c:f>'10th%iledata'!$B$4:$AE$4</c:f>
              <c:numCache>
                <c:formatCode>General</c:formatCode>
                <c:ptCount val="30"/>
                <c:pt idx="0">
                  <c:v>14</c:v>
                </c:pt>
                <c:pt idx="3">
                  <c:v>19</c:v>
                </c:pt>
                <c:pt idx="4">
                  <c:v>51</c:v>
                </c:pt>
                <c:pt idx="7">
                  <c:v>42</c:v>
                </c:pt>
                <c:pt idx="8">
                  <c:v>73</c:v>
                </c:pt>
                <c:pt idx="11">
                  <c:v>69</c:v>
                </c:pt>
                <c:pt idx="12">
                  <c:v>90</c:v>
                </c:pt>
                <c:pt idx="15">
                  <c:v>83</c:v>
                </c:pt>
                <c:pt idx="16">
                  <c:v>99</c:v>
                </c:pt>
                <c:pt idx="19">
                  <c:v>100</c:v>
                </c:pt>
                <c:pt idx="20">
                  <c:v>120</c:v>
                </c:pt>
                <c:pt idx="23">
                  <c:v>104</c:v>
                </c:pt>
                <c:pt idx="24">
                  <c:v>114</c:v>
                </c:pt>
                <c:pt idx="27">
                  <c:v>112</c:v>
                </c:pt>
                <c:pt idx="28">
                  <c:v>122</c:v>
                </c:pt>
              </c:numCache>
            </c:numRef>
          </c:val>
          <c:smooth val="0"/>
          <c:extLst>
            <c:ext xmlns:c16="http://schemas.microsoft.com/office/drawing/2014/chart" uri="{C3380CC4-5D6E-409C-BE32-E72D297353CC}">
              <c16:uniqueId val="{00000000-5337-9249-AC72-FC756D33E222}"/>
            </c:ext>
          </c:extLst>
        </c:ser>
        <c:ser>
          <c:idx val="1"/>
          <c:order val="1"/>
          <c:tx>
            <c:strRef>
              <c:f>'10th%iledata'!$A$5</c:f>
              <c:strCache>
                <c:ptCount val="1"/>
                <c:pt idx="0">
                  <c:v>2009-10</c:v>
                </c:pt>
              </c:strCache>
            </c:strRef>
          </c:tx>
          <c:spPr>
            <a:ln w="22225">
              <a:solidFill>
                <a:srgbClr val="C0504D">
                  <a:shade val="65000"/>
                  <a:shade val="95000"/>
                  <a:satMod val="105000"/>
                </a:srgbClr>
              </a:solidFill>
            </a:ln>
          </c:spPr>
          <c:marker>
            <c:symbol val="square"/>
            <c:size val="5"/>
          </c:marker>
          <c:cat>
            <c:strRef>
              <c:f>'10th%iledata'!$B$3:$AE$3</c:f>
              <c:strCache>
                <c:ptCount val="30"/>
                <c:pt idx="0">
                  <c:v>1W</c:v>
                </c:pt>
                <c:pt idx="1">
                  <c:v>1S</c:v>
                </c:pt>
                <c:pt idx="3">
                  <c:v>2F</c:v>
                </c:pt>
                <c:pt idx="4">
                  <c:v>2W</c:v>
                </c:pt>
                <c:pt idx="5">
                  <c:v>2S</c:v>
                </c:pt>
                <c:pt idx="7">
                  <c:v>3F</c:v>
                </c:pt>
                <c:pt idx="8">
                  <c:v>3W</c:v>
                </c:pt>
                <c:pt idx="9">
                  <c:v>3S</c:v>
                </c:pt>
                <c:pt idx="11">
                  <c:v>4F</c:v>
                </c:pt>
                <c:pt idx="12">
                  <c:v>4W</c:v>
                </c:pt>
                <c:pt idx="13">
                  <c:v>4S</c:v>
                </c:pt>
                <c:pt idx="15">
                  <c:v>5F</c:v>
                </c:pt>
                <c:pt idx="16">
                  <c:v>5W</c:v>
                </c:pt>
                <c:pt idx="17">
                  <c:v>5S</c:v>
                </c:pt>
                <c:pt idx="19">
                  <c:v>6F</c:v>
                </c:pt>
                <c:pt idx="20">
                  <c:v>6W</c:v>
                </c:pt>
                <c:pt idx="21">
                  <c:v>6S</c:v>
                </c:pt>
                <c:pt idx="23">
                  <c:v>7F</c:v>
                </c:pt>
                <c:pt idx="24">
                  <c:v>7W</c:v>
                </c:pt>
                <c:pt idx="25">
                  <c:v>7S</c:v>
                </c:pt>
                <c:pt idx="27">
                  <c:v>8F</c:v>
                </c:pt>
                <c:pt idx="28">
                  <c:v>8W</c:v>
                </c:pt>
                <c:pt idx="29">
                  <c:v>8S</c:v>
                </c:pt>
              </c:strCache>
            </c:strRef>
          </c:cat>
          <c:val>
            <c:numRef>
              <c:f>'10th%iledata'!$B$5:$AE$5</c:f>
              <c:numCache>
                <c:formatCode>General</c:formatCode>
                <c:ptCount val="30"/>
                <c:pt idx="0">
                  <c:v>12</c:v>
                </c:pt>
                <c:pt idx="1">
                  <c:v>33</c:v>
                </c:pt>
                <c:pt idx="3">
                  <c:v>21</c:v>
                </c:pt>
                <c:pt idx="4">
                  <c:v>53</c:v>
                </c:pt>
                <c:pt idx="5">
                  <c:v>72</c:v>
                </c:pt>
                <c:pt idx="7">
                  <c:v>40</c:v>
                </c:pt>
                <c:pt idx="8">
                  <c:v>66</c:v>
                </c:pt>
                <c:pt idx="9">
                  <c:v>85</c:v>
                </c:pt>
                <c:pt idx="11">
                  <c:v>68</c:v>
                </c:pt>
                <c:pt idx="12">
                  <c:v>92</c:v>
                </c:pt>
                <c:pt idx="13">
                  <c:v>100</c:v>
                </c:pt>
                <c:pt idx="15">
                  <c:v>83</c:v>
                </c:pt>
                <c:pt idx="16">
                  <c:v>100</c:v>
                </c:pt>
                <c:pt idx="17">
                  <c:v>110</c:v>
                </c:pt>
                <c:pt idx="19">
                  <c:v>97</c:v>
                </c:pt>
                <c:pt idx="20">
                  <c:v>117</c:v>
                </c:pt>
                <c:pt idx="21">
                  <c:v>130</c:v>
                </c:pt>
                <c:pt idx="23">
                  <c:v>110</c:v>
                </c:pt>
                <c:pt idx="24">
                  <c:v>121</c:v>
                </c:pt>
                <c:pt idx="25">
                  <c:v>130</c:v>
                </c:pt>
                <c:pt idx="27">
                  <c:v>113</c:v>
                </c:pt>
                <c:pt idx="28">
                  <c:v>120</c:v>
                </c:pt>
                <c:pt idx="29">
                  <c:v>132</c:v>
                </c:pt>
              </c:numCache>
            </c:numRef>
          </c:val>
          <c:smooth val="0"/>
          <c:extLst>
            <c:ext xmlns:c16="http://schemas.microsoft.com/office/drawing/2014/chart" uri="{C3380CC4-5D6E-409C-BE32-E72D297353CC}">
              <c16:uniqueId val="{00000001-5337-9249-AC72-FC756D33E222}"/>
            </c:ext>
          </c:extLst>
        </c:ser>
        <c:ser>
          <c:idx val="2"/>
          <c:order val="2"/>
          <c:tx>
            <c:strRef>
              <c:f>'10th%iledata'!$A$6</c:f>
              <c:strCache>
                <c:ptCount val="1"/>
                <c:pt idx="0">
                  <c:v>2008-09</c:v>
                </c:pt>
              </c:strCache>
            </c:strRef>
          </c:tx>
          <c:spPr>
            <a:ln w="12700">
              <a:solidFill>
                <a:srgbClr val="90713A"/>
              </a:solidFill>
              <a:prstDash val="solid"/>
            </a:ln>
          </c:spPr>
          <c:marker>
            <c:symbol val="triangle"/>
            <c:size val="6"/>
          </c:marker>
          <c:cat>
            <c:strRef>
              <c:f>'10th%iledata'!$B$3:$AE$3</c:f>
              <c:strCache>
                <c:ptCount val="30"/>
                <c:pt idx="0">
                  <c:v>1W</c:v>
                </c:pt>
                <c:pt idx="1">
                  <c:v>1S</c:v>
                </c:pt>
                <c:pt idx="3">
                  <c:v>2F</c:v>
                </c:pt>
                <c:pt idx="4">
                  <c:v>2W</c:v>
                </c:pt>
                <c:pt idx="5">
                  <c:v>2S</c:v>
                </c:pt>
                <c:pt idx="7">
                  <c:v>3F</c:v>
                </c:pt>
                <c:pt idx="8">
                  <c:v>3W</c:v>
                </c:pt>
                <c:pt idx="9">
                  <c:v>3S</c:v>
                </c:pt>
                <c:pt idx="11">
                  <c:v>4F</c:v>
                </c:pt>
                <c:pt idx="12">
                  <c:v>4W</c:v>
                </c:pt>
                <c:pt idx="13">
                  <c:v>4S</c:v>
                </c:pt>
                <c:pt idx="15">
                  <c:v>5F</c:v>
                </c:pt>
                <c:pt idx="16">
                  <c:v>5W</c:v>
                </c:pt>
                <c:pt idx="17">
                  <c:v>5S</c:v>
                </c:pt>
                <c:pt idx="19">
                  <c:v>6F</c:v>
                </c:pt>
                <c:pt idx="20">
                  <c:v>6W</c:v>
                </c:pt>
                <c:pt idx="21">
                  <c:v>6S</c:v>
                </c:pt>
                <c:pt idx="23">
                  <c:v>7F</c:v>
                </c:pt>
                <c:pt idx="24">
                  <c:v>7W</c:v>
                </c:pt>
                <c:pt idx="25">
                  <c:v>7S</c:v>
                </c:pt>
                <c:pt idx="27">
                  <c:v>8F</c:v>
                </c:pt>
                <c:pt idx="28">
                  <c:v>8W</c:v>
                </c:pt>
                <c:pt idx="29">
                  <c:v>8S</c:v>
                </c:pt>
              </c:strCache>
            </c:strRef>
          </c:cat>
          <c:val>
            <c:numRef>
              <c:f>'10th%iledata'!$B$6:$AE$6</c:f>
              <c:numCache>
                <c:formatCode>General</c:formatCode>
                <c:ptCount val="30"/>
                <c:pt idx="0">
                  <c:v>13</c:v>
                </c:pt>
                <c:pt idx="1">
                  <c:v>33</c:v>
                </c:pt>
                <c:pt idx="3">
                  <c:v>21</c:v>
                </c:pt>
                <c:pt idx="4">
                  <c:v>51</c:v>
                </c:pt>
                <c:pt idx="5">
                  <c:v>68</c:v>
                </c:pt>
                <c:pt idx="7">
                  <c:v>41</c:v>
                </c:pt>
                <c:pt idx="8">
                  <c:v>64</c:v>
                </c:pt>
                <c:pt idx="9">
                  <c:v>83</c:v>
                </c:pt>
                <c:pt idx="11">
                  <c:v>68</c:v>
                </c:pt>
                <c:pt idx="12">
                  <c:v>89</c:v>
                </c:pt>
                <c:pt idx="13">
                  <c:v>102</c:v>
                </c:pt>
                <c:pt idx="15">
                  <c:v>75</c:v>
                </c:pt>
                <c:pt idx="16">
                  <c:v>90</c:v>
                </c:pt>
                <c:pt idx="17">
                  <c:v>106</c:v>
                </c:pt>
                <c:pt idx="19">
                  <c:v>104</c:v>
                </c:pt>
                <c:pt idx="20">
                  <c:v>121</c:v>
                </c:pt>
                <c:pt idx="21">
                  <c:v>134</c:v>
                </c:pt>
                <c:pt idx="23">
                  <c:v>106</c:v>
                </c:pt>
                <c:pt idx="24">
                  <c:v>119</c:v>
                </c:pt>
                <c:pt idx="25">
                  <c:v>130</c:v>
                </c:pt>
                <c:pt idx="27">
                  <c:v>114</c:v>
                </c:pt>
                <c:pt idx="28">
                  <c:v>128</c:v>
                </c:pt>
                <c:pt idx="29">
                  <c:v>137</c:v>
                </c:pt>
              </c:numCache>
            </c:numRef>
          </c:val>
          <c:smooth val="0"/>
          <c:extLst>
            <c:ext xmlns:c16="http://schemas.microsoft.com/office/drawing/2014/chart" uri="{C3380CC4-5D6E-409C-BE32-E72D297353CC}">
              <c16:uniqueId val="{00000002-5337-9249-AC72-FC756D33E222}"/>
            </c:ext>
          </c:extLst>
        </c:ser>
        <c:ser>
          <c:idx val="3"/>
          <c:order val="3"/>
          <c:tx>
            <c:strRef>
              <c:f>'10th%iledata'!$A$7</c:f>
              <c:strCache>
                <c:ptCount val="1"/>
                <c:pt idx="0">
                  <c:v>2007-08</c:v>
                </c:pt>
              </c:strCache>
            </c:strRef>
          </c:tx>
          <c:marker>
            <c:symbol val="x"/>
            <c:size val="8"/>
          </c:marker>
          <c:cat>
            <c:strRef>
              <c:f>'10th%iledata'!$B$3:$AE$3</c:f>
              <c:strCache>
                <c:ptCount val="30"/>
                <c:pt idx="0">
                  <c:v>1W</c:v>
                </c:pt>
                <c:pt idx="1">
                  <c:v>1S</c:v>
                </c:pt>
                <c:pt idx="3">
                  <c:v>2F</c:v>
                </c:pt>
                <c:pt idx="4">
                  <c:v>2W</c:v>
                </c:pt>
                <c:pt idx="5">
                  <c:v>2S</c:v>
                </c:pt>
                <c:pt idx="7">
                  <c:v>3F</c:v>
                </c:pt>
                <c:pt idx="8">
                  <c:v>3W</c:v>
                </c:pt>
                <c:pt idx="9">
                  <c:v>3S</c:v>
                </c:pt>
                <c:pt idx="11">
                  <c:v>4F</c:v>
                </c:pt>
                <c:pt idx="12">
                  <c:v>4W</c:v>
                </c:pt>
                <c:pt idx="13">
                  <c:v>4S</c:v>
                </c:pt>
                <c:pt idx="15">
                  <c:v>5F</c:v>
                </c:pt>
                <c:pt idx="16">
                  <c:v>5W</c:v>
                </c:pt>
                <c:pt idx="17">
                  <c:v>5S</c:v>
                </c:pt>
                <c:pt idx="19">
                  <c:v>6F</c:v>
                </c:pt>
                <c:pt idx="20">
                  <c:v>6W</c:v>
                </c:pt>
                <c:pt idx="21">
                  <c:v>6S</c:v>
                </c:pt>
                <c:pt idx="23">
                  <c:v>7F</c:v>
                </c:pt>
                <c:pt idx="24">
                  <c:v>7W</c:v>
                </c:pt>
                <c:pt idx="25">
                  <c:v>7S</c:v>
                </c:pt>
                <c:pt idx="27">
                  <c:v>8F</c:v>
                </c:pt>
                <c:pt idx="28">
                  <c:v>8W</c:v>
                </c:pt>
                <c:pt idx="29">
                  <c:v>8S</c:v>
                </c:pt>
              </c:strCache>
            </c:strRef>
          </c:cat>
          <c:val>
            <c:numRef>
              <c:f>'10th%iledata'!$B$7:$AE$7</c:f>
              <c:numCache>
                <c:formatCode>General</c:formatCode>
                <c:ptCount val="30"/>
                <c:pt idx="0">
                  <c:v>13</c:v>
                </c:pt>
                <c:pt idx="1">
                  <c:v>37</c:v>
                </c:pt>
                <c:pt idx="3">
                  <c:v>23</c:v>
                </c:pt>
                <c:pt idx="4">
                  <c:v>58</c:v>
                </c:pt>
                <c:pt idx="5">
                  <c:v>71</c:v>
                </c:pt>
                <c:pt idx="7">
                  <c:v>41</c:v>
                </c:pt>
                <c:pt idx="8">
                  <c:v>65</c:v>
                </c:pt>
                <c:pt idx="9">
                  <c:v>86</c:v>
                </c:pt>
                <c:pt idx="11">
                  <c:v>61</c:v>
                </c:pt>
                <c:pt idx="12">
                  <c:v>78</c:v>
                </c:pt>
                <c:pt idx="13">
                  <c:v>94</c:v>
                </c:pt>
                <c:pt idx="15">
                  <c:v>81</c:v>
                </c:pt>
                <c:pt idx="16">
                  <c:v>98</c:v>
                </c:pt>
                <c:pt idx="17">
                  <c:v>111</c:v>
                </c:pt>
                <c:pt idx="19">
                  <c:v>101</c:v>
                </c:pt>
                <c:pt idx="20">
                  <c:v>115</c:v>
                </c:pt>
                <c:pt idx="21">
                  <c:v>132</c:v>
                </c:pt>
                <c:pt idx="23">
                  <c:v>101</c:v>
                </c:pt>
                <c:pt idx="24">
                  <c:v>112</c:v>
                </c:pt>
                <c:pt idx="25">
                  <c:v>126</c:v>
                </c:pt>
                <c:pt idx="27">
                  <c:v>114</c:v>
                </c:pt>
                <c:pt idx="28">
                  <c:v>118</c:v>
                </c:pt>
                <c:pt idx="29">
                  <c:v>124</c:v>
                </c:pt>
              </c:numCache>
            </c:numRef>
          </c:val>
          <c:smooth val="0"/>
          <c:extLst>
            <c:ext xmlns:c16="http://schemas.microsoft.com/office/drawing/2014/chart" uri="{C3380CC4-5D6E-409C-BE32-E72D297353CC}">
              <c16:uniqueId val="{00000003-5337-9249-AC72-FC756D33E222}"/>
            </c:ext>
          </c:extLst>
        </c:ser>
        <c:ser>
          <c:idx val="4"/>
          <c:order val="4"/>
          <c:tx>
            <c:strRef>
              <c:f>'10th%iledata'!$A$8</c:f>
              <c:strCache>
                <c:ptCount val="1"/>
                <c:pt idx="0">
                  <c:v>2006-07</c:v>
                </c:pt>
              </c:strCache>
            </c:strRef>
          </c:tx>
          <c:spPr>
            <a:ln w="22225">
              <a:solidFill>
                <a:srgbClr val="4BACC6">
                  <a:shade val="65000"/>
                  <a:shade val="95000"/>
                  <a:satMod val="105000"/>
                </a:srgbClr>
              </a:solidFill>
            </a:ln>
          </c:spPr>
          <c:marker>
            <c:symbol val="star"/>
            <c:size val="9"/>
          </c:marker>
          <c:cat>
            <c:strRef>
              <c:f>'10th%iledata'!$B$3:$AE$3</c:f>
              <c:strCache>
                <c:ptCount val="30"/>
                <c:pt idx="0">
                  <c:v>1W</c:v>
                </c:pt>
                <c:pt idx="1">
                  <c:v>1S</c:v>
                </c:pt>
                <c:pt idx="3">
                  <c:v>2F</c:v>
                </c:pt>
                <c:pt idx="4">
                  <c:v>2W</c:v>
                </c:pt>
                <c:pt idx="5">
                  <c:v>2S</c:v>
                </c:pt>
                <c:pt idx="7">
                  <c:v>3F</c:v>
                </c:pt>
                <c:pt idx="8">
                  <c:v>3W</c:v>
                </c:pt>
                <c:pt idx="9">
                  <c:v>3S</c:v>
                </c:pt>
                <c:pt idx="11">
                  <c:v>4F</c:v>
                </c:pt>
                <c:pt idx="12">
                  <c:v>4W</c:v>
                </c:pt>
                <c:pt idx="13">
                  <c:v>4S</c:v>
                </c:pt>
                <c:pt idx="15">
                  <c:v>5F</c:v>
                </c:pt>
                <c:pt idx="16">
                  <c:v>5W</c:v>
                </c:pt>
                <c:pt idx="17">
                  <c:v>5S</c:v>
                </c:pt>
                <c:pt idx="19">
                  <c:v>6F</c:v>
                </c:pt>
                <c:pt idx="20">
                  <c:v>6W</c:v>
                </c:pt>
                <c:pt idx="21">
                  <c:v>6S</c:v>
                </c:pt>
                <c:pt idx="23">
                  <c:v>7F</c:v>
                </c:pt>
                <c:pt idx="24">
                  <c:v>7W</c:v>
                </c:pt>
                <c:pt idx="25">
                  <c:v>7S</c:v>
                </c:pt>
                <c:pt idx="27">
                  <c:v>8F</c:v>
                </c:pt>
                <c:pt idx="28">
                  <c:v>8W</c:v>
                </c:pt>
                <c:pt idx="29">
                  <c:v>8S</c:v>
                </c:pt>
              </c:strCache>
            </c:strRef>
          </c:cat>
          <c:val>
            <c:numRef>
              <c:f>'10th%iledata'!$B$8:$AE$8</c:f>
              <c:numCache>
                <c:formatCode>General</c:formatCode>
                <c:ptCount val="30"/>
                <c:pt idx="0">
                  <c:v>14</c:v>
                </c:pt>
                <c:pt idx="1">
                  <c:v>36</c:v>
                </c:pt>
                <c:pt idx="3">
                  <c:v>20</c:v>
                </c:pt>
                <c:pt idx="4">
                  <c:v>47</c:v>
                </c:pt>
                <c:pt idx="5">
                  <c:v>64</c:v>
                </c:pt>
                <c:pt idx="7">
                  <c:v>35</c:v>
                </c:pt>
                <c:pt idx="8">
                  <c:v>56</c:v>
                </c:pt>
                <c:pt idx="9">
                  <c:v>77</c:v>
                </c:pt>
                <c:pt idx="11">
                  <c:v>69</c:v>
                </c:pt>
                <c:pt idx="12">
                  <c:v>89</c:v>
                </c:pt>
                <c:pt idx="13">
                  <c:v>101</c:v>
                </c:pt>
                <c:pt idx="15">
                  <c:v>79</c:v>
                </c:pt>
                <c:pt idx="16">
                  <c:v>94</c:v>
                </c:pt>
                <c:pt idx="17">
                  <c:v>104</c:v>
                </c:pt>
                <c:pt idx="19">
                  <c:v>97</c:v>
                </c:pt>
                <c:pt idx="20">
                  <c:v>107</c:v>
                </c:pt>
                <c:pt idx="21">
                  <c:v>122</c:v>
                </c:pt>
                <c:pt idx="23">
                  <c:v>96</c:v>
                </c:pt>
                <c:pt idx="24">
                  <c:v>105</c:v>
                </c:pt>
                <c:pt idx="25">
                  <c:v>120</c:v>
                </c:pt>
                <c:pt idx="27">
                  <c:v>113</c:v>
                </c:pt>
                <c:pt idx="28">
                  <c:v>120</c:v>
                </c:pt>
                <c:pt idx="29">
                  <c:v>127</c:v>
                </c:pt>
              </c:numCache>
            </c:numRef>
          </c:val>
          <c:smooth val="0"/>
          <c:extLst>
            <c:ext xmlns:c16="http://schemas.microsoft.com/office/drawing/2014/chart" uri="{C3380CC4-5D6E-409C-BE32-E72D297353CC}">
              <c16:uniqueId val="{00000004-5337-9249-AC72-FC756D33E222}"/>
            </c:ext>
          </c:extLst>
        </c:ser>
        <c:ser>
          <c:idx val="5"/>
          <c:order val="5"/>
          <c:tx>
            <c:strRef>
              <c:f>'10th%iledata'!$A$9</c:f>
              <c:strCache>
                <c:ptCount val="1"/>
                <c:pt idx="0">
                  <c:v>2005-06</c:v>
                </c:pt>
              </c:strCache>
            </c:strRef>
          </c:tx>
          <c:spPr>
            <a:ln w="12700">
              <a:solidFill>
                <a:srgbClr val="90713A"/>
              </a:solidFill>
              <a:prstDash val="solid"/>
            </a:ln>
          </c:spPr>
          <c:cat>
            <c:strRef>
              <c:f>'10th%iledata'!$B$3:$AE$3</c:f>
              <c:strCache>
                <c:ptCount val="30"/>
                <c:pt idx="0">
                  <c:v>1W</c:v>
                </c:pt>
                <c:pt idx="1">
                  <c:v>1S</c:v>
                </c:pt>
                <c:pt idx="3">
                  <c:v>2F</c:v>
                </c:pt>
                <c:pt idx="4">
                  <c:v>2W</c:v>
                </c:pt>
                <c:pt idx="5">
                  <c:v>2S</c:v>
                </c:pt>
                <c:pt idx="7">
                  <c:v>3F</c:v>
                </c:pt>
                <c:pt idx="8">
                  <c:v>3W</c:v>
                </c:pt>
                <c:pt idx="9">
                  <c:v>3S</c:v>
                </c:pt>
                <c:pt idx="11">
                  <c:v>4F</c:v>
                </c:pt>
                <c:pt idx="12">
                  <c:v>4W</c:v>
                </c:pt>
                <c:pt idx="13">
                  <c:v>4S</c:v>
                </c:pt>
                <c:pt idx="15">
                  <c:v>5F</c:v>
                </c:pt>
                <c:pt idx="16">
                  <c:v>5W</c:v>
                </c:pt>
                <c:pt idx="17">
                  <c:v>5S</c:v>
                </c:pt>
                <c:pt idx="19">
                  <c:v>6F</c:v>
                </c:pt>
                <c:pt idx="20">
                  <c:v>6W</c:v>
                </c:pt>
                <c:pt idx="21">
                  <c:v>6S</c:v>
                </c:pt>
                <c:pt idx="23">
                  <c:v>7F</c:v>
                </c:pt>
                <c:pt idx="24">
                  <c:v>7W</c:v>
                </c:pt>
                <c:pt idx="25">
                  <c:v>7S</c:v>
                </c:pt>
                <c:pt idx="27">
                  <c:v>8F</c:v>
                </c:pt>
                <c:pt idx="28">
                  <c:v>8W</c:v>
                </c:pt>
                <c:pt idx="29">
                  <c:v>8S</c:v>
                </c:pt>
              </c:strCache>
            </c:strRef>
          </c:cat>
          <c:val>
            <c:numRef>
              <c:f>'10th%iledata'!$B$9:$AE$9</c:f>
              <c:numCache>
                <c:formatCode>General</c:formatCode>
                <c:ptCount val="30"/>
                <c:pt idx="0">
                  <c:v>13</c:v>
                </c:pt>
                <c:pt idx="1">
                  <c:v>35</c:v>
                </c:pt>
                <c:pt idx="3">
                  <c:v>14</c:v>
                </c:pt>
                <c:pt idx="4">
                  <c:v>35</c:v>
                </c:pt>
                <c:pt idx="5">
                  <c:v>60</c:v>
                </c:pt>
                <c:pt idx="7">
                  <c:v>40</c:v>
                </c:pt>
                <c:pt idx="8">
                  <c:v>65</c:v>
                </c:pt>
                <c:pt idx="9">
                  <c:v>84</c:v>
                </c:pt>
                <c:pt idx="11">
                  <c:v>63</c:v>
                </c:pt>
                <c:pt idx="12">
                  <c:v>83</c:v>
                </c:pt>
                <c:pt idx="13">
                  <c:v>96</c:v>
                </c:pt>
                <c:pt idx="15">
                  <c:v>70</c:v>
                </c:pt>
                <c:pt idx="16">
                  <c:v>86</c:v>
                </c:pt>
                <c:pt idx="17">
                  <c:v>97</c:v>
                </c:pt>
                <c:pt idx="19">
                  <c:v>86</c:v>
                </c:pt>
                <c:pt idx="20">
                  <c:v>105</c:v>
                </c:pt>
                <c:pt idx="21">
                  <c:v>116</c:v>
                </c:pt>
                <c:pt idx="23">
                  <c:v>99</c:v>
                </c:pt>
                <c:pt idx="24">
                  <c:v>109</c:v>
                </c:pt>
                <c:pt idx="25">
                  <c:v>120</c:v>
                </c:pt>
                <c:pt idx="27">
                  <c:v>109</c:v>
                </c:pt>
                <c:pt idx="28">
                  <c:v>120</c:v>
                </c:pt>
                <c:pt idx="29">
                  <c:v>130</c:v>
                </c:pt>
              </c:numCache>
            </c:numRef>
          </c:val>
          <c:smooth val="0"/>
          <c:extLst>
            <c:ext xmlns:c16="http://schemas.microsoft.com/office/drawing/2014/chart" uri="{C3380CC4-5D6E-409C-BE32-E72D297353CC}">
              <c16:uniqueId val="{00000005-5337-9249-AC72-FC756D33E222}"/>
            </c:ext>
          </c:extLst>
        </c:ser>
        <c:ser>
          <c:idx val="6"/>
          <c:order val="6"/>
          <c:tx>
            <c:strRef>
              <c:f>'10th%iledata'!$A$10</c:f>
              <c:strCache>
                <c:ptCount val="1"/>
                <c:pt idx="0">
                  <c:v>2004-05</c:v>
                </c:pt>
              </c:strCache>
            </c:strRef>
          </c:tx>
          <c:cat>
            <c:strRef>
              <c:f>'10th%iledata'!$B$3:$AE$3</c:f>
              <c:strCache>
                <c:ptCount val="30"/>
                <c:pt idx="0">
                  <c:v>1W</c:v>
                </c:pt>
                <c:pt idx="1">
                  <c:v>1S</c:v>
                </c:pt>
                <c:pt idx="3">
                  <c:v>2F</c:v>
                </c:pt>
                <c:pt idx="4">
                  <c:v>2W</c:v>
                </c:pt>
                <c:pt idx="5">
                  <c:v>2S</c:v>
                </c:pt>
                <c:pt idx="7">
                  <c:v>3F</c:v>
                </c:pt>
                <c:pt idx="8">
                  <c:v>3W</c:v>
                </c:pt>
                <c:pt idx="9">
                  <c:v>3S</c:v>
                </c:pt>
                <c:pt idx="11">
                  <c:v>4F</c:v>
                </c:pt>
                <c:pt idx="12">
                  <c:v>4W</c:v>
                </c:pt>
                <c:pt idx="13">
                  <c:v>4S</c:v>
                </c:pt>
                <c:pt idx="15">
                  <c:v>5F</c:v>
                </c:pt>
                <c:pt idx="16">
                  <c:v>5W</c:v>
                </c:pt>
                <c:pt idx="17">
                  <c:v>5S</c:v>
                </c:pt>
                <c:pt idx="19">
                  <c:v>6F</c:v>
                </c:pt>
                <c:pt idx="20">
                  <c:v>6W</c:v>
                </c:pt>
                <c:pt idx="21">
                  <c:v>6S</c:v>
                </c:pt>
                <c:pt idx="23">
                  <c:v>7F</c:v>
                </c:pt>
                <c:pt idx="24">
                  <c:v>7W</c:v>
                </c:pt>
                <c:pt idx="25">
                  <c:v>7S</c:v>
                </c:pt>
                <c:pt idx="27">
                  <c:v>8F</c:v>
                </c:pt>
                <c:pt idx="28">
                  <c:v>8W</c:v>
                </c:pt>
                <c:pt idx="29">
                  <c:v>8S</c:v>
                </c:pt>
              </c:strCache>
            </c:strRef>
          </c:cat>
          <c:val>
            <c:numRef>
              <c:f>'10th%iledata'!$B$10:$AE$10</c:f>
              <c:numCache>
                <c:formatCode>General</c:formatCode>
                <c:ptCount val="30"/>
                <c:pt idx="0">
                  <c:v>9</c:v>
                </c:pt>
                <c:pt idx="1">
                  <c:v>23</c:v>
                </c:pt>
                <c:pt idx="3">
                  <c:v>20</c:v>
                </c:pt>
                <c:pt idx="4">
                  <c:v>51</c:v>
                </c:pt>
                <c:pt idx="5">
                  <c:v>69</c:v>
                </c:pt>
                <c:pt idx="7">
                  <c:v>38</c:v>
                </c:pt>
                <c:pt idx="8">
                  <c:v>58</c:v>
                </c:pt>
                <c:pt idx="9">
                  <c:v>80</c:v>
                </c:pt>
                <c:pt idx="11">
                  <c:v>49</c:v>
                </c:pt>
                <c:pt idx="12">
                  <c:v>73</c:v>
                </c:pt>
                <c:pt idx="13">
                  <c:v>84</c:v>
                </c:pt>
                <c:pt idx="15">
                  <c:v>70</c:v>
                </c:pt>
                <c:pt idx="16">
                  <c:v>84</c:v>
                </c:pt>
                <c:pt idx="17">
                  <c:v>95</c:v>
                </c:pt>
                <c:pt idx="19">
                  <c:v>90</c:v>
                </c:pt>
                <c:pt idx="20">
                  <c:v>103</c:v>
                </c:pt>
                <c:pt idx="21">
                  <c:v>120</c:v>
                </c:pt>
                <c:pt idx="23">
                  <c:v>97</c:v>
                </c:pt>
                <c:pt idx="24">
                  <c:v>111</c:v>
                </c:pt>
                <c:pt idx="25">
                  <c:v>120</c:v>
                </c:pt>
                <c:pt idx="27">
                  <c:v>99</c:v>
                </c:pt>
                <c:pt idx="28">
                  <c:v>108</c:v>
                </c:pt>
                <c:pt idx="29">
                  <c:v>118</c:v>
                </c:pt>
              </c:numCache>
            </c:numRef>
          </c:val>
          <c:smooth val="0"/>
          <c:extLst>
            <c:ext xmlns:c16="http://schemas.microsoft.com/office/drawing/2014/chart" uri="{C3380CC4-5D6E-409C-BE32-E72D297353CC}">
              <c16:uniqueId val="{00000006-5337-9249-AC72-FC756D33E222}"/>
            </c:ext>
          </c:extLst>
        </c:ser>
        <c:ser>
          <c:idx val="7"/>
          <c:order val="7"/>
          <c:tx>
            <c:strRef>
              <c:f>'10th%iledata'!$A$11</c:f>
              <c:strCache>
                <c:ptCount val="1"/>
                <c:pt idx="0">
                  <c:v>2003-04</c:v>
                </c:pt>
              </c:strCache>
            </c:strRef>
          </c:tx>
          <c:cat>
            <c:strRef>
              <c:f>'10th%iledata'!$B$3:$AE$3</c:f>
              <c:strCache>
                <c:ptCount val="30"/>
                <c:pt idx="0">
                  <c:v>1W</c:v>
                </c:pt>
                <c:pt idx="1">
                  <c:v>1S</c:v>
                </c:pt>
                <c:pt idx="3">
                  <c:v>2F</c:v>
                </c:pt>
                <c:pt idx="4">
                  <c:v>2W</c:v>
                </c:pt>
                <c:pt idx="5">
                  <c:v>2S</c:v>
                </c:pt>
                <c:pt idx="7">
                  <c:v>3F</c:v>
                </c:pt>
                <c:pt idx="8">
                  <c:v>3W</c:v>
                </c:pt>
                <c:pt idx="9">
                  <c:v>3S</c:v>
                </c:pt>
                <c:pt idx="11">
                  <c:v>4F</c:v>
                </c:pt>
                <c:pt idx="12">
                  <c:v>4W</c:v>
                </c:pt>
                <c:pt idx="13">
                  <c:v>4S</c:v>
                </c:pt>
                <c:pt idx="15">
                  <c:v>5F</c:v>
                </c:pt>
                <c:pt idx="16">
                  <c:v>5W</c:v>
                </c:pt>
                <c:pt idx="17">
                  <c:v>5S</c:v>
                </c:pt>
                <c:pt idx="19">
                  <c:v>6F</c:v>
                </c:pt>
                <c:pt idx="20">
                  <c:v>6W</c:v>
                </c:pt>
                <c:pt idx="21">
                  <c:v>6S</c:v>
                </c:pt>
                <c:pt idx="23">
                  <c:v>7F</c:v>
                </c:pt>
                <c:pt idx="24">
                  <c:v>7W</c:v>
                </c:pt>
                <c:pt idx="25">
                  <c:v>7S</c:v>
                </c:pt>
                <c:pt idx="27">
                  <c:v>8F</c:v>
                </c:pt>
                <c:pt idx="28">
                  <c:v>8W</c:v>
                </c:pt>
                <c:pt idx="29">
                  <c:v>8S</c:v>
                </c:pt>
              </c:strCache>
            </c:strRef>
          </c:cat>
          <c:val>
            <c:numRef>
              <c:f>'10th%iledata'!$B$11:$AE$11</c:f>
              <c:numCache>
                <c:formatCode>General</c:formatCode>
                <c:ptCount val="30"/>
                <c:pt idx="0">
                  <c:v>11</c:v>
                </c:pt>
                <c:pt idx="1">
                  <c:v>32</c:v>
                </c:pt>
                <c:pt idx="3">
                  <c:v>19</c:v>
                </c:pt>
                <c:pt idx="4">
                  <c:v>41</c:v>
                </c:pt>
                <c:pt idx="5">
                  <c:v>64</c:v>
                </c:pt>
                <c:pt idx="7">
                  <c:v>35</c:v>
                </c:pt>
                <c:pt idx="8">
                  <c:v>48</c:v>
                </c:pt>
                <c:pt idx="9">
                  <c:v>60</c:v>
                </c:pt>
                <c:pt idx="11">
                  <c:v>58</c:v>
                </c:pt>
                <c:pt idx="12">
                  <c:v>77</c:v>
                </c:pt>
                <c:pt idx="13">
                  <c:v>86</c:v>
                </c:pt>
                <c:pt idx="15">
                  <c:v>72</c:v>
                </c:pt>
                <c:pt idx="16">
                  <c:v>87</c:v>
                </c:pt>
                <c:pt idx="17">
                  <c:v>96</c:v>
                </c:pt>
                <c:pt idx="19">
                  <c:v>81</c:v>
                </c:pt>
                <c:pt idx="20">
                  <c:v>99</c:v>
                </c:pt>
                <c:pt idx="21">
                  <c:v>111</c:v>
                </c:pt>
                <c:pt idx="23">
                  <c:v>90</c:v>
                </c:pt>
                <c:pt idx="24">
                  <c:v>102</c:v>
                </c:pt>
                <c:pt idx="25">
                  <c:v>112</c:v>
                </c:pt>
                <c:pt idx="27">
                  <c:v>99</c:v>
                </c:pt>
                <c:pt idx="28">
                  <c:v>109</c:v>
                </c:pt>
                <c:pt idx="29">
                  <c:v>120</c:v>
                </c:pt>
              </c:numCache>
            </c:numRef>
          </c:val>
          <c:smooth val="0"/>
          <c:extLst>
            <c:ext xmlns:c16="http://schemas.microsoft.com/office/drawing/2014/chart" uri="{C3380CC4-5D6E-409C-BE32-E72D297353CC}">
              <c16:uniqueId val="{00000007-5337-9249-AC72-FC756D33E222}"/>
            </c:ext>
          </c:extLst>
        </c:ser>
        <c:ser>
          <c:idx val="8"/>
          <c:order val="8"/>
          <c:tx>
            <c:strRef>
              <c:f>'10th%iledata'!$A$12</c:f>
              <c:strCache>
                <c:ptCount val="1"/>
                <c:pt idx="0">
                  <c:v>2002-03</c:v>
                </c:pt>
              </c:strCache>
            </c:strRef>
          </c:tx>
          <c:spPr>
            <a:ln w="25400">
              <a:solidFill>
                <a:srgbClr val="90713A"/>
              </a:solidFill>
              <a:prstDash val="solid"/>
            </a:ln>
          </c:spPr>
          <c:cat>
            <c:strRef>
              <c:f>'10th%iledata'!$B$3:$AE$3</c:f>
              <c:strCache>
                <c:ptCount val="30"/>
                <c:pt idx="0">
                  <c:v>1W</c:v>
                </c:pt>
                <c:pt idx="1">
                  <c:v>1S</c:v>
                </c:pt>
                <c:pt idx="3">
                  <c:v>2F</c:v>
                </c:pt>
                <c:pt idx="4">
                  <c:v>2W</c:v>
                </c:pt>
                <c:pt idx="5">
                  <c:v>2S</c:v>
                </c:pt>
                <c:pt idx="7">
                  <c:v>3F</c:v>
                </c:pt>
                <c:pt idx="8">
                  <c:v>3W</c:v>
                </c:pt>
                <c:pt idx="9">
                  <c:v>3S</c:v>
                </c:pt>
                <c:pt idx="11">
                  <c:v>4F</c:v>
                </c:pt>
                <c:pt idx="12">
                  <c:v>4W</c:v>
                </c:pt>
                <c:pt idx="13">
                  <c:v>4S</c:v>
                </c:pt>
                <c:pt idx="15">
                  <c:v>5F</c:v>
                </c:pt>
                <c:pt idx="16">
                  <c:v>5W</c:v>
                </c:pt>
                <c:pt idx="17">
                  <c:v>5S</c:v>
                </c:pt>
                <c:pt idx="19">
                  <c:v>6F</c:v>
                </c:pt>
                <c:pt idx="20">
                  <c:v>6W</c:v>
                </c:pt>
                <c:pt idx="21">
                  <c:v>6S</c:v>
                </c:pt>
                <c:pt idx="23">
                  <c:v>7F</c:v>
                </c:pt>
                <c:pt idx="24">
                  <c:v>7W</c:v>
                </c:pt>
                <c:pt idx="25">
                  <c:v>7S</c:v>
                </c:pt>
                <c:pt idx="27">
                  <c:v>8F</c:v>
                </c:pt>
                <c:pt idx="28">
                  <c:v>8W</c:v>
                </c:pt>
                <c:pt idx="29">
                  <c:v>8S</c:v>
                </c:pt>
              </c:strCache>
            </c:strRef>
          </c:cat>
          <c:val>
            <c:numRef>
              <c:f>'10th%iledata'!$B$12:$AE$12</c:f>
              <c:numCache>
                <c:formatCode>General</c:formatCode>
                <c:ptCount val="30"/>
                <c:pt idx="0">
                  <c:v>11</c:v>
                </c:pt>
                <c:pt idx="1">
                  <c:v>26</c:v>
                </c:pt>
                <c:pt idx="3">
                  <c:v>14</c:v>
                </c:pt>
                <c:pt idx="4">
                  <c:v>34</c:v>
                </c:pt>
                <c:pt idx="5">
                  <c:v>55</c:v>
                </c:pt>
                <c:pt idx="7">
                  <c:v>34</c:v>
                </c:pt>
                <c:pt idx="8">
                  <c:v>50</c:v>
                </c:pt>
                <c:pt idx="9">
                  <c:v>65</c:v>
                </c:pt>
                <c:pt idx="11">
                  <c:v>52</c:v>
                </c:pt>
                <c:pt idx="12">
                  <c:v>74</c:v>
                </c:pt>
                <c:pt idx="13">
                  <c:v>86</c:v>
                </c:pt>
                <c:pt idx="15">
                  <c:v>68</c:v>
                </c:pt>
                <c:pt idx="16">
                  <c:v>83</c:v>
                </c:pt>
                <c:pt idx="17">
                  <c:v>94</c:v>
                </c:pt>
                <c:pt idx="19">
                  <c:v>80</c:v>
                </c:pt>
                <c:pt idx="20">
                  <c:v>99</c:v>
                </c:pt>
                <c:pt idx="21">
                  <c:v>108</c:v>
                </c:pt>
                <c:pt idx="23">
                  <c:v>91</c:v>
                </c:pt>
                <c:pt idx="24">
                  <c:v>102</c:v>
                </c:pt>
                <c:pt idx="25">
                  <c:v>105</c:v>
                </c:pt>
                <c:pt idx="27">
                  <c:v>103</c:v>
                </c:pt>
                <c:pt idx="28">
                  <c:v>110</c:v>
                </c:pt>
                <c:pt idx="29">
                  <c:v>105</c:v>
                </c:pt>
              </c:numCache>
            </c:numRef>
          </c:val>
          <c:smooth val="0"/>
          <c:extLst>
            <c:ext xmlns:c16="http://schemas.microsoft.com/office/drawing/2014/chart" uri="{C3380CC4-5D6E-409C-BE32-E72D297353CC}">
              <c16:uniqueId val="{00000008-5337-9249-AC72-FC756D33E222}"/>
            </c:ext>
          </c:extLst>
        </c:ser>
        <c:ser>
          <c:idx val="9"/>
          <c:order val="9"/>
          <c:tx>
            <c:strRef>
              <c:f>'10th%iledata'!$A$13</c:f>
              <c:strCache>
                <c:ptCount val="1"/>
                <c:pt idx="0">
                  <c:v>2001-02</c:v>
                </c:pt>
              </c:strCache>
            </c:strRef>
          </c:tx>
          <c:cat>
            <c:strRef>
              <c:f>'10th%iledata'!$B$3:$AE$3</c:f>
              <c:strCache>
                <c:ptCount val="30"/>
                <c:pt idx="0">
                  <c:v>1W</c:v>
                </c:pt>
                <c:pt idx="1">
                  <c:v>1S</c:v>
                </c:pt>
                <c:pt idx="3">
                  <c:v>2F</c:v>
                </c:pt>
                <c:pt idx="4">
                  <c:v>2W</c:v>
                </c:pt>
                <c:pt idx="5">
                  <c:v>2S</c:v>
                </c:pt>
                <c:pt idx="7">
                  <c:v>3F</c:v>
                </c:pt>
                <c:pt idx="8">
                  <c:v>3W</c:v>
                </c:pt>
                <c:pt idx="9">
                  <c:v>3S</c:v>
                </c:pt>
                <c:pt idx="11">
                  <c:v>4F</c:v>
                </c:pt>
                <c:pt idx="12">
                  <c:v>4W</c:v>
                </c:pt>
                <c:pt idx="13">
                  <c:v>4S</c:v>
                </c:pt>
                <c:pt idx="15">
                  <c:v>5F</c:v>
                </c:pt>
                <c:pt idx="16">
                  <c:v>5W</c:v>
                </c:pt>
                <c:pt idx="17">
                  <c:v>5S</c:v>
                </c:pt>
                <c:pt idx="19">
                  <c:v>6F</c:v>
                </c:pt>
                <c:pt idx="20">
                  <c:v>6W</c:v>
                </c:pt>
                <c:pt idx="21">
                  <c:v>6S</c:v>
                </c:pt>
                <c:pt idx="23">
                  <c:v>7F</c:v>
                </c:pt>
                <c:pt idx="24">
                  <c:v>7W</c:v>
                </c:pt>
                <c:pt idx="25">
                  <c:v>7S</c:v>
                </c:pt>
                <c:pt idx="27">
                  <c:v>8F</c:v>
                </c:pt>
                <c:pt idx="28">
                  <c:v>8W</c:v>
                </c:pt>
                <c:pt idx="29">
                  <c:v>8S</c:v>
                </c:pt>
              </c:strCache>
            </c:strRef>
          </c:cat>
          <c:val>
            <c:numRef>
              <c:f>'10th%iledata'!$B$13:$AE$13</c:f>
              <c:numCache>
                <c:formatCode>General</c:formatCode>
                <c:ptCount val="30"/>
                <c:pt idx="0">
                  <c:v>8</c:v>
                </c:pt>
                <c:pt idx="1">
                  <c:v>20</c:v>
                </c:pt>
                <c:pt idx="3">
                  <c:v>13</c:v>
                </c:pt>
                <c:pt idx="4">
                  <c:v>35</c:v>
                </c:pt>
                <c:pt idx="5">
                  <c:v>54</c:v>
                </c:pt>
                <c:pt idx="7">
                  <c:v>32</c:v>
                </c:pt>
                <c:pt idx="8">
                  <c:v>48</c:v>
                </c:pt>
                <c:pt idx="9">
                  <c:v>63</c:v>
                </c:pt>
                <c:pt idx="11">
                  <c:v>50</c:v>
                </c:pt>
                <c:pt idx="12">
                  <c:v>68</c:v>
                </c:pt>
                <c:pt idx="13">
                  <c:v>79</c:v>
                </c:pt>
                <c:pt idx="15">
                  <c:v>66</c:v>
                </c:pt>
                <c:pt idx="16">
                  <c:v>85</c:v>
                </c:pt>
                <c:pt idx="17">
                  <c:v>94</c:v>
                </c:pt>
                <c:pt idx="19">
                  <c:v>79</c:v>
                </c:pt>
                <c:pt idx="20">
                  <c:v>97</c:v>
                </c:pt>
                <c:pt idx="21">
                  <c:v>103</c:v>
                </c:pt>
                <c:pt idx="23">
                  <c:v>91</c:v>
                </c:pt>
                <c:pt idx="24">
                  <c:v>103</c:v>
                </c:pt>
                <c:pt idx="25">
                  <c:v>114</c:v>
                </c:pt>
                <c:pt idx="27">
                  <c:v>118</c:v>
                </c:pt>
                <c:pt idx="28">
                  <c:v>126</c:v>
                </c:pt>
                <c:pt idx="29">
                  <c:v>129</c:v>
                </c:pt>
              </c:numCache>
            </c:numRef>
          </c:val>
          <c:smooth val="0"/>
          <c:extLst>
            <c:ext xmlns:c16="http://schemas.microsoft.com/office/drawing/2014/chart" uri="{C3380CC4-5D6E-409C-BE32-E72D297353CC}">
              <c16:uniqueId val="{00000009-5337-9249-AC72-FC756D33E222}"/>
            </c:ext>
          </c:extLst>
        </c:ser>
        <c:ser>
          <c:idx val="10"/>
          <c:order val="10"/>
          <c:tx>
            <c:strRef>
              <c:f>'10th%iledata'!$A$14</c:f>
              <c:strCache>
                <c:ptCount val="1"/>
                <c:pt idx="0">
                  <c:v>2000-01</c:v>
                </c:pt>
              </c:strCache>
            </c:strRef>
          </c:tx>
          <c:spPr>
            <a:ln w="19050">
              <a:solidFill>
                <a:srgbClr val="4BACC6">
                  <a:shade val="95000"/>
                  <a:satMod val="105000"/>
                </a:srgbClr>
              </a:solidFill>
            </a:ln>
          </c:spPr>
          <c:marker>
            <c:symbol val="square"/>
            <c:size val="4"/>
          </c:marker>
          <c:cat>
            <c:strRef>
              <c:f>'10th%iledata'!$B$3:$AE$3</c:f>
              <c:strCache>
                <c:ptCount val="30"/>
                <c:pt idx="0">
                  <c:v>1W</c:v>
                </c:pt>
                <c:pt idx="1">
                  <c:v>1S</c:v>
                </c:pt>
                <c:pt idx="3">
                  <c:v>2F</c:v>
                </c:pt>
                <c:pt idx="4">
                  <c:v>2W</c:v>
                </c:pt>
                <c:pt idx="5">
                  <c:v>2S</c:v>
                </c:pt>
                <c:pt idx="7">
                  <c:v>3F</c:v>
                </c:pt>
                <c:pt idx="8">
                  <c:v>3W</c:v>
                </c:pt>
                <c:pt idx="9">
                  <c:v>3S</c:v>
                </c:pt>
                <c:pt idx="11">
                  <c:v>4F</c:v>
                </c:pt>
                <c:pt idx="12">
                  <c:v>4W</c:v>
                </c:pt>
                <c:pt idx="13">
                  <c:v>4S</c:v>
                </c:pt>
                <c:pt idx="15">
                  <c:v>5F</c:v>
                </c:pt>
                <c:pt idx="16">
                  <c:v>5W</c:v>
                </c:pt>
                <c:pt idx="17">
                  <c:v>5S</c:v>
                </c:pt>
                <c:pt idx="19">
                  <c:v>6F</c:v>
                </c:pt>
                <c:pt idx="20">
                  <c:v>6W</c:v>
                </c:pt>
                <c:pt idx="21">
                  <c:v>6S</c:v>
                </c:pt>
                <c:pt idx="23">
                  <c:v>7F</c:v>
                </c:pt>
                <c:pt idx="24">
                  <c:v>7W</c:v>
                </c:pt>
                <c:pt idx="25">
                  <c:v>7S</c:v>
                </c:pt>
                <c:pt idx="27">
                  <c:v>8F</c:v>
                </c:pt>
                <c:pt idx="28">
                  <c:v>8W</c:v>
                </c:pt>
                <c:pt idx="29">
                  <c:v>8S</c:v>
                </c:pt>
              </c:strCache>
            </c:strRef>
          </c:cat>
          <c:val>
            <c:numRef>
              <c:f>'10th%iledata'!$B$14:$AE$14</c:f>
              <c:numCache>
                <c:formatCode>General</c:formatCode>
                <c:ptCount val="30"/>
                <c:pt idx="0">
                  <c:v>7</c:v>
                </c:pt>
                <c:pt idx="1">
                  <c:v>22</c:v>
                </c:pt>
                <c:pt idx="3">
                  <c:v>15</c:v>
                </c:pt>
                <c:pt idx="4">
                  <c:v>34</c:v>
                </c:pt>
                <c:pt idx="5">
                  <c:v>51</c:v>
                </c:pt>
                <c:pt idx="7">
                  <c:v>33</c:v>
                </c:pt>
                <c:pt idx="8">
                  <c:v>51</c:v>
                </c:pt>
                <c:pt idx="9">
                  <c:v>61</c:v>
                </c:pt>
                <c:pt idx="11">
                  <c:v>49</c:v>
                </c:pt>
                <c:pt idx="12">
                  <c:v>68</c:v>
                </c:pt>
                <c:pt idx="13">
                  <c:v>81</c:v>
                </c:pt>
                <c:pt idx="15">
                  <c:v>67</c:v>
                </c:pt>
                <c:pt idx="16">
                  <c:v>82</c:v>
                </c:pt>
                <c:pt idx="17">
                  <c:v>96</c:v>
                </c:pt>
                <c:pt idx="19">
                  <c:v>76</c:v>
                </c:pt>
                <c:pt idx="20">
                  <c:v>88</c:v>
                </c:pt>
                <c:pt idx="21">
                  <c:v>95</c:v>
                </c:pt>
                <c:pt idx="23">
                  <c:v>106</c:v>
                </c:pt>
                <c:pt idx="24">
                  <c:v>116</c:v>
                </c:pt>
                <c:pt idx="25">
                  <c:v>125</c:v>
                </c:pt>
                <c:pt idx="27">
                  <c:v>100</c:v>
                </c:pt>
                <c:pt idx="28">
                  <c:v>113</c:v>
                </c:pt>
                <c:pt idx="29">
                  <c:v>119</c:v>
                </c:pt>
              </c:numCache>
            </c:numRef>
          </c:val>
          <c:smooth val="0"/>
          <c:extLst>
            <c:ext xmlns:c16="http://schemas.microsoft.com/office/drawing/2014/chart" uri="{C3380CC4-5D6E-409C-BE32-E72D297353CC}">
              <c16:uniqueId val="{0000000A-5337-9249-AC72-FC756D33E222}"/>
            </c:ext>
          </c:extLst>
        </c:ser>
        <c:ser>
          <c:idx val="11"/>
          <c:order val="11"/>
          <c:tx>
            <c:strRef>
              <c:f>'10th%iledata'!$A$15</c:f>
              <c:strCache>
                <c:ptCount val="1"/>
                <c:pt idx="0">
                  <c:v>1999-00</c:v>
                </c:pt>
              </c:strCache>
            </c:strRef>
          </c:tx>
          <c:cat>
            <c:strRef>
              <c:f>'10th%iledata'!$B$3:$AE$3</c:f>
              <c:strCache>
                <c:ptCount val="30"/>
                <c:pt idx="0">
                  <c:v>1W</c:v>
                </c:pt>
                <c:pt idx="1">
                  <c:v>1S</c:v>
                </c:pt>
                <c:pt idx="3">
                  <c:v>2F</c:v>
                </c:pt>
                <c:pt idx="4">
                  <c:v>2W</c:v>
                </c:pt>
                <c:pt idx="5">
                  <c:v>2S</c:v>
                </c:pt>
                <c:pt idx="7">
                  <c:v>3F</c:v>
                </c:pt>
                <c:pt idx="8">
                  <c:v>3W</c:v>
                </c:pt>
                <c:pt idx="9">
                  <c:v>3S</c:v>
                </c:pt>
                <c:pt idx="11">
                  <c:v>4F</c:v>
                </c:pt>
                <c:pt idx="12">
                  <c:v>4W</c:v>
                </c:pt>
                <c:pt idx="13">
                  <c:v>4S</c:v>
                </c:pt>
                <c:pt idx="15">
                  <c:v>5F</c:v>
                </c:pt>
                <c:pt idx="16">
                  <c:v>5W</c:v>
                </c:pt>
                <c:pt idx="17">
                  <c:v>5S</c:v>
                </c:pt>
                <c:pt idx="19">
                  <c:v>6F</c:v>
                </c:pt>
                <c:pt idx="20">
                  <c:v>6W</c:v>
                </c:pt>
                <c:pt idx="21">
                  <c:v>6S</c:v>
                </c:pt>
                <c:pt idx="23">
                  <c:v>7F</c:v>
                </c:pt>
                <c:pt idx="24">
                  <c:v>7W</c:v>
                </c:pt>
                <c:pt idx="25">
                  <c:v>7S</c:v>
                </c:pt>
                <c:pt idx="27">
                  <c:v>8F</c:v>
                </c:pt>
                <c:pt idx="28">
                  <c:v>8W</c:v>
                </c:pt>
                <c:pt idx="29">
                  <c:v>8S</c:v>
                </c:pt>
              </c:strCache>
            </c:strRef>
          </c:cat>
          <c:val>
            <c:numRef>
              <c:f>'10th%iledata'!$B$15:$AE$15</c:f>
              <c:numCache>
                <c:formatCode>General</c:formatCode>
                <c:ptCount val="30"/>
                <c:pt idx="0">
                  <c:v>9</c:v>
                </c:pt>
                <c:pt idx="1">
                  <c:v>25</c:v>
                </c:pt>
                <c:pt idx="3">
                  <c:v>14</c:v>
                </c:pt>
                <c:pt idx="4">
                  <c:v>33</c:v>
                </c:pt>
                <c:pt idx="5">
                  <c:v>51</c:v>
                </c:pt>
                <c:pt idx="7">
                  <c:v>28</c:v>
                </c:pt>
                <c:pt idx="8">
                  <c:v>49</c:v>
                </c:pt>
                <c:pt idx="9">
                  <c:v>59</c:v>
                </c:pt>
                <c:pt idx="11">
                  <c:v>41</c:v>
                </c:pt>
                <c:pt idx="12">
                  <c:v>60</c:v>
                </c:pt>
                <c:pt idx="13">
                  <c:v>72</c:v>
                </c:pt>
                <c:pt idx="15">
                  <c:v>67</c:v>
                </c:pt>
                <c:pt idx="16">
                  <c:v>80</c:v>
                </c:pt>
                <c:pt idx="17">
                  <c:v>95</c:v>
                </c:pt>
                <c:pt idx="19">
                  <c:v>76</c:v>
                </c:pt>
                <c:pt idx="20">
                  <c:v>86</c:v>
                </c:pt>
                <c:pt idx="21">
                  <c:v>94</c:v>
                </c:pt>
              </c:numCache>
            </c:numRef>
          </c:val>
          <c:smooth val="0"/>
          <c:extLst>
            <c:ext xmlns:c16="http://schemas.microsoft.com/office/drawing/2014/chart" uri="{C3380CC4-5D6E-409C-BE32-E72D297353CC}">
              <c16:uniqueId val="{0000000B-5337-9249-AC72-FC756D33E222}"/>
            </c:ext>
          </c:extLst>
        </c:ser>
        <c:ser>
          <c:idx val="12"/>
          <c:order val="12"/>
          <c:tx>
            <c:strRef>
              <c:f>'10th%iledata'!$A$16</c:f>
              <c:strCache>
                <c:ptCount val="1"/>
                <c:pt idx="0">
                  <c:v>1998-99</c:v>
                </c:pt>
              </c:strCache>
            </c:strRef>
          </c:tx>
          <c:cat>
            <c:strRef>
              <c:f>'10th%iledata'!$B$3:$AE$3</c:f>
              <c:strCache>
                <c:ptCount val="30"/>
                <c:pt idx="0">
                  <c:v>1W</c:v>
                </c:pt>
                <c:pt idx="1">
                  <c:v>1S</c:v>
                </c:pt>
                <c:pt idx="3">
                  <c:v>2F</c:v>
                </c:pt>
                <c:pt idx="4">
                  <c:v>2W</c:v>
                </c:pt>
                <c:pt idx="5">
                  <c:v>2S</c:v>
                </c:pt>
                <c:pt idx="7">
                  <c:v>3F</c:v>
                </c:pt>
                <c:pt idx="8">
                  <c:v>3W</c:v>
                </c:pt>
                <c:pt idx="9">
                  <c:v>3S</c:v>
                </c:pt>
                <c:pt idx="11">
                  <c:v>4F</c:v>
                </c:pt>
                <c:pt idx="12">
                  <c:v>4W</c:v>
                </c:pt>
                <c:pt idx="13">
                  <c:v>4S</c:v>
                </c:pt>
                <c:pt idx="15">
                  <c:v>5F</c:v>
                </c:pt>
                <c:pt idx="16">
                  <c:v>5W</c:v>
                </c:pt>
                <c:pt idx="17">
                  <c:v>5S</c:v>
                </c:pt>
                <c:pt idx="19">
                  <c:v>6F</c:v>
                </c:pt>
                <c:pt idx="20">
                  <c:v>6W</c:v>
                </c:pt>
                <c:pt idx="21">
                  <c:v>6S</c:v>
                </c:pt>
                <c:pt idx="23">
                  <c:v>7F</c:v>
                </c:pt>
                <c:pt idx="24">
                  <c:v>7W</c:v>
                </c:pt>
                <c:pt idx="25">
                  <c:v>7S</c:v>
                </c:pt>
                <c:pt idx="27">
                  <c:v>8F</c:v>
                </c:pt>
                <c:pt idx="28">
                  <c:v>8W</c:v>
                </c:pt>
                <c:pt idx="29">
                  <c:v>8S</c:v>
                </c:pt>
              </c:strCache>
            </c:strRef>
          </c:cat>
          <c:val>
            <c:numRef>
              <c:f>'10th%iledata'!$B$16:$AE$16</c:f>
              <c:numCache>
                <c:formatCode>General</c:formatCode>
                <c:ptCount val="30"/>
                <c:pt idx="0">
                  <c:v>9</c:v>
                </c:pt>
                <c:pt idx="1">
                  <c:v>25</c:v>
                </c:pt>
                <c:pt idx="3">
                  <c:v>13</c:v>
                </c:pt>
                <c:pt idx="4">
                  <c:v>26</c:v>
                </c:pt>
                <c:pt idx="5">
                  <c:v>42</c:v>
                </c:pt>
                <c:pt idx="7">
                  <c:v>23</c:v>
                </c:pt>
                <c:pt idx="8">
                  <c:v>33</c:v>
                </c:pt>
                <c:pt idx="9">
                  <c:v>44</c:v>
                </c:pt>
                <c:pt idx="11">
                  <c:v>35</c:v>
                </c:pt>
                <c:pt idx="12">
                  <c:v>48</c:v>
                </c:pt>
                <c:pt idx="13">
                  <c:v>65</c:v>
                </c:pt>
                <c:pt idx="15">
                  <c:v>56</c:v>
                </c:pt>
                <c:pt idx="16">
                  <c:v>68</c:v>
                </c:pt>
                <c:pt idx="17">
                  <c:v>77</c:v>
                </c:pt>
                <c:pt idx="19">
                  <c:v>68</c:v>
                </c:pt>
                <c:pt idx="20">
                  <c:v>68</c:v>
                </c:pt>
                <c:pt idx="21">
                  <c:v>89</c:v>
                </c:pt>
              </c:numCache>
            </c:numRef>
          </c:val>
          <c:smooth val="0"/>
          <c:extLst>
            <c:ext xmlns:c16="http://schemas.microsoft.com/office/drawing/2014/chart" uri="{C3380CC4-5D6E-409C-BE32-E72D297353CC}">
              <c16:uniqueId val="{0000000C-5337-9249-AC72-FC756D33E222}"/>
            </c:ext>
          </c:extLst>
        </c:ser>
        <c:ser>
          <c:idx val="13"/>
          <c:order val="13"/>
          <c:tx>
            <c:strRef>
              <c:f>'10th%iledata'!$A$17</c:f>
              <c:strCache>
                <c:ptCount val="1"/>
                <c:pt idx="0">
                  <c:v>1997-98</c:v>
                </c:pt>
              </c:strCache>
            </c:strRef>
          </c:tx>
          <c:cat>
            <c:strRef>
              <c:f>'10th%iledata'!$B$3:$AE$3</c:f>
              <c:strCache>
                <c:ptCount val="30"/>
                <c:pt idx="0">
                  <c:v>1W</c:v>
                </c:pt>
                <c:pt idx="1">
                  <c:v>1S</c:v>
                </c:pt>
                <c:pt idx="3">
                  <c:v>2F</c:v>
                </c:pt>
                <c:pt idx="4">
                  <c:v>2W</c:v>
                </c:pt>
                <c:pt idx="5">
                  <c:v>2S</c:v>
                </c:pt>
                <c:pt idx="7">
                  <c:v>3F</c:v>
                </c:pt>
                <c:pt idx="8">
                  <c:v>3W</c:v>
                </c:pt>
                <c:pt idx="9">
                  <c:v>3S</c:v>
                </c:pt>
                <c:pt idx="11">
                  <c:v>4F</c:v>
                </c:pt>
                <c:pt idx="12">
                  <c:v>4W</c:v>
                </c:pt>
                <c:pt idx="13">
                  <c:v>4S</c:v>
                </c:pt>
                <c:pt idx="15">
                  <c:v>5F</c:v>
                </c:pt>
                <c:pt idx="16">
                  <c:v>5W</c:v>
                </c:pt>
                <c:pt idx="17">
                  <c:v>5S</c:v>
                </c:pt>
                <c:pt idx="19">
                  <c:v>6F</c:v>
                </c:pt>
                <c:pt idx="20">
                  <c:v>6W</c:v>
                </c:pt>
                <c:pt idx="21">
                  <c:v>6S</c:v>
                </c:pt>
                <c:pt idx="23">
                  <c:v>7F</c:v>
                </c:pt>
                <c:pt idx="24">
                  <c:v>7W</c:v>
                </c:pt>
                <c:pt idx="25">
                  <c:v>7S</c:v>
                </c:pt>
                <c:pt idx="27">
                  <c:v>8F</c:v>
                </c:pt>
                <c:pt idx="28">
                  <c:v>8W</c:v>
                </c:pt>
                <c:pt idx="29">
                  <c:v>8S</c:v>
                </c:pt>
              </c:strCache>
            </c:strRef>
          </c:cat>
          <c:val>
            <c:numRef>
              <c:f>'10th%iledata'!$B$17:$AE$17</c:f>
              <c:numCache>
                <c:formatCode>General</c:formatCode>
                <c:ptCount val="30"/>
                <c:pt idx="0">
                  <c:v>7</c:v>
                </c:pt>
                <c:pt idx="1">
                  <c:v>15</c:v>
                </c:pt>
                <c:pt idx="3">
                  <c:v>12</c:v>
                </c:pt>
                <c:pt idx="4">
                  <c:v>23</c:v>
                </c:pt>
                <c:pt idx="5">
                  <c:v>38</c:v>
                </c:pt>
                <c:pt idx="7">
                  <c:v>25</c:v>
                </c:pt>
                <c:pt idx="8">
                  <c:v>32</c:v>
                </c:pt>
                <c:pt idx="9">
                  <c:v>40</c:v>
                </c:pt>
                <c:pt idx="11">
                  <c:v>36</c:v>
                </c:pt>
                <c:pt idx="12">
                  <c:v>49</c:v>
                </c:pt>
                <c:pt idx="13">
                  <c:v>63</c:v>
                </c:pt>
                <c:pt idx="15">
                  <c:v>52</c:v>
                </c:pt>
                <c:pt idx="16">
                  <c:v>63</c:v>
                </c:pt>
                <c:pt idx="17">
                  <c:v>82</c:v>
                </c:pt>
                <c:pt idx="19">
                  <c:v>47</c:v>
                </c:pt>
                <c:pt idx="20">
                  <c:v>64</c:v>
                </c:pt>
                <c:pt idx="21">
                  <c:v>74</c:v>
                </c:pt>
              </c:numCache>
            </c:numRef>
          </c:val>
          <c:smooth val="0"/>
          <c:extLst>
            <c:ext xmlns:c16="http://schemas.microsoft.com/office/drawing/2014/chart" uri="{C3380CC4-5D6E-409C-BE32-E72D297353CC}">
              <c16:uniqueId val="{0000000D-5337-9249-AC72-FC756D33E222}"/>
            </c:ext>
          </c:extLst>
        </c:ser>
        <c:ser>
          <c:idx val="14"/>
          <c:order val="14"/>
          <c:tx>
            <c:strRef>
              <c:f>'10th%iledata'!$A$18</c:f>
              <c:strCache>
                <c:ptCount val="1"/>
                <c:pt idx="0">
                  <c:v>1996-97</c:v>
                </c:pt>
              </c:strCache>
            </c:strRef>
          </c:tx>
          <c:marker>
            <c:symbol val="circle"/>
            <c:size val="7"/>
          </c:marker>
          <c:cat>
            <c:strRef>
              <c:f>'10th%iledata'!$B$3:$AE$3</c:f>
              <c:strCache>
                <c:ptCount val="30"/>
                <c:pt idx="0">
                  <c:v>1W</c:v>
                </c:pt>
                <c:pt idx="1">
                  <c:v>1S</c:v>
                </c:pt>
                <c:pt idx="3">
                  <c:v>2F</c:v>
                </c:pt>
                <c:pt idx="4">
                  <c:v>2W</c:v>
                </c:pt>
                <c:pt idx="5">
                  <c:v>2S</c:v>
                </c:pt>
                <c:pt idx="7">
                  <c:v>3F</c:v>
                </c:pt>
                <c:pt idx="8">
                  <c:v>3W</c:v>
                </c:pt>
                <c:pt idx="9">
                  <c:v>3S</c:v>
                </c:pt>
                <c:pt idx="11">
                  <c:v>4F</c:v>
                </c:pt>
                <c:pt idx="12">
                  <c:v>4W</c:v>
                </c:pt>
                <c:pt idx="13">
                  <c:v>4S</c:v>
                </c:pt>
                <c:pt idx="15">
                  <c:v>5F</c:v>
                </c:pt>
                <c:pt idx="16">
                  <c:v>5W</c:v>
                </c:pt>
                <c:pt idx="17">
                  <c:v>5S</c:v>
                </c:pt>
                <c:pt idx="19">
                  <c:v>6F</c:v>
                </c:pt>
                <c:pt idx="20">
                  <c:v>6W</c:v>
                </c:pt>
                <c:pt idx="21">
                  <c:v>6S</c:v>
                </c:pt>
                <c:pt idx="23">
                  <c:v>7F</c:v>
                </c:pt>
                <c:pt idx="24">
                  <c:v>7W</c:v>
                </c:pt>
                <c:pt idx="25">
                  <c:v>7S</c:v>
                </c:pt>
                <c:pt idx="27">
                  <c:v>8F</c:v>
                </c:pt>
                <c:pt idx="28">
                  <c:v>8W</c:v>
                </c:pt>
                <c:pt idx="29">
                  <c:v>8S</c:v>
                </c:pt>
              </c:strCache>
            </c:strRef>
          </c:cat>
          <c:val>
            <c:numRef>
              <c:f>'10th%iledata'!$B$18:$AE$18</c:f>
              <c:numCache>
                <c:formatCode>General</c:formatCode>
                <c:ptCount val="30"/>
                <c:pt idx="0">
                  <c:v>6</c:v>
                </c:pt>
                <c:pt idx="1">
                  <c:v>16</c:v>
                </c:pt>
                <c:pt idx="3">
                  <c:v>11</c:v>
                </c:pt>
                <c:pt idx="4">
                  <c:v>20</c:v>
                </c:pt>
                <c:pt idx="5">
                  <c:v>45</c:v>
                </c:pt>
                <c:pt idx="7">
                  <c:v>20</c:v>
                </c:pt>
                <c:pt idx="8">
                  <c:v>39</c:v>
                </c:pt>
                <c:pt idx="9">
                  <c:v>41</c:v>
                </c:pt>
                <c:pt idx="11">
                  <c:v>45</c:v>
                </c:pt>
                <c:pt idx="12">
                  <c:v>53</c:v>
                </c:pt>
                <c:pt idx="13">
                  <c:v>59</c:v>
                </c:pt>
                <c:pt idx="15">
                  <c:v>55</c:v>
                </c:pt>
                <c:pt idx="16">
                  <c:v>65</c:v>
                </c:pt>
                <c:pt idx="17">
                  <c:v>61</c:v>
                </c:pt>
                <c:pt idx="19">
                  <c:v>66</c:v>
                </c:pt>
                <c:pt idx="20">
                  <c:v>71</c:v>
                </c:pt>
                <c:pt idx="21">
                  <c:v>85</c:v>
                </c:pt>
              </c:numCache>
            </c:numRef>
          </c:val>
          <c:smooth val="0"/>
          <c:extLst>
            <c:ext xmlns:c16="http://schemas.microsoft.com/office/drawing/2014/chart" uri="{C3380CC4-5D6E-409C-BE32-E72D297353CC}">
              <c16:uniqueId val="{0000000E-5337-9249-AC72-FC756D33E222}"/>
            </c:ext>
          </c:extLst>
        </c:ser>
        <c:dLbls>
          <c:showLegendKey val="0"/>
          <c:showVal val="0"/>
          <c:showCatName val="0"/>
          <c:showSerName val="0"/>
          <c:showPercent val="0"/>
          <c:showBubbleSize val="0"/>
        </c:dLbls>
        <c:marker val="1"/>
        <c:smooth val="0"/>
        <c:axId val="2129511288"/>
        <c:axId val="2129517416"/>
      </c:lineChart>
      <c:catAx>
        <c:axId val="2129511288"/>
        <c:scaling>
          <c:orientation val="minMax"/>
        </c:scaling>
        <c:delete val="0"/>
        <c:axPos val="b"/>
        <c:title>
          <c:tx>
            <c:rich>
              <a:bodyPr/>
              <a:lstStyle/>
              <a:p>
                <a:pPr>
                  <a:defRPr sz="1400" b="1" i="0" u="none" strike="noStrike" baseline="0">
                    <a:solidFill>
                      <a:srgbClr val="000000"/>
                    </a:solidFill>
                    <a:latin typeface="Geneva"/>
                    <a:ea typeface="Geneva"/>
                    <a:cs typeface="Geneva"/>
                  </a:defRPr>
                </a:pPr>
                <a:r>
                  <a:rPr lang="en-US" sz="1400" dirty="0"/>
                  <a:t>Grade and Period</a:t>
                </a:r>
              </a:p>
            </c:rich>
          </c:tx>
          <c:layout>
            <c:manualLayout>
              <c:xMode val="edge"/>
              <c:yMode val="edge"/>
              <c:x val="0.409009994727354"/>
              <c:y val="0.93948457095391602"/>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rtl="0">
              <a:defRPr sz="1000" b="0" i="0" u="none" strike="noStrike" baseline="0">
                <a:solidFill>
                  <a:srgbClr val="000000"/>
                </a:solidFill>
                <a:latin typeface="Geneva"/>
                <a:ea typeface="Geneva"/>
                <a:cs typeface="Geneva"/>
              </a:defRPr>
            </a:pPr>
            <a:endParaRPr lang="en-US"/>
          </a:p>
        </c:txPr>
        <c:crossAx val="2129517416"/>
        <c:crosses val="autoZero"/>
        <c:auto val="1"/>
        <c:lblAlgn val="ctr"/>
        <c:lblOffset val="100"/>
        <c:tickLblSkip val="1"/>
        <c:tickMarkSkip val="1"/>
        <c:noMultiLvlLbl val="0"/>
      </c:catAx>
      <c:valAx>
        <c:axId val="2129517416"/>
        <c:scaling>
          <c:orientation val="minMax"/>
        </c:scaling>
        <c:delete val="0"/>
        <c:axPos val="l"/>
        <c:majorGridlines>
          <c:spPr>
            <a:ln w="3175">
              <a:solidFill>
                <a:srgbClr val="000000"/>
              </a:solidFill>
              <a:prstDash val="solid"/>
            </a:ln>
          </c:spPr>
        </c:majorGridlines>
        <c:title>
          <c:tx>
            <c:rich>
              <a:bodyPr/>
              <a:lstStyle/>
              <a:p>
                <a:pPr>
                  <a:defRPr sz="1400" b="1" i="0" u="none" strike="noStrike" baseline="0">
                    <a:solidFill>
                      <a:srgbClr val="000000"/>
                    </a:solidFill>
                    <a:latin typeface="Geneva"/>
                    <a:ea typeface="Geneva"/>
                    <a:cs typeface="Geneva"/>
                  </a:defRPr>
                </a:pPr>
                <a:r>
                  <a:rPr lang="en-US" sz="1400" dirty="0"/>
                  <a:t>10th %ile score</a:t>
                </a:r>
              </a:p>
            </c:rich>
          </c:tx>
          <c:layout>
            <c:manualLayout>
              <c:xMode val="edge"/>
              <c:yMode val="edge"/>
              <c:x val="6.6225628566683901E-3"/>
              <c:y val="0.431499488338837"/>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rtl="0">
              <a:defRPr sz="1100" b="0" i="0" u="none" strike="noStrike" baseline="0">
                <a:solidFill>
                  <a:srgbClr val="000000"/>
                </a:solidFill>
                <a:latin typeface="Geneva"/>
                <a:ea typeface="Geneva"/>
                <a:cs typeface="Geneva"/>
              </a:defRPr>
            </a:pPr>
            <a:endParaRPr lang="en-US"/>
          </a:p>
        </c:txPr>
        <c:crossAx val="2129511288"/>
        <c:crosses val="autoZero"/>
        <c:crossBetween val="between"/>
      </c:valAx>
      <c:spPr>
        <a:noFill/>
        <a:ln w="12700">
          <a:solidFill>
            <a:srgbClr val="808080"/>
          </a:solidFill>
          <a:prstDash val="solid"/>
        </a:ln>
      </c:spPr>
    </c:plotArea>
    <c:legend>
      <c:legendPos val="r"/>
      <c:overlay val="0"/>
      <c:spPr>
        <a:solidFill>
          <a:srgbClr val="FFFFFF"/>
        </a:solidFill>
        <a:ln w="3175">
          <a:solidFill>
            <a:srgbClr val="000000"/>
          </a:solidFill>
          <a:prstDash val="solid"/>
        </a:ln>
      </c:spPr>
      <c:txPr>
        <a:bodyPr/>
        <a:lstStyle/>
        <a:p>
          <a:pPr rtl="0">
            <a:defRPr sz="1000" b="0" i="0" u="none" strike="noStrike" baseline="0">
              <a:solidFill>
                <a:srgbClr val="000000"/>
              </a:solidFill>
              <a:latin typeface="Geneva"/>
              <a:ea typeface="Geneva"/>
              <a:cs typeface="Geneva"/>
            </a:defRPr>
          </a:pPr>
          <a:endParaRPr lang="en-US"/>
        </a:p>
      </c:txPr>
    </c:legend>
    <c:plotVisOnly val="1"/>
    <c:dispBlanksAs val="gap"/>
    <c:showDLblsOverMax val="0"/>
  </c:chart>
  <c:spPr>
    <a:noFill/>
    <a:ln w="9525">
      <a:noFill/>
    </a:ln>
  </c:spPr>
  <c:txPr>
    <a:bodyPr/>
    <a:lstStyle/>
    <a:p>
      <a:pPr>
        <a:defRPr sz="1800" b="0" i="0" u="none" strike="noStrike" baseline="0">
          <a:solidFill>
            <a:srgbClr val="000000"/>
          </a:solidFill>
          <a:latin typeface="Geneva"/>
          <a:ea typeface="Geneva"/>
          <a:cs typeface="Geneva"/>
        </a:defRPr>
      </a:pPr>
      <a:endParaRPr lang="en-US"/>
    </a:p>
  </c:txPr>
  <c:externalData r:id="rId2">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19-07-10T18:46:53.398" idx="1">
    <p:pos x="6000" y="0"/>
    <p:text>add eample slide for a district</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commentPostId="AAAADQZ3KHU"/>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9492FD-1D79-B141-9A36-A488DE63FE10}" type="doc">
      <dgm:prSet loTypeId="urn:microsoft.com/office/officeart/2005/8/layout/default" loCatId="" qsTypeId="urn:microsoft.com/office/officeart/2005/8/quickstyle/simple4" qsCatId="simple" csTypeId="urn:microsoft.com/office/officeart/2005/8/colors/accent1_2" csCatId="accent1" phldr="1"/>
      <dgm:spPr/>
      <dgm:t>
        <a:bodyPr/>
        <a:lstStyle/>
        <a:p>
          <a:endParaRPr lang="en-US"/>
        </a:p>
      </dgm:t>
    </dgm:pt>
    <dgm:pt modelId="{C350184E-C9B4-BD41-B6FB-58F942DF384B}">
      <dgm:prSet phldrT="[Text]"/>
      <dgm:spPr/>
      <dgm:t>
        <a:bodyPr/>
        <a:lstStyle/>
        <a:p>
          <a:r>
            <a:rPr lang="en-US" dirty="0"/>
            <a:t>Assessments</a:t>
          </a:r>
        </a:p>
      </dgm:t>
    </dgm:pt>
    <dgm:pt modelId="{98FCBEAB-76B7-6349-91F1-3CF55FDF077A}" type="parTrans" cxnId="{59549B50-F80D-544F-B773-4231C82F0F2A}">
      <dgm:prSet/>
      <dgm:spPr/>
      <dgm:t>
        <a:bodyPr/>
        <a:lstStyle/>
        <a:p>
          <a:endParaRPr lang="en-US"/>
        </a:p>
      </dgm:t>
    </dgm:pt>
    <dgm:pt modelId="{B4597F9D-1B28-964D-BFFE-FF762215382F}" type="sibTrans" cxnId="{59549B50-F80D-544F-B773-4231C82F0F2A}">
      <dgm:prSet/>
      <dgm:spPr/>
      <dgm:t>
        <a:bodyPr/>
        <a:lstStyle/>
        <a:p>
          <a:endParaRPr lang="en-US"/>
        </a:p>
      </dgm:t>
    </dgm:pt>
    <dgm:pt modelId="{E18E97C9-A667-8144-A5B2-2E241599893A}">
      <dgm:prSet phldrT="[Text]"/>
      <dgm:spPr/>
      <dgm:t>
        <a:bodyPr/>
        <a:lstStyle/>
        <a:p>
          <a:r>
            <a:rPr lang="en-US" dirty="0"/>
            <a:t>Data-Based Decision Making</a:t>
          </a:r>
        </a:p>
      </dgm:t>
    </dgm:pt>
    <dgm:pt modelId="{488ACD80-4D77-F14B-99C8-A66A05402524}" type="parTrans" cxnId="{C394A625-358D-C34A-AF04-91C67AB8A6EA}">
      <dgm:prSet/>
      <dgm:spPr/>
      <dgm:t>
        <a:bodyPr/>
        <a:lstStyle/>
        <a:p>
          <a:endParaRPr lang="en-US"/>
        </a:p>
      </dgm:t>
    </dgm:pt>
    <dgm:pt modelId="{384728E4-37DE-CC4F-ABC9-2E3FB8E4A7E2}" type="sibTrans" cxnId="{C394A625-358D-C34A-AF04-91C67AB8A6EA}">
      <dgm:prSet/>
      <dgm:spPr/>
      <dgm:t>
        <a:bodyPr/>
        <a:lstStyle/>
        <a:p>
          <a:endParaRPr lang="en-US"/>
        </a:p>
      </dgm:t>
    </dgm:pt>
    <dgm:pt modelId="{5B171B0B-4276-A34B-AFE5-625F97975B8E}">
      <dgm:prSet phldrT="[Text]"/>
      <dgm:spPr/>
      <dgm:t>
        <a:bodyPr/>
        <a:lstStyle/>
        <a:p>
          <a:r>
            <a:rPr lang="en-US" dirty="0"/>
            <a:t>Multilevel Instruction</a:t>
          </a:r>
        </a:p>
      </dgm:t>
    </dgm:pt>
    <dgm:pt modelId="{9DEDA036-D01D-BF48-BE6B-2859CDD04246}" type="parTrans" cxnId="{34943D77-2F47-1049-ADDA-3215F3C50AF8}">
      <dgm:prSet/>
      <dgm:spPr/>
      <dgm:t>
        <a:bodyPr/>
        <a:lstStyle/>
        <a:p>
          <a:endParaRPr lang="en-US"/>
        </a:p>
      </dgm:t>
    </dgm:pt>
    <dgm:pt modelId="{FEE0A08F-C256-764D-AC69-6C8DC623664E}" type="sibTrans" cxnId="{34943D77-2F47-1049-ADDA-3215F3C50AF8}">
      <dgm:prSet/>
      <dgm:spPr/>
      <dgm:t>
        <a:bodyPr/>
        <a:lstStyle/>
        <a:p>
          <a:endParaRPr lang="en-US"/>
        </a:p>
      </dgm:t>
    </dgm:pt>
    <dgm:pt modelId="{ECF55276-46F2-2746-B209-E727EBD17F0E}">
      <dgm:prSet phldrT="[Text]"/>
      <dgm:spPr/>
      <dgm:t>
        <a:bodyPr/>
        <a:lstStyle/>
        <a:p>
          <a:r>
            <a:rPr lang="en-US" dirty="0"/>
            <a:t>Infrastructure &amp; Support</a:t>
          </a:r>
        </a:p>
      </dgm:t>
    </dgm:pt>
    <dgm:pt modelId="{C65A50BF-0713-654A-90AB-F37D825B513D}" type="parTrans" cxnId="{C702D40B-2E3F-C24E-A172-4605A5B59B99}">
      <dgm:prSet/>
      <dgm:spPr/>
      <dgm:t>
        <a:bodyPr/>
        <a:lstStyle/>
        <a:p>
          <a:endParaRPr lang="en-US"/>
        </a:p>
      </dgm:t>
    </dgm:pt>
    <dgm:pt modelId="{8BE7259D-587C-D449-9BD7-26CEC8913C5E}" type="sibTrans" cxnId="{C702D40B-2E3F-C24E-A172-4605A5B59B99}">
      <dgm:prSet/>
      <dgm:spPr/>
      <dgm:t>
        <a:bodyPr/>
        <a:lstStyle/>
        <a:p>
          <a:endParaRPr lang="en-US"/>
        </a:p>
      </dgm:t>
    </dgm:pt>
    <dgm:pt modelId="{BDE0277D-F0F0-684B-9A54-E5D7F7968880}">
      <dgm:prSet phldrT="[Text]"/>
      <dgm:spPr/>
      <dgm:t>
        <a:bodyPr/>
        <a:lstStyle/>
        <a:p>
          <a:r>
            <a:rPr lang="en-US" dirty="0"/>
            <a:t>Fidelity &amp; Evaluation</a:t>
          </a:r>
        </a:p>
      </dgm:t>
    </dgm:pt>
    <dgm:pt modelId="{D8F29551-DDEC-5346-A811-3521E99539B8}" type="parTrans" cxnId="{EE4EBBC7-ED14-7D47-80D7-C93EE0FFB68D}">
      <dgm:prSet/>
      <dgm:spPr/>
      <dgm:t>
        <a:bodyPr/>
        <a:lstStyle/>
        <a:p>
          <a:endParaRPr lang="en-US"/>
        </a:p>
      </dgm:t>
    </dgm:pt>
    <dgm:pt modelId="{BDF98FAD-9CDD-B547-8E57-CDF4381E0DAA}" type="sibTrans" cxnId="{EE4EBBC7-ED14-7D47-80D7-C93EE0FFB68D}">
      <dgm:prSet/>
      <dgm:spPr/>
      <dgm:t>
        <a:bodyPr/>
        <a:lstStyle/>
        <a:p>
          <a:endParaRPr lang="en-US"/>
        </a:p>
      </dgm:t>
    </dgm:pt>
    <dgm:pt modelId="{DCD4B071-576D-734F-BD86-865FACB5EB19}" type="pres">
      <dgm:prSet presAssocID="{A09492FD-1D79-B141-9A36-A488DE63FE10}" presName="diagram" presStyleCnt="0">
        <dgm:presLayoutVars>
          <dgm:dir/>
          <dgm:resizeHandles val="exact"/>
        </dgm:presLayoutVars>
      </dgm:prSet>
      <dgm:spPr/>
    </dgm:pt>
    <dgm:pt modelId="{A7FEA53D-2878-D14F-B459-A66A3FD621B4}" type="pres">
      <dgm:prSet presAssocID="{C350184E-C9B4-BD41-B6FB-58F942DF384B}" presName="node" presStyleLbl="node1" presStyleIdx="0" presStyleCnt="5">
        <dgm:presLayoutVars>
          <dgm:bulletEnabled val="1"/>
        </dgm:presLayoutVars>
      </dgm:prSet>
      <dgm:spPr/>
    </dgm:pt>
    <dgm:pt modelId="{2270F91E-1347-784B-9E9A-DDE9341A62FE}" type="pres">
      <dgm:prSet presAssocID="{B4597F9D-1B28-964D-BFFE-FF762215382F}" presName="sibTrans" presStyleCnt="0"/>
      <dgm:spPr/>
    </dgm:pt>
    <dgm:pt modelId="{2229E6E6-299C-A848-904D-DE4B782EFE54}" type="pres">
      <dgm:prSet presAssocID="{E18E97C9-A667-8144-A5B2-2E241599893A}" presName="node" presStyleLbl="node1" presStyleIdx="1" presStyleCnt="5">
        <dgm:presLayoutVars>
          <dgm:bulletEnabled val="1"/>
        </dgm:presLayoutVars>
      </dgm:prSet>
      <dgm:spPr/>
    </dgm:pt>
    <dgm:pt modelId="{1A977FC8-1BC9-8B4E-9217-978A31348C80}" type="pres">
      <dgm:prSet presAssocID="{384728E4-37DE-CC4F-ABC9-2E3FB8E4A7E2}" presName="sibTrans" presStyleCnt="0"/>
      <dgm:spPr/>
    </dgm:pt>
    <dgm:pt modelId="{FBF38BA1-3A39-D049-832C-0C9CAA6A8B0C}" type="pres">
      <dgm:prSet presAssocID="{5B171B0B-4276-A34B-AFE5-625F97975B8E}" presName="node" presStyleLbl="node1" presStyleIdx="2" presStyleCnt="5">
        <dgm:presLayoutVars>
          <dgm:bulletEnabled val="1"/>
        </dgm:presLayoutVars>
      </dgm:prSet>
      <dgm:spPr/>
    </dgm:pt>
    <dgm:pt modelId="{081FAD1C-18E5-7949-A885-FC321503451F}" type="pres">
      <dgm:prSet presAssocID="{FEE0A08F-C256-764D-AC69-6C8DC623664E}" presName="sibTrans" presStyleCnt="0"/>
      <dgm:spPr/>
    </dgm:pt>
    <dgm:pt modelId="{B59BD2F4-E180-9F43-8C47-931E525BB9F1}" type="pres">
      <dgm:prSet presAssocID="{ECF55276-46F2-2746-B209-E727EBD17F0E}" presName="node" presStyleLbl="node1" presStyleIdx="3" presStyleCnt="5">
        <dgm:presLayoutVars>
          <dgm:bulletEnabled val="1"/>
        </dgm:presLayoutVars>
      </dgm:prSet>
      <dgm:spPr/>
    </dgm:pt>
    <dgm:pt modelId="{31F4359D-A73B-E241-8CB4-FCD1EC367095}" type="pres">
      <dgm:prSet presAssocID="{8BE7259D-587C-D449-9BD7-26CEC8913C5E}" presName="sibTrans" presStyleCnt="0"/>
      <dgm:spPr/>
    </dgm:pt>
    <dgm:pt modelId="{8D3627CA-02B3-E84E-B360-996A81D3F7C2}" type="pres">
      <dgm:prSet presAssocID="{BDE0277D-F0F0-684B-9A54-E5D7F7968880}" presName="node" presStyleLbl="node1" presStyleIdx="4" presStyleCnt="5">
        <dgm:presLayoutVars>
          <dgm:bulletEnabled val="1"/>
        </dgm:presLayoutVars>
      </dgm:prSet>
      <dgm:spPr/>
    </dgm:pt>
  </dgm:ptLst>
  <dgm:cxnLst>
    <dgm:cxn modelId="{C702D40B-2E3F-C24E-A172-4605A5B59B99}" srcId="{A09492FD-1D79-B141-9A36-A488DE63FE10}" destId="{ECF55276-46F2-2746-B209-E727EBD17F0E}" srcOrd="3" destOrd="0" parTransId="{C65A50BF-0713-654A-90AB-F37D825B513D}" sibTransId="{8BE7259D-587C-D449-9BD7-26CEC8913C5E}"/>
    <dgm:cxn modelId="{C394A625-358D-C34A-AF04-91C67AB8A6EA}" srcId="{A09492FD-1D79-B141-9A36-A488DE63FE10}" destId="{E18E97C9-A667-8144-A5B2-2E241599893A}" srcOrd="1" destOrd="0" parTransId="{488ACD80-4D77-F14B-99C8-A66A05402524}" sibTransId="{384728E4-37DE-CC4F-ABC9-2E3FB8E4A7E2}"/>
    <dgm:cxn modelId="{D9EEDA37-6872-084C-B5BA-691CAADA5F3C}" type="presOf" srcId="{ECF55276-46F2-2746-B209-E727EBD17F0E}" destId="{B59BD2F4-E180-9F43-8C47-931E525BB9F1}" srcOrd="0" destOrd="0" presId="urn:microsoft.com/office/officeart/2005/8/layout/default"/>
    <dgm:cxn modelId="{FFDA3E39-5B11-A24A-B5EC-B7E3B4815C66}" type="presOf" srcId="{5B171B0B-4276-A34B-AFE5-625F97975B8E}" destId="{FBF38BA1-3A39-D049-832C-0C9CAA6A8B0C}" srcOrd="0" destOrd="0" presId="urn:microsoft.com/office/officeart/2005/8/layout/default"/>
    <dgm:cxn modelId="{59549B50-F80D-544F-B773-4231C82F0F2A}" srcId="{A09492FD-1D79-B141-9A36-A488DE63FE10}" destId="{C350184E-C9B4-BD41-B6FB-58F942DF384B}" srcOrd="0" destOrd="0" parTransId="{98FCBEAB-76B7-6349-91F1-3CF55FDF077A}" sibTransId="{B4597F9D-1B28-964D-BFFE-FF762215382F}"/>
    <dgm:cxn modelId="{E9B83E74-89CF-F241-94F8-1CB238A002B9}" type="presOf" srcId="{C350184E-C9B4-BD41-B6FB-58F942DF384B}" destId="{A7FEA53D-2878-D14F-B459-A66A3FD621B4}" srcOrd="0" destOrd="0" presId="urn:microsoft.com/office/officeart/2005/8/layout/default"/>
    <dgm:cxn modelId="{34943D77-2F47-1049-ADDA-3215F3C50AF8}" srcId="{A09492FD-1D79-B141-9A36-A488DE63FE10}" destId="{5B171B0B-4276-A34B-AFE5-625F97975B8E}" srcOrd="2" destOrd="0" parTransId="{9DEDA036-D01D-BF48-BE6B-2859CDD04246}" sibTransId="{FEE0A08F-C256-764D-AC69-6C8DC623664E}"/>
    <dgm:cxn modelId="{EE78F67F-0913-5847-80F3-99D36C5DE2DB}" type="presOf" srcId="{E18E97C9-A667-8144-A5B2-2E241599893A}" destId="{2229E6E6-299C-A848-904D-DE4B782EFE54}" srcOrd="0" destOrd="0" presId="urn:microsoft.com/office/officeart/2005/8/layout/default"/>
    <dgm:cxn modelId="{D41A26A1-29DE-9D4C-B4B4-F5A142EE0360}" type="presOf" srcId="{BDE0277D-F0F0-684B-9A54-E5D7F7968880}" destId="{8D3627CA-02B3-E84E-B360-996A81D3F7C2}" srcOrd="0" destOrd="0" presId="urn:microsoft.com/office/officeart/2005/8/layout/default"/>
    <dgm:cxn modelId="{2A52B0B2-6A76-F84B-A7F4-BF3DB87626E0}" type="presOf" srcId="{A09492FD-1D79-B141-9A36-A488DE63FE10}" destId="{DCD4B071-576D-734F-BD86-865FACB5EB19}" srcOrd="0" destOrd="0" presId="urn:microsoft.com/office/officeart/2005/8/layout/default"/>
    <dgm:cxn modelId="{EE4EBBC7-ED14-7D47-80D7-C93EE0FFB68D}" srcId="{A09492FD-1D79-B141-9A36-A488DE63FE10}" destId="{BDE0277D-F0F0-684B-9A54-E5D7F7968880}" srcOrd="4" destOrd="0" parTransId="{D8F29551-DDEC-5346-A811-3521E99539B8}" sibTransId="{BDF98FAD-9CDD-B547-8E57-CDF4381E0DAA}"/>
    <dgm:cxn modelId="{FF1E3880-0894-0043-AD0E-B92C1CC1323C}" type="presParOf" srcId="{DCD4B071-576D-734F-BD86-865FACB5EB19}" destId="{A7FEA53D-2878-D14F-B459-A66A3FD621B4}" srcOrd="0" destOrd="0" presId="urn:microsoft.com/office/officeart/2005/8/layout/default"/>
    <dgm:cxn modelId="{AC4F1613-BF86-114D-905F-25DB6889EFF2}" type="presParOf" srcId="{DCD4B071-576D-734F-BD86-865FACB5EB19}" destId="{2270F91E-1347-784B-9E9A-DDE9341A62FE}" srcOrd="1" destOrd="0" presId="urn:microsoft.com/office/officeart/2005/8/layout/default"/>
    <dgm:cxn modelId="{D987D62C-93CD-D34C-9B79-9FAE8B26E1D8}" type="presParOf" srcId="{DCD4B071-576D-734F-BD86-865FACB5EB19}" destId="{2229E6E6-299C-A848-904D-DE4B782EFE54}" srcOrd="2" destOrd="0" presId="urn:microsoft.com/office/officeart/2005/8/layout/default"/>
    <dgm:cxn modelId="{2C5B24A4-BF1B-AF4D-B2C4-45B668C7B409}" type="presParOf" srcId="{DCD4B071-576D-734F-BD86-865FACB5EB19}" destId="{1A977FC8-1BC9-8B4E-9217-978A31348C80}" srcOrd="3" destOrd="0" presId="urn:microsoft.com/office/officeart/2005/8/layout/default"/>
    <dgm:cxn modelId="{B525F8DF-6E0D-D24A-A6FA-DA6031D487EB}" type="presParOf" srcId="{DCD4B071-576D-734F-BD86-865FACB5EB19}" destId="{FBF38BA1-3A39-D049-832C-0C9CAA6A8B0C}" srcOrd="4" destOrd="0" presId="urn:microsoft.com/office/officeart/2005/8/layout/default"/>
    <dgm:cxn modelId="{F4283126-EA36-A747-BAC9-54BC8FE34598}" type="presParOf" srcId="{DCD4B071-576D-734F-BD86-865FACB5EB19}" destId="{081FAD1C-18E5-7949-A885-FC321503451F}" srcOrd="5" destOrd="0" presId="urn:microsoft.com/office/officeart/2005/8/layout/default"/>
    <dgm:cxn modelId="{68120A07-8BFD-2548-BD58-74C773B9E572}" type="presParOf" srcId="{DCD4B071-576D-734F-BD86-865FACB5EB19}" destId="{B59BD2F4-E180-9F43-8C47-931E525BB9F1}" srcOrd="6" destOrd="0" presId="urn:microsoft.com/office/officeart/2005/8/layout/default"/>
    <dgm:cxn modelId="{313D5702-1078-CE4F-8BCB-C61966107A84}" type="presParOf" srcId="{DCD4B071-576D-734F-BD86-865FACB5EB19}" destId="{31F4359D-A73B-E241-8CB4-FCD1EC367095}" srcOrd="7" destOrd="0" presId="urn:microsoft.com/office/officeart/2005/8/layout/default"/>
    <dgm:cxn modelId="{F367EC1A-8C61-9C40-AC3D-F40AFC6FCE75}" type="presParOf" srcId="{DCD4B071-576D-734F-BD86-865FACB5EB19}" destId="{8D3627CA-02B3-E84E-B360-996A81D3F7C2}"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FDA377-C555-F240-8786-937A39D581E7}" type="doc">
      <dgm:prSet loTypeId="urn:microsoft.com/office/officeart/2005/8/layout/radial3" loCatId="" qsTypeId="urn:microsoft.com/office/officeart/2005/8/quickstyle/simple1" qsCatId="simple" csTypeId="urn:microsoft.com/office/officeart/2005/8/colors/accent1_2" csCatId="accent1" phldr="1"/>
      <dgm:spPr/>
      <dgm:t>
        <a:bodyPr/>
        <a:lstStyle/>
        <a:p>
          <a:endParaRPr lang="en-US"/>
        </a:p>
      </dgm:t>
    </dgm:pt>
    <dgm:pt modelId="{FAD1A30E-150E-FC45-AD7B-4DE4F8560686}">
      <dgm:prSet phldrT="[Text]"/>
      <dgm:spPr>
        <a:solidFill>
          <a:schemeClr val="tx2">
            <a:alpha val="50000"/>
          </a:schemeClr>
        </a:solidFill>
      </dgm:spPr>
      <dgm:t>
        <a:bodyPr/>
        <a:lstStyle/>
        <a:p>
          <a:r>
            <a:rPr lang="en-US" dirty="0"/>
            <a:t>Purposes of Assessment</a:t>
          </a:r>
        </a:p>
      </dgm:t>
    </dgm:pt>
    <dgm:pt modelId="{604171CC-09F3-2045-8CC7-114550965064}" type="parTrans" cxnId="{77969A34-419C-1147-8BE2-1A4BBA20CF2D}">
      <dgm:prSet/>
      <dgm:spPr/>
      <dgm:t>
        <a:bodyPr/>
        <a:lstStyle/>
        <a:p>
          <a:endParaRPr lang="en-US"/>
        </a:p>
      </dgm:t>
    </dgm:pt>
    <dgm:pt modelId="{916FDD78-B504-5346-ACA8-EC52438180F9}" type="sibTrans" cxnId="{77969A34-419C-1147-8BE2-1A4BBA20CF2D}">
      <dgm:prSet/>
      <dgm:spPr/>
      <dgm:t>
        <a:bodyPr/>
        <a:lstStyle/>
        <a:p>
          <a:endParaRPr lang="en-US"/>
        </a:p>
      </dgm:t>
    </dgm:pt>
    <dgm:pt modelId="{71226106-C760-B148-9040-BFF6205F95E3}">
      <dgm:prSet phldrT="[Text]"/>
      <dgm:spPr>
        <a:solidFill>
          <a:srgbClr val="FFFF00">
            <a:alpha val="50000"/>
          </a:srgbClr>
        </a:solidFill>
      </dgm:spPr>
      <dgm:t>
        <a:bodyPr/>
        <a:lstStyle/>
        <a:p>
          <a:r>
            <a:rPr lang="en-US" dirty="0"/>
            <a:t>Screening</a:t>
          </a:r>
        </a:p>
      </dgm:t>
    </dgm:pt>
    <dgm:pt modelId="{9C09112D-FBC8-3545-9232-F75500F4DC4D}" type="parTrans" cxnId="{EB2E91A7-AFEC-3F4F-9F45-C1DED47EFC8C}">
      <dgm:prSet/>
      <dgm:spPr/>
      <dgm:t>
        <a:bodyPr/>
        <a:lstStyle/>
        <a:p>
          <a:endParaRPr lang="en-US"/>
        </a:p>
      </dgm:t>
    </dgm:pt>
    <dgm:pt modelId="{FA38BCF6-C91F-E947-BA17-511F146AA4F1}" type="sibTrans" cxnId="{EB2E91A7-AFEC-3F4F-9F45-C1DED47EFC8C}">
      <dgm:prSet/>
      <dgm:spPr/>
      <dgm:t>
        <a:bodyPr/>
        <a:lstStyle/>
        <a:p>
          <a:endParaRPr lang="en-US"/>
        </a:p>
      </dgm:t>
    </dgm:pt>
    <dgm:pt modelId="{6EEAFC27-F7F2-5E4C-AE91-8380BF5D24C0}">
      <dgm:prSet phldrT="[Text]"/>
      <dgm:spPr>
        <a:solidFill>
          <a:srgbClr val="92D050">
            <a:alpha val="50000"/>
          </a:srgbClr>
        </a:solidFill>
      </dgm:spPr>
      <dgm:t>
        <a:bodyPr/>
        <a:lstStyle/>
        <a:p>
          <a:r>
            <a:rPr lang="en-US" dirty="0"/>
            <a:t>Diagnostic</a:t>
          </a:r>
        </a:p>
      </dgm:t>
    </dgm:pt>
    <dgm:pt modelId="{B1D35841-7C91-8E4D-9740-9F9D148FC961}" type="parTrans" cxnId="{A6EE453C-F57A-D445-B901-6060E824B817}">
      <dgm:prSet/>
      <dgm:spPr/>
      <dgm:t>
        <a:bodyPr/>
        <a:lstStyle/>
        <a:p>
          <a:endParaRPr lang="en-US"/>
        </a:p>
      </dgm:t>
    </dgm:pt>
    <dgm:pt modelId="{630242D2-17F2-9743-AEAB-9779D38339AC}" type="sibTrans" cxnId="{A6EE453C-F57A-D445-B901-6060E824B817}">
      <dgm:prSet/>
      <dgm:spPr/>
      <dgm:t>
        <a:bodyPr/>
        <a:lstStyle/>
        <a:p>
          <a:endParaRPr lang="en-US"/>
        </a:p>
      </dgm:t>
    </dgm:pt>
    <dgm:pt modelId="{24F3E89A-DFF7-4845-9467-20BE73A193D1}">
      <dgm:prSet phldrT="[Text]"/>
      <dgm:spPr>
        <a:solidFill>
          <a:schemeClr val="accent2">
            <a:lumMod val="20000"/>
            <a:lumOff val="80000"/>
            <a:alpha val="50000"/>
          </a:schemeClr>
        </a:solidFill>
      </dgm:spPr>
      <dgm:t>
        <a:bodyPr/>
        <a:lstStyle/>
        <a:p>
          <a:r>
            <a:rPr lang="en-US" dirty="0"/>
            <a:t>Progress Monitoring</a:t>
          </a:r>
        </a:p>
      </dgm:t>
    </dgm:pt>
    <dgm:pt modelId="{6FBB8404-645E-7948-8721-A5C61F685F50}" type="parTrans" cxnId="{8AA7AD92-A409-4E46-BD48-BA438B28ADFA}">
      <dgm:prSet/>
      <dgm:spPr/>
      <dgm:t>
        <a:bodyPr/>
        <a:lstStyle/>
        <a:p>
          <a:endParaRPr lang="en-US"/>
        </a:p>
      </dgm:t>
    </dgm:pt>
    <dgm:pt modelId="{739C5D5D-580E-F645-88F1-CAA650289C4D}" type="sibTrans" cxnId="{8AA7AD92-A409-4E46-BD48-BA438B28ADFA}">
      <dgm:prSet/>
      <dgm:spPr/>
      <dgm:t>
        <a:bodyPr/>
        <a:lstStyle/>
        <a:p>
          <a:endParaRPr lang="en-US"/>
        </a:p>
      </dgm:t>
    </dgm:pt>
    <dgm:pt modelId="{3C6A5A5D-00E1-3C48-BAC9-2DBE939D913A}">
      <dgm:prSet phldrT="[Text]"/>
      <dgm:spPr>
        <a:solidFill>
          <a:schemeClr val="accent5">
            <a:alpha val="50000"/>
          </a:schemeClr>
        </a:solidFill>
      </dgm:spPr>
      <dgm:t>
        <a:bodyPr/>
        <a:lstStyle/>
        <a:p>
          <a:r>
            <a:rPr lang="en-US" dirty="0"/>
            <a:t>Outcomes</a:t>
          </a:r>
        </a:p>
      </dgm:t>
    </dgm:pt>
    <dgm:pt modelId="{47F83A5D-006E-054F-BA57-7B1F0BF4B423}" type="parTrans" cxnId="{905B5511-A29E-A144-8631-D0612ED0F61F}">
      <dgm:prSet/>
      <dgm:spPr/>
      <dgm:t>
        <a:bodyPr/>
        <a:lstStyle/>
        <a:p>
          <a:endParaRPr lang="en-US"/>
        </a:p>
      </dgm:t>
    </dgm:pt>
    <dgm:pt modelId="{DD2FAA16-8EC5-5748-B400-B5889D103875}" type="sibTrans" cxnId="{905B5511-A29E-A144-8631-D0612ED0F61F}">
      <dgm:prSet/>
      <dgm:spPr/>
      <dgm:t>
        <a:bodyPr/>
        <a:lstStyle/>
        <a:p>
          <a:endParaRPr lang="en-US"/>
        </a:p>
      </dgm:t>
    </dgm:pt>
    <dgm:pt modelId="{BD11A976-0716-1B41-9160-4557C43AA260}" type="pres">
      <dgm:prSet presAssocID="{9CFDA377-C555-F240-8786-937A39D581E7}" presName="composite" presStyleCnt="0">
        <dgm:presLayoutVars>
          <dgm:chMax val="1"/>
          <dgm:dir/>
          <dgm:resizeHandles val="exact"/>
        </dgm:presLayoutVars>
      </dgm:prSet>
      <dgm:spPr/>
    </dgm:pt>
    <dgm:pt modelId="{E27FCB45-6E4B-1942-AD26-FA4AC2C77305}" type="pres">
      <dgm:prSet presAssocID="{9CFDA377-C555-F240-8786-937A39D581E7}" presName="radial" presStyleCnt="0">
        <dgm:presLayoutVars>
          <dgm:animLvl val="ctr"/>
        </dgm:presLayoutVars>
      </dgm:prSet>
      <dgm:spPr/>
    </dgm:pt>
    <dgm:pt modelId="{50E05646-1FB1-7F46-A4E4-072ED190F218}" type="pres">
      <dgm:prSet presAssocID="{FAD1A30E-150E-FC45-AD7B-4DE4F8560686}" presName="centerShape" presStyleLbl="vennNode1" presStyleIdx="0" presStyleCnt="5" custScaleX="160491" custScaleY="111922"/>
      <dgm:spPr/>
    </dgm:pt>
    <dgm:pt modelId="{4D9D682B-B940-1A45-89CC-C618C466A63B}" type="pres">
      <dgm:prSet presAssocID="{71226106-C760-B148-9040-BFF6205F95E3}" presName="node" presStyleLbl="vennNode1" presStyleIdx="1" presStyleCnt="5" custScaleX="282655" custRadScaleRad="108702" custRadScaleInc="-2588">
        <dgm:presLayoutVars>
          <dgm:bulletEnabled val="1"/>
        </dgm:presLayoutVars>
      </dgm:prSet>
      <dgm:spPr/>
    </dgm:pt>
    <dgm:pt modelId="{C82AA207-9AF9-4442-9424-7A23610734E2}" type="pres">
      <dgm:prSet presAssocID="{6EEAFC27-F7F2-5E4C-AE91-8380BF5D24C0}" presName="node" presStyleLbl="vennNode1" presStyleIdx="2" presStyleCnt="5" custScaleX="252450" custRadScaleRad="181919" custRadScaleInc="-2835">
        <dgm:presLayoutVars>
          <dgm:bulletEnabled val="1"/>
        </dgm:presLayoutVars>
      </dgm:prSet>
      <dgm:spPr/>
    </dgm:pt>
    <dgm:pt modelId="{E4279527-06FD-764B-AD6B-E9D983EF302F}" type="pres">
      <dgm:prSet presAssocID="{24F3E89A-DFF7-4845-9467-20BE73A193D1}" presName="node" presStyleLbl="vennNode1" presStyleIdx="3" presStyleCnt="5" custScaleX="218851">
        <dgm:presLayoutVars>
          <dgm:bulletEnabled val="1"/>
        </dgm:presLayoutVars>
      </dgm:prSet>
      <dgm:spPr/>
    </dgm:pt>
    <dgm:pt modelId="{9B1E1AB4-5ECF-CB4E-B7ED-31F20E09B263}" type="pres">
      <dgm:prSet presAssocID="{3C6A5A5D-00E1-3C48-BAC9-2DBE939D913A}" presName="node" presStyleLbl="vennNode1" presStyleIdx="4" presStyleCnt="5" custScaleX="280236" custScaleY="145191" custRadScaleRad="198207" custRadScaleInc="-3312">
        <dgm:presLayoutVars>
          <dgm:bulletEnabled val="1"/>
        </dgm:presLayoutVars>
      </dgm:prSet>
      <dgm:spPr/>
    </dgm:pt>
  </dgm:ptLst>
  <dgm:cxnLst>
    <dgm:cxn modelId="{905B5511-A29E-A144-8631-D0612ED0F61F}" srcId="{FAD1A30E-150E-FC45-AD7B-4DE4F8560686}" destId="{3C6A5A5D-00E1-3C48-BAC9-2DBE939D913A}" srcOrd="3" destOrd="0" parTransId="{47F83A5D-006E-054F-BA57-7B1F0BF4B423}" sibTransId="{DD2FAA16-8EC5-5748-B400-B5889D103875}"/>
    <dgm:cxn modelId="{EC754E13-E178-CD42-9C9C-1FCD8E277317}" type="presOf" srcId="{71226106-C760-B148-9040-BFF6205F95E3}" destId="{4D9D682B-B940-1A45-89CC-C618C466A63B}" srcOrd="0" destOrd="0" presId="urn:microsoft.com/office/officeart/2005/8/layout/radial3"/>
    <dgm:cxn modelId="{9FAB8C1A-B3B7-6D47-BBA3-11DE18666E7C}" type="presOf" srcId="{9CFDA377-C555-F240-8786-937A39D581E7}" destId="{BD11A976-0716-1B41-9160-4557C43AA260}" srcOrd="0" destOrd="0" presId="urn:microsoft.com/office/officeart/2005/8/layout/radial3"/>
    <dgm:cxn modelId="{77969A34-419C-1147-8BE2-1A4BBA20CF2D}" srcId="{9CFDA377-C555-F240-8786-937A39D581E7}" destId="{FAD1A30E-150E-FC45-AD7B-4DE4F8560686}" srcOrd="0" destOrd="0" parTransId="{604171CC-09F3-2045-8CC7-114550965064}" sibTransId="{916FDD78-B504-5346-ACA8-EC52438180F9}"/>
    <dgm:cxn modelId="{EC267439-341D-7543-ADE4-EEEB220B0FB9}" type="presOf" srcId="{FAD1A30E-150E-FC45-AD7B-4DE4F8560686}" destId="{50E05646-1FB1-7F46-A4E4-072ED190F218}" srcOrd="0" destOrd="0" presId="urn:microsoft.com/office/officeart/2005/8/layout/radial3"/>
    <dgm:cxn modelId="{A6EE453C-F57A-D445-B901-6060E824B817}" srcId="{FAD1A30E-150E-FC45-AD7B-4DE4F8560686}" destId="{6EEAFC27-F7F2-5E4C-AE91-8380BF5D24C0}" srcOrd="1" destOrd="0" parTransId="{B1D35841-7C91-8E4D-9740-9F9D148FC961}" sibTransId="{630242D2-17F2-9743-AEAB-9779D38339AC}"/>
    <dgm:cxn modelId="{52D73543-BD13-FE46-A138-6DFC26F0F54F}" type="presOf" srcId="{3C6A5A5D-00E1-3C48-BAC9-2DBE939D913A}" destId="{9B1E1AB4-5ECF-CB4E-B7ED-31F20E09B263}" srcOrd="0" destOrd="0" presId="urn:microsoft.com/office/officeart/2005/8/layout/radial3"/>
    <dgm:cxn modelId="{54E27050-DBD2-DE4F-81AD-950F3864E1C9}" type="presOf" srcId="{6EEAFC27-F7F2-5E4C-AE91-8380BF5D24C0}" destId="{C82AA207-9AF9-4442-9424-7A23610734E2}" srcOrd="0" destOrd="0" presId="urn:microsoft.com/office/officeart/2005/8/layout/radial3"/>
    <dgm:cxn modelId="{8AA7AD92-A409-4E46-BD48-BA438B28ADFA}" srcId="{FAD1A30E-150E-FC45-AD7B-4DE4F8560686}" destId="{24F3E89A-DFF7-4845-9467-20BE73A193D1}" srcOrd="2" destOrd="0" parTransId="{6FBB8404-645E-7948-8721-A5C61F685F50}" sibTransId="{739C5D5D-580E-F645-88F1-CAA650289C4D}"/>
    <dgm:cxn modelId="{401D769F-A531-2B4B-852C-E984175E7E39}" type="presOf" srcId="{24F3E89A-DFF7-4845-9467-20BE73A193D1}" destId="{E4279527-06FD-764B-AD6B-E9D983EF302F}" srcOrd="0" destOrd="0" presId="urn:microsoft.com/office/officeart/2005/8/layout/radial3"/>
    <dgm:cxn modelId="{EB2E91A7-AFEC-3F4F-9F45-C1DED47EFC8C}" srcId="{FAD1A30E-150E-FC45-AD7B-4DE4F8560686}" destId="{71226106-C760-B148-9040-BFF6205F95E3}" srcOrd="0" destOrd="0" parTransId="{9C09112D-FBC8-3545-9232-F75500F4DC4D}" sibTransId="{FA38BCF6-C91F-E947-BA17-511F146AA4F1}"/>
    <dgm:cxn modelId="{52339978-13C0-1749-9215-93D0FA16761E}" type="presParOf" srcId="{BD11A976-0716-1B41-9160-4557C43AA260}" destId="{E27FCB45-6E4B-1942-AD26-FA4AC2C77305}" srcOrd="0" destOrd="0" presId="urn:microsoft.com/office/officeart/2005/8/layout/radial3"/>
    <dgm:cxn modelId="{41E9B09E-2E9F-C343-8EF6-381A873613C2}" type="presParOf" srcId="{E27FCB45-6E4B-1942-AD26-FA4AC2C77305}" destId="{50E05646-1FB1-7F46-A4E4-072ED190F218}" srcOrd="0" destOrd="0" presId="urn:microsoft.com/office/officeart/2005/8/layout/radial3"/>
    <dgm:cxn modelId="{422325E8-A54E-7E4F-AD4C-3E5C1DD70632}" type="presParOf" srcId="{E27FCB45-6E4B-1942-AD26-FA4AC2C77305}" destId="{4D9D682B-B940-1A45-89CC-C618C466A63B}" srcOrd="1" destOrd="0" presId="urn:microsoft.com/office/officeart/2005/8/layout/radial3"/>
    <dgm:cxn modelId="{5F8A6C0F-937C-5D4C-BF7F-D276C4E51547}" type="presParOf" srcId="{E27FCB45-6E4B-1942-AD26-FA4AC2C77305}" destId="{C82AA207-9AF9-4442-9424-7A23610734E2}" srcOrd="2" destOrd="0" presId="urn:microsoft.com/office/officeart/2005/8/layout/radial3"/>
    <dgm:cxn modelId="{C417B481-5056-CE4B-BB0D-CF23A4E49D4B}" type="presParOf" srcId="{E27FCB45-6E4B-1942-AD26-FA4AC2C77305}" destId="{E4279527-06FD-764B-AD6B-E9D983EF302F}" srcOrd="3" destOrd="0" presId="urn:microsoft.com/office/officeart/2005/8/layout/radial3"/>
    <dgm:cxn modelId="{A714993A-A6D8-9B4D-ABAA-607A94F2F7EC}" type="presParOf" srcId="{E27FCB45-6E4B-1942-AD26-FA4AC2C77305}" destId="{9B1E1AB4-5ECF-CB4E-B7ED-31F20E09B263}"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FEA53D-2878-D14F-B459-A66A3FD621B4}">
      <dsp:nvSpPr>
        <dsp:cNvPr id="0" name=""/>
        <dsp:cNvSpPr/>
      </dsp:nvSpPr>
      <dsp:spPr>
        <a:xfrm>
          <a:off x="0" y="591343"/>
          <a:ext cx="2571749" cy="154305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Assessments</a:t>
          </a:r>
        </a:p>
      </dsp:txBody>
      <dsp:txXfrm>
        <a:off x="0" y="591343"/>
        <a:ext cx="2571749" cy="1543050"/>
      </dsp:txXfrm>
    </dsp:sp>
    <dsp:sp modelId="{2229E6E6-299C-A848-904D-DE4B782EFE54}">
      <dsp:nvSpPr>
        <dsp:cNvPr id="0" name=""/>
        <dsp:cNvSpPr/>
      </dsp:nvSpPr>
      <dsp:spPr>
        <a:xfrm>
          <a:off x="2828925" y="591343"/>
          <a:ext cx="2571749" cy="154305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Data-Based Decision Making</a:t>
          </a:r>
        </a:p>
      </dsp:txBody>
      <dsp:txXfrm>
        <a:off x="2828925" y="591343"/>
        <a:ext cx="2571749" cy="1543050"/>
      </dsp:txXfrm>
    </dsp:sp>
    <dsp:sp modelId="{FBF38BA1-3A39-D049-832C-0C9CAA6A8B0C}">
      <dsp:nvSpPr>
        <dsp:cNvPr id="0" name=""/>
        <dsp:cNvSpPr/>
      </dsp:nvSpPr>
      <dsp:spPr>
        <a:xfrm>
          <a:off x="5657849" y="591343"/>
          <a:ext cx="2571749" cy="154305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Multilevel Instruction</a:t>
          </a:r>
        </a:p>
      </dsp:txBody>
      <dsp:txXfrm>
        <a:off x="5657849" y="591343"/>
        <a:ext cx="2571749" cy="1543050"/>
      </dsp:txXfrm>
    </dsp:sp>
    <dsp:sp modelId="{B59BD2F4-E180-9F43-8C47-931E525BB9F1}">
      <dsp:nvSpPr>
        <dsp:cNvPr id="0" name=""/>
        <dsp:cNvSpPr/>
      </dsp:nvSpPr>
      <dsp:spPr>
        <a:xfrm>
          <a:off x="1414462" y="2391569"/>
          <a:ext cx="2571749" cy="154305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Infrastructure &amp; Support</a:t>
          </a:r>
        </a:p>
      </dsp:txBody>
      <dsp:txXfrm>
        <a:off x="1414462" y="2391569"/>
        <a:ext cx="2571749" cy="1543050"/>
      </dsp:txXfrm>
    </dsp:sp>
    <dsp:sp modelId="{8D3627CA-02B3-E84E-B360-996A81D3F7C2}">
      <dsp:nvSpPr>
        <dsp:cNvPr id="0" name=""/>
        <dsp:cNvSpPr/>
      </dsp:nvSpPr>
      <dsp:spPr>
        <a:xfrm>
          <a:off x="4243387" y="2391569"/>
          <a:ext cx="2571749" cy="154305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Fidelity &amp; Evaluation</a:t>
          </a:r>
        </a:p>
      </dsp:txBody>
      <dsp:txXfrm>
        <a:off x="4243387" y="2391569"/>
        <a:ext cx="2571749" cy="15430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E05646-1FB1-7F46-A4E4-072ED190F218}">
      <dsp:nvSpPr>
        <dsp:cNvPr id="0" name=""/>
        <dsp:cNvSpPr/>
      </dsp:nvSpPr>
      <dsp:spPr>
        <a:xfrm>
          <a:off x="3404799" y="824975"/>
          <a:ext cx="3873663" cy="2701386"/>
        </a:xfrm>
        <a:prstGeom prst="ellipse">
          <a:avLst/>
        </a:prstGeom>
        <a:solidFill>
          <a:schemeClr val="tx2">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en-US" sz="4300" kern="1200" dirty="0"/>
            <a:t>Purposes of Assessment</a:t>
          </a:r>
        </a:p>
      </dsp:txBody>
      <dsp:txXfrm>
        <a:off x="3972084" y="1220584"/>
        <a:ext cx="2739093" cy="1910168"/>
      </dsp:txXfrm>
    </dsp:sp>
    <dsp:sp modelId="{4D9D682B-B940-1A45-89CC-C618C466A63B}">
      <dsp:nvSpPr>
        <dsp:cNvPr id="0" name=""/>
        <dsp:cNvSpPr/>
      </dsp:nvSpPr>
      <dsp:spPr>
        <a:xfrm>
          <a:off x="3566628" y="0"/>
          <a:ext cx="3411126" cy="1206816"/>
        </a:xfrm>
        <a:prstGeom prst="ellipse">
          <a:avLst/>
        </a:prstGeom>
        <a:solidFill>
          <a:srgbClr val="FFFF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Screening</a:t>
          </a:r>
        </a:p>
      </dsp:txBody>
      <dsp:txXfrm>
        <a:off x="4066176" y="176734"/>
        <a:ext cx="2412030" cy="853348"/>
      </dsp:txXfrm>
    </dsp:sp>
    <dsp:sp modelId="{C82AA207-9AF9-4442-9424-7A23610734E2}">
      <dsp:nvSpPr>
        <dsp:cNvPr id="0" name=""/>
        <dsp:cNvSpPr/>
      </dsp:nvSpPr>
      <dsp:spPr>
        <a:xfrm>
          <a:off x="6674950" y="1444965"/>
          <a:ext cx="3046607" cy="1206816"/>
        </a:xfrm>
        <a:prstGeom prst="ellipse">
          <a:avLst/>
        </a:prstGeom>
        <a:solidFill>
          <a:srgbClr val="92D05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Diagnostic</a:t>
          </a:r>
        </a:p>
      </dsp:txBody>
      <dsp:txXfrm>
        <a:off x="7121115" y="1621699"/>
        <a:ext cx="2154277" cy="853348"/>
      </dsp:txXfrm>
    </dsp:sp>
    <dsp:sp modelId="{E4279527-06FD-764B-AD6B-E9D983EF302F}">
      <dsp:nvSpPr>
        <dsp:cNvPr id="0" name=""/>
        <dsp:cNvSpPr/>
      </dsp:nvSpPr>
      <dsp:spPr>
        <a:xfrm>
          <a:off x="4021066" y="3144090"/>
          <a:ext cx="2641129" cy="1206816"/>
        </a:xfrm>
        <a:prstGeom prst="ellipse">
          <a:avLst/>
        </a:prstGeom>
        <a:solidFill>
          <a:schemeClr val="accent2">
            <a:lumMod val="20000"/>
            <a:lumOff val="8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Progress Monitoring</a:t>
          </a:r>
        </a:p>
      </dsp:txBody>
      <dsp:txXfrm>
        <a:off x="4407850" y="3320824"/>
        <a:ext cx="1867561" cy="853348"/>
      </dsp:txXfrm>
    </dsp:sp>
    <dsp:sp modelId="{9B1E1AB4-5ECF-CB4E-B7ED-31F20E09B263}">
      <dsp:nvSpPr>
        <dsp:cNvPr id="0" name=""/>
        <dsp:cNvSpPr/>
      </dsp:nvSpPr>
      <dsp:spPr>
        <a:xfrm>
          <a:off x="539402" y="1461583"/>
          <a:ext cx="3381934" cy="1752188"/>
        </a:xfrm>
        <a:prstGeom prst="ellipse">
          <a:avLst/>
        </a:prstGeom>
        <a:solidFill>
          <a:schemeClr val="accent5">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Outcomes</a:t>
          </a:r>
        </a:p>
      </dsp:txBody>
      <dsp:txXfrm>
        <a:off x="1034675" y="1718185"/>
        <a:ext cx="2391388" cy="123898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80.wmf"/><Relationship Id="rId1" Type="http://schemas.openxmlformats.org/officeDocument/2006/relationships/image" Target="../media/image7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8A99897-3233-8E4A-BBC6-D8F1A371DCE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8AF6946-B8AC-1E47-A58B-948D70321EB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A6356F7-E976-2C42-8187-A0855F343B2E}" type="datetimeFigureOut">
              <a:rPr lang="en-US" smtClean="0"/>
              <a:t>10/31/19</a:t>
            </a:fld>
            <a:endParaRPr lang="en-US"/>
          </a:p>
        </p:txBody>
      </p:sp>
      <p:sp>
        <p:nvSpPr>
          <p:cNvPr id="4" name="Footer Placeholder 3">
            <a:extLst>
              <a:ext uri="{FF2B5EF4-FFF2-40B4-BE49-F238E27FC236}">
                <a16:creationId xmlns:a16="http://schemas.microsoft.com/office/drawing/2014/main" id="{21261147-9C9A-4A49-AE65-C55B9AA21E4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2AADEA9-7245-F847-8C7E-E02CBDAD6D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726FA71-59AA-8041-ABC3-3F9E909E34FF}" type="slidenum">
              <a:rPr lang="en-US" smtClean="0"/>
              <a:t>‹#›</a:t>
            </a:fld>
            <a:endParaRPr lang="en-US"/>
          </a:p>
        </p:txBody>
      </p:sp>
    </p:spTree>
    <p:extLst>
      <p:ext uri="{BB962C8B-B14F-4D97-AF65-F5344CB8AC3E}">
        <p14:creationId xmlns:p14="http://schemas.microsoft.com/office/powerpoint/2010/main" val="12493421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59F32F-37BA-2048-9F68-AA4C45817CD5}" type="datetimeFigureOut">
              <a:rPr lang="en-US" smtClean="0"/>
              <a:t>10/31/19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5BF595-4B28-B741-B5D1-37845AE94E37}" type="slidenum">
              <a:rPr lang="en-US" smtClean="0"/>
              <a:t>‹#›</a:t>
            </a:fld>
            <a:endParaRPr lang="en-US"/>
          </a:p>
        </p:txBody>
      </p:sp>
    </p:spTree>
    <p:extLst>
      <p:ext uri="{BB962C8B-B14F-4D97-AF65-F5344CB8AC3E}">
        <p14:creationId xmlns:p14="http://schemas.microsoft.com/office/powerpoint/2010/main" val="1279445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BF595-4B28-B741-B5D1-37845AE94E37}" type="slidenum">
              <a:rPr lang="en-US" smtClean="0"/>
              <a:t>1</a:t>
            </a:fld>
            <a:endParaRPr lang="en-US"/>
          </a:p>
        </p:txBody>
      </p:sp>
    </p:spTree>
    <p:extLst>
      <p:ext uri="{BB962C8B-B14F-4D97-AF65-F5344CB8AC3E}">
        <p14:creationId xmlns:p14="http://schemas.microsoft.com/office/powerpoint/2010/main" val="1848270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8606C36-0264-E44C-9189-4D55F2BF2959}" type="slidenum">
              <a:rPr lang="en-US" smtClean="0"/>
              <a:pPr>
                <a:defRPr/>
              </a:pPr>
              <a:t>13</a:t>
            </a:fld>
            <a:endParaRPr lang="en-US"/>
          </a:p>
        </p:txBody>
      </p:sp>
    </p:spTree>
    <p:extLst>
      <p:ext uri="{BB962C8B-B14F-4D97-AF65-F5344CB8AC3E}">
        <p14:creationId xmlns:p14="http://schemas.microsoft.com/office/powerpoint/2010/main" val="110549881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459C09-F0A9-4FA9-8544-06BD3442EB60}" type="slidenum">
              <a:rPr lang="en-US" smtClean="0">
                <a:solidFill>
                  <a:prstClr val="black"/>
                </a:solidFill>
              </a:rPr>
              <a:pPr/>
              <a:t>105</a:t>
            </a:fld>
            <a:endParaRPr lang="en-US">
              <a:solidFill>
                <a:prstClr val="black"/>
              </a:solidFill>
            </a:endParaRPr>
          </a:p>
        </p:txBody>
      </p:sp>
    </p:spTree>
    <p:extLst>
      <p:ext uri="{BB962C8B-B14F-4D97-AF65-F5344CB8AC3E}">
        <p14:creationId xmlns:p14="http://schemas.microsoft.com/office/powerpoint/2010/main" val="105734531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Placeholder 2"/>
          <p:cNvSpPr>
            <a:spLocks noGrp="1" noRot="1" noChangeAspect="1" noChangeArrowheads="1" noTextEdit="1"/>
          </p:cNvSpPr>
          <p:nvPr>
            <p:ph type="sldImg"/>
          </p:nvPr>
        </p:nvSpPr>
        <p:spPr>
          <a:solidFill>
            <a:srgbClr val="FFFFFF"/>
          </a:solidFill>
          <a:ln/>
        </p:spPr>
      </p:sp>
      <p:sp>
        <p:nvSpPr>
          <p:cNvPr id="100354" name="Rectangle 3"/>
          <p:cNvSpPr>
            <a:spLocks noGrp="1" noChangeArrowheads="1"/>
          </p:cNvSpPr>
          <p:nvPr>
            <p:ph type="body" idx="1"/>
          </p:nvPr>
        </p:nvSpPr>
        <p:spPr>
          <a:solidFill>
            <a:srgbClr val="FFFFFF"/>
          </a:solidFill>
          <a:ln>
            <a:solidFill>
              <a:srgbClr val="000000"/>
            </a:solidFill>
          </a:ln>
        </p:spPr>
        <p:txBody>
          <a:bodyPr/>
          <a:lstStyle/>
          <a:p>
            <a:r>
              <a:rPr lang="en-US">
                <a:ea typeface="ＭＳ Ｐゴシック"/>
                <a:cs typeface="ＭＳ Ｐゴシック"/>
              </a:rPr>
              <a:t>Holly</a:t>
            </a:r>
          </a:p>
        </p:txBody>
      </p:sp>
    </p:spTree>
    <p:extLst>
      <p:ext uri="{BB962C8B-B14F-4D97-AF65-F5344CB8AC3E}">
        <p14:creationId xmlns:p14="http://schemas.microsoft.com/office/powerpoint/2010/main" val="35288425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459C09-F0A9-4FA9-8544-06BD3442EB60}" type="slidenum">
              <a:rPr lang="en-US" smtClean="0">
                <a:solidFill>
                  <a:prstClr val="black"/>
                </a:solidFill>
              </a:rPr>
              <a:pPr/>
              <a:t>107</a:t>
            </a:fld>
            <a:endParaRPr lang="en-US">
              <a:solidFill>
                <a:prstClr val="black"/>
              </a:solidFill>
            </a:endParaRPr>
          </a:p>
        </p:txBody>
      </p:sp>
    </p:spTree>
    <p:extLst>
      <p:ext uri="{BB962C8B-B14F-4D97-AF65-F5344CB8AC3E}">
        <p14:creationId xmlns:p14="http://schemas.microsoft.com/office/powerpoint/2010/main" val="32380160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12A56DD-4091-412A-836E-A035C779E269}" type="slidenum">
              <a:rPr lang="en-US" smtClean="0"/>
              <a:pPr>
                <a:defRPr/>
              </a:pPr>
              <a:t>108</a:t>
            </a:fld>
            <a:endParaRPr lang="en-US"/>
          </a:p>
        </p:txBody>
      </p:sp>
    </p:spTree>
    <p:extLst>
      <p:ext uri="{BB962C8B-B14F-4D97-AF65-F5344CB8AC3E}">
        <p14:creationId xmlns:p14="http://schemas.microsoft.com/office/powerpoint/2010/main" val="422486810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BF595-4B28-B741-B5D1-37845AE94E37}" type="slidenum">
              <a:rPr lang="en-US" smtClean="0"/>
              <a:t>109</a:t>
            </a:fld>
            <a:endParaRPr lang="en-US"/>
          </a:p>
        </p:txBody>
      </p:sp>
    </p:spTree>
    <p:extLst>
      <p:ext uri="{BB962C8B-B14F-4D97-AF65-F5344CB8AC3E}">
        <p14:creationId xmlns:p14="http://schemas.microsoft.com/office/powerpoint/2010/main" val="94734633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fld id="{D20E536E-71B1-4D8C-9629-EEA133833D88}" type="slidenum">
              <a:rPr lang="en-US" smtClean="0">
                <a:latin typeface="Times" pitchFamily="18" charset="0"/>
              </a:rPr>
              <a:pPr/>
              <a:t>110</a:t>
            </a:fld>
            <a:endParaRPr lang="en-US" dirty="0">
              <a:latin typeface="Times" pitchFamily="18" charset="0"/>
            </a:endParaRPr>
          </a:p>
        </p:txBody>
      </p:sp>
      <p:sp>
        <p:nvSpPr>
          <p:cNvPr id="410627" name="Rectangle 2"/>
          <p:cNvSpPr>
            <a:spLocks noGrp="1" noRot="1" noChangeAspect="1" noChangeArrowheads="1" noTextEdit="1"/>
          </p:cNvSpPr>
          <p:nvPr>
            <p:ph type="sldImg"/>
          </p:nvPr>
        </p:nvSpPr>
        <p:spPr>
          <a:solidFill>
            <a:srgbClr val="FFFFFF"/>
          </a:solidFill>
          <a:ln/>
        </p:spPr>
      </p:sp>
      <p:sp>
        <p:nvSpPr>
          <p:cNvPr id="4106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pitchFamily="18" charset="0"/>
            </a:endParaRPr>
          </a:p>
        </p:txBody>
      </p:sp>
    </p:spTree>
    <p:extLst>
      <p:ext uri="{BB962C8B-B14F-4D97-AF65-F5344CB8AC3E}">
        <p14:creationId xmlns:p14="http://schemas.microsoft.com/office/powerpoint/2010/main" val="231608079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FD8C384-8CC3-0C49-844C-FC9C7E289062}" type="slidenum">
              <a:rPr lang="en-US" smtClean="0"/>
              <a:pPr>
                <a:defRPr/>
              </a:pPr>
              <a:t>111</a:t>
            </a:fld>
            <a:endParaRPr lang="en-US" dirty="0"/>
          </a:p>
        </p:txBody>
      </p:sp>
    </p:spTree>
    <p:extLst>
      <p:ext uri="{BB962C8B-B14F-4D97-AF65-F5344CB8AC3E}">
        <p14:creationId xmlns:p14="http://schemas.microsoft.com/office/powerpoint/2010/main" val="338187326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36093D-638D-854C-95A9-940ABCF26DC2}" type="slidenum">
              <a:rPr lang="en-US" smtClean="0"/>
              <a:t>112</a:t>
            </a:fld>
            <a:endParaRPr lang="en-US"/>
          </a:p>
        </p:txBody>
      </p:sp>
    </p:spTree>
    <p:extLst>
      <p:ext uri="{BB962C8B-B14F-4D97-AF65-F5344CB8AC3E}">
        <p14:creationId xmlns:p14="http://schemas.microsoft.com/office/powerpoint/2010/main" val="251695103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p:spPr>
        <p:txBody>
          <a:bodyPr/>
          <a:lstStyle/>
          <a:p>
            <a:fld id="{FC7CD384-E592-483C-9CB8-2935231BA46D}" type="slidenum">
              <a:rPr lang="en-US" smtClean="0">
                <a:latin typeface="Times" pitchFamily="18" charset="0"/>
                <a:ea typeface="MS PGothic"/>
                <a:cs typeface="MS PGothic"/>
              </a:rPr>
              <a:pPr/>
              <a:t>113</a:t>
            </a:fld>
            <a:endParaRPr lang="en-US" dirty="0">
              <a:latin typeface="Times" pitchFamily="18" charset="0"/>
              <a:ea typeface="MS PGothic"/>
              <a:cs typeface="MS PGothic"/>
            </a:endParaRPr>
          </a:p>
        </p:txBody>
      </p:sp>
      <p:sp>
        <p:nvSpPr>
          <p:cNvPr id="348162" name="Rectangle 2"/>
          <p:cNvSpPr>
            <a:spLocks noGrp="1" noRot="1" noChangeAspect="1" noChangeArrowheads="1" noTextEdit="1"/>
          </p:cNvSpPr>
          <p:nvPr>
            <p:ph type="sldImg"/>
          </p:nvPr>
        </p:nvSpPr>
        <p:spPr>
          <a:solidFill>
            <a:srgbClr val="FFFFFF"/>
          </a:solidFill>
          <a:ln/>
        </p:spPr>
      </p:sp>
      <p:sp>
        <p:nvSpPr>
          <p:cNvPr id="34816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pitchFamily="18" charset="0"/>
              <a:ea typeface="MS PGothic"/>
              <a:cs typeface="MS PGothic"/>
            </a:endParaRPr>
          </a:p>
        </p:txBody>
      </p:sp>
    </p:spTree>
    <p:extLst>
      <p:ext uri="{BB962C8B-B14F-4D97-AF65-F5344CB8AC3E}">
        <p14:creationId xmlns:p14="http://schemas.microsoft.com/office/powerpoint/2010/main" val="414830045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FD8C384-8CC3-0C49-844C-FC9C7E289062}" type="slidenum">
              <a:rPr lang="en-US" smtClean="0"/>
              <a:pPr>
                <a:defRPr/>
              </a:pPr>
              <a:t>114</a:t>
            </a:fld>
            <a:endParaRPr lang="en-US"/>
          </a:p>
        </p:txBody>
      </p:sp>
    </p:spTree>
    <p:extLst>
      <p:ext uri="{BB962C8B-B14F-4D97-AF65-F5344CB8AC3E}">
        <p14:creationId xmlns:p14="http://schemas.microsoft.com/office/powerpoint/2010/main" val="2484445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8606C36-0264-E44C-9189-4D55F2BF2959}" type="slidenum">
              <a:rPr lang="en-US" smtClean="0"/>
              <a:pPr>
                <a:defRPr/>
              </a:pPr>
              <a:t>14</a:t>
            </a:fld>
            <a:endParaRPr lang="en-US"/>
          </a:p>
        </p:txBody>
      </p:sp>
    </p:spTree>
    <p:extLst>
      <p:ext uri="{BB962C8B-B14F-4D97-AF65-F5344CB8AC3E}">
        <p14:creationId xmlns:p14="http://schemas.microsoft.com/office/powerpoint/2010/main" val="334240126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BF595-4B28-B741-B5D1-37845AE94E37}" type="slidenum">
              <a:rPr lang="en-US" smtClean="0"/>
              <a:t>115</a:t>
            </a:fld>
            <a:endParaRPr lang="en-US"/>
          </a:p>
        </p:txBody>
      </p:sp>
    </p:spTree>
    <p:extLst>
      <p:ext uri="{BB962C8B-B14F-4D97-AF65-F5344CB8AC3E}">
        <p14:creationId xmlns:p14="http://schemas.microsoft.com/office/powerpoint/2010/main" val="66113405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Rot="1" noChangeAspect="1" noChangeArrowheads="1" noTextEdit="1"/>
          </p:cNvSpPr>
          <p:nvPr>
            <p:ph type="sldImg"/>
          </p:nvPr>
        </p:nvSpPr>
        <p:spPr>
          <a:ln/>
        </p:spPr>
      </p:sp>
      <p:sp>
        <p:nvSpPr>
          <p:cNvPr id="104450" name="Rectangle 3"/>
          <p:cNvSpPr>
            <a:spLocks noGrp="1" noChangeArrowheads="1"/>
          </p:cNvSpPr>
          <p:nvPr>
            <p:ph type="body" idx="1"/>
          </p:nvPr>
        </p:nvSpPr>
        <p:spPr>
          <a:noFill/>
          <a:ln/>
        </p:spPr>
        <p:txBody>
          <a:bodyPr/>
          <a:lstStyle/>
          <a:p>
            <a:endParaRPr lang="en-US">
              <a:ea typeface="ＭＳ Ｐゴシック"/>
              <a:cs typeface="ＭＳ Ｐゴシック"/>
            </a:endParaRPr>
          </a:p>
        </p:txBody>
      </p:sp>
    </p:spTree>
    <p:extLst>
      <p:ext uri="{BB962C8B-B14F-4D97-AF65-F5344CB8AC3E}">
        <p14:creationId xmlns:p14="http://schemas.microsoft.com/office/powerpoint/2010/main" val="35308559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Rot="1" noChangeAspect="1" noTextEdit="1"/>
          </p:cNvSpPr>
          <p:nvPr>
            <p:ph type="sldImg"/>
          </p:nvPr>
        </p:nvSpPr>
        <p:spPr>
          <a:ln/>
        </p:spPr>
      </p:sp>
      <p:sp>
        <p:nvSpPr>
          <p:cNvPr id="108546" name="Rectangle 3"/>
          <p:cNvSpPr>
            <a:spLocks noGrp="1"/>
          </p:cNvSpPr>
          <p:nvPr>
            <p:ph type="body" idx="1"/>
          </p:nvPr>
        </p:nvSpPr>
        <p:spPr>
          <a:noFill/>
          <a:ln/>
        </p:spPr>
        <p:txBody>
          <a:bodyPr/>
          <a:lstStyle/>
          <a:p>
            <a:endParaRPr lang="en-US">
              <a:ea typeface="ＭＳ Ｐゴシック"/>
              <a:cs typeface="ＭＳ Ｐゴシック"/>
            </a:endParaRPr>
          </a:p>
        </p:txBody>
      </p:sp>
    </p:spTree>
    <p:extLst>
      <p:ext uri="{BB962C8B-B14F-4D97-AF65-F5344CB8AC3E}">
        <p14:creationId xmlns:p14="http://schemas.microsoft.com/office/powerpoint/2010/main" val="275626459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TextEdit="1"/>
          </p:cNvSpPr>
          <p:nvPr>
            <p:ph type="sldImg"/>
          </p:nvPr>
        </p:nvSpPr>
        <p:spPr>
          <a:ln/>
        </p:spPr>
      </p:sp>
      <p:sp>
        <p:nvSpPr>
          <p:cNvPr id="110594" name="Rectangle 3"/>
          <p:cNvSpPr>
            <a:spLocks noGrp="1"/>
          </p:cNvSpPr>
          <p:nvPr>
            <p:ph type="body" idx="1"/>
          </p:nvPr>
        </p:nvSpPr>
        <p:spPr>
          <a:noFill/>
          <a:ln/>
        </p:spPr>
        <p:txBody>
          <a:bodyPr/>
          <a:lstStyle/>
          <a:p>
            <a:endParaRPr lang="en-US">
              <a:ea typeface="ＭＳ Ｐゴシック"/>
              <a:cs typeface="ＭＳ Ｐゴシック"/>
            </a:endParaRPr>
          </a:p>
        </p:txBody>
      </p:sp>
    </p:spTree>
    <p:extLst>
      <p:ext uri="{BB962C8B-B14F-4D97-AF65-F5344CB8AC3E}">
        <p14:creationId xmlns:p14="http://schemas.microsoft.com/office/powerpoint/2010/main" val="388205071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p:txBody>
          <a:bodyPr/>
          <a:lstStyle/>
          <a:p>
            <a:pPr>
              <a:defRPr/>
            </a:pPr>
            <a:fld id="{8116F298-EE86-44BB-88A7-F4A03FD009D5}" type="slidenum">
              <a:rPr lang="en-US" smtClean="0"/>
              <a:pPr>
                <a:defRPr/>
              </a:pPr>
              <a:t>120</a:t>
            </a:fld>
            <a:endParaRPr lang="en-US" dirty="0"/>
          </a:p>
        </p:txBody>
      </p:sp>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DFC63703-260D-415B-8497-8A2AF3D8D845}" type="slidenum">
              <a:rPr lang="en-US" sz="1200"/>
              <a:pPr algn="r"/>
              <a:t>120</a:t>
            </a:fld>
            <a:endParaRPr lang="en-US" sz="1200"/>
          </a:p>
        </p:txBody>
      </p:sp>
      <p:sp>
        <p:nvSpPr>
          <p:cNvPr id="113667" name="Rectangle 2"/>
          <p:cNvSpPr>
            <a:spLocks noGrp="1" noRot="1" noChangeAspect="1" noChangeArrowheads="1" noTextEdit="1"/>
          </p:cNvSpPr>
          <p:nvPr>
            <p:ph type="sldImg"/>
          </p:nvPr>
        </p:nvSpPr>
        <p:spPr>
          <a:xfrm>
            <a:off x="1146175" y="685800"/>
            <a:ext cx="4572000" cy="3429000"/>
          </a:xfrm>
          <a:solidFill>
            <a:srgbClr val="FFFFFF"/>
          </a:solidFill>
          <a:ln w="12700" cap="flat">
            <a:solidFill>
              <a:schemeClr val="tx1"/>
            </a:solidFill>
          </a:ln>
        </p:spPr>
      </p:sp>
      <p:sp>
        <p:nvSpPr>
          <p:cNvPr id="113668" name="Rectangle 3"/>
          <p:cNvSpPr>
            <a:spLocks noGrp="1" noChangeArrowheads="1"/>
          </p:cNvSpPr>
          <p:nvPr>
            <p:ph type="body" idx="1"/>
          </p:nvPr>
        </p:nvSpPr>
        <p:spPr>
          <a:noFill/>
          <a:ln>
            <a:solidFill>
              <a:srgbClr val="000000"/>
            </a:solidFill>
          </a:ln>
        </p:spPr>
        <p:txBody>
          <a:bodyPr lIns="90487" tIns="44450" rIns="90487" bIns="44450"/>
          <a:lstStyle/>
          <a:p>
            <a:pPr eaLnBrk="1" hangingPunct="1"/>
            <a:r>
              <a:rPr lang="en-US">
                <a:ea typeface="ＭＳ Ｐゴシック"/>
                <a:cs typeface="ＭＳ Ｐゴシック"/>
              </a:rPr>
              <a:t>This is what we had…without problem solving, we were unable to support </a:t>
            </a:r>
          </a:p>
        </p:txBody>
      </p:sp>
    </p:spTree>
    <p:extLst>
      <p:ext uri="{BB962C8B-B14F-4D97-AF65-F5344CB8AC3E}">
        <p14:creationId xmlns:p14="http://schemas.microsoft.com/office/powerpoint/2010/main" val="230848322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p:txBody>
          <a:bodyPr/>
          <a:lstStyle/>
          <a:p>
            <a:pPr>
              <a:defRPr/>
            </a:pPr>
            <a:fld id="{4729DA20-91DA-416D-8B8E-664900EE33EC}" type="slidenum">
              <a:rPr lang="en-US" smtClean="0"/>
              <a:pPr>
                <a:defRPr/>
              </a:pPr>
              <a:t>121</a:t>
            </a:fld>
            <a:endParaRPr lang="en-US" dirty="0"/>
          </a:p>
        </p:txBody>
      </p:sp>
      <p:sp>
        <p:nvSpPr>
          <p:cNvPr id="11571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103809EC-61DE-4747-BA4D-1A754B327540}" type="slidenum">
              <a:rPr lang="en-US" sz="1200"/>
              <a:pPr algn="r"/>
              <a:t>121</a:t>
            </a:fld>
            <a:endParaRPr lang="en-US" sz="1200"/>
          </a:p>
        </p:txBody>
      </p:sp>
      <p:sp>
        <p:nvSpPr>
          <p:cNvPr id="115715" name="Rectangle 2"/>
          <p:cNvSpPr>
            <a:spLocks noGrp="1" noRot="1" noChangeAspect="1" noChangeArrowheads="1" noTextEdit="1"/>
          </p:cNvSpPr>
          <p:nvPr>
            <p:ph type="sldImg"/>
          </p:nvPr>
        </p:nvSpPr>
        <p:spPr>
          <a:solidFill>
            <a:srgbClr val="FFFFFF"/>
          </a:solidFill>
          <a:ln/>
        </p:spPr>
      </p:sp>
      <p:sp>
        <p:nvSpPr>
          <p:cNvPr id="1157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ea typeface="ＭＳ Ｐゴシック"/>
              <a:cs typeface="ＭＳ Ｐゴシック"/>
            </a:endParaRPr>
          </a:p>
        </p:txBody>
      </p:sp>
    </p:spTree>
    <p:extLst>
      <p:ext uri="{BB962C8B-B14F-4D97-AF65-F5344CB8AC3E}">
        <p14:creationId xmlns:p14="http://schemas.microsoft.com/office/powerpoint/2010/main" val="36136358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p:txBody>
          <a:bodyPr/>
          <a:lstStyle/>
          <a:p>
            <a:pPr>
              <a:defRPr/>
            </a:pPr>
            <a:fld id="{76A7E246-139C-45BD-8AE0-234C24FCBBFC}" type="slidenum">
              <a:rPr lang="en-US" smtClean="0"/>
              <a:pPr>
                <a:defRPr/>
              </a:pPr>
              <a:t>122</a:t>
            </a:fld>
            <a:endParaRPr lang="en-US" dirty="0"/>
          </a:p>
        </p:txBody>
      </p:sp>
      <p:sp>
        <p:nvSpPr>
          <p:cNvPr id="11776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C52CEB8-7C33-4FC9-9AD8-B07D4F278BD8}" type="slidenum">
              <a:rPr lang="en-US" sz="1200"/>
              <a:pPr algn="r"/>
              <a:t>122</a:t>
            </a:fld>
            <a:endParaRPr lang="en-US" sz="1200"/>
          </a:p>
        </p:txBody>
      </p:sp>
      <p:sp>
        <p:nvSpPr>
          <p:cNvPr id="117763" name="Rectangle 2"/>
          <p:cNvSpPr>
            <a:spLocks noGrp="1" noRot="1" noChangeAspect="1" noChangeArrowheads="1" noTextEdit="1"/>
          </p:cNvSpPr>
          <p:nvPr>
            <p:ph type="sldImg"/>
          </p:nvPr>
        </p:nvSpPr>
        <p:spPr>
          <a:xfrm>
            <a:off x="382588" y="685800"/>
            <a:ext cx="6096000" cy="3429000"/>
          </a:xfrm>
          <a:solidFill>
            <a:srgbClr val="FFFFFF"/>
          </a:solidFill>
          <a:ln/>
        </p:spPr>
      </p:sp>
      <p:sp>
        <p:nvSpPr>
          <p:cNvPr id="117764" name="Rectangle 3"/>
          <p:cNvSpPr>
            <a:spLocks noGrp="1" noChangeArrowheads="1"/>
          </p:cNvSpPr>
          <p:nvPr>
            <p:ph type="body" idx="1"/>
          </p:nvPr>
        </p:nvSpPr>
        <p:spPr>
          <a:noFill/>
          <a:ln>
            <a:solidFill>
              <a:srgbClr val="000000"/>
            </a:solidFill>
          </a:ln>
        </p:spPr>
        <p:txBody>
          <a:bodyPr/>
          <a:lstStyle/>
          <a:p>
            <a:pPr eaLnBrk="1" hangingPunct="1"/>
            <a:endParaRPr lang="en-US">
              <a:ea typeface="ＭＳ Ｐゴシック"/>
              <a:cs typeface="ＭＳ Ｐゴシック"/>
            </a:endParaRPr>
          </a:p>
        </p:txBody>
      </p:sp>
    </p:spTree>
    <p:extLst>
      <p:ext uri="{BB962C8B-B14F-4D97-AF65-F5344CB8AC3E}">
        <p14:creationId xmlns:p14="http://schemas.microsoft.com/office/powerpoint/2010/main" val="263483371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1CBA09-50FB-F043-B9AA-46B0083039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368070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36F582-D707-488B-AA91-D027AA854C24}" type="slidenum">
              <a:rPr kumimoji="0" lang="en-US" sz="1200" b="0" i="0" u="none" strike="noStrike" kern="1200" cap="none" spc="0" normalizeH="0" baseline="0" noProof="0" smtClean="0">
                <a:ln>
                  <a:noFill/>
                </a:ln>
                <a:solidFill>
                  <a:prstClr val="black"/>
                </a:solidFill>
                <a:effectLst/>
                <a:uLnTx/>
                <a:uFillTx/>
                <a:latin typeface="Times"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dirty="0">
              <a:ln>
                <a:noFill/>
              </a:ln>
              <a:solidFill>
                <a:prstClr val="black"/>
              </a:solidFill>
              <a:effectLst/>
              <a:uLnTx/>
              <a:uFillTx/>
              <a:latin typeface="Times" pitchFamily="18" charset="0"/>
              <a:ea typeface="+mn-ea"/>
              <a:cs typeface="+mn-cs"/>
            </a:endParaRPr>
          </a:p>
        </p:txBody>
      </p:sp>
      <p:sp>
        <p:nvSpPr>
          <p:cNvPr id="409603" name="Rectangle 7"/>
          <p:cNvSpPr txBox="1">
            <a:spLocks noGrp="1" noChangeArrowheads="1"/>
          </p:cNvSpPr>
          <p:nvPr/>
        </p:nvSpPr>
        <p:spPr bwMode="auto">
          <a:xfrm>
            <a:off x="3885010" y="8684684"/>
            <a:ext cx="2971800" cy="457200"/>
          </a:xfrm>
          <a:prstGeom prst="rect">
            <a:avLst/>
          </a:prstGeom>
          <a:noFill/>
          <a:ln w="9525">
            <a:noFill/>
            <a:miter lim="800000"/>
            <a:headEnd/>
            <a:tailEnd/>
          </a:ln>
        </p:spPr>
        <p:txBody>
          <a:bodyPr anchor="b"/>
          <a:lstStyle/>
          <a:p>
            <a:pPr marL="0" marR="0" lvl="0" indent="0" algn="r" defTabSz="457200" rtl="0" eaLnBrk="1" fontAlgn="auto" latinLnBrk="0" hangingPunct="1">
              <a:lnSpc>
                <a:spcPct val="100000"/>
              </a:lnSpc>
              <a:spcBef>
                <a:spcPts val="0"/>
              </a:spcBef>
              <a:spcAft>
                <a:spcPts val="0"/>
              </a:spcAft>
              <a:buClrTx/>
              <a:buSzTx/>
              <a:buFontTx/>
              <a:buNone/>
              <a:tabLst/>
              <a:defRPr/>
            </a:pPr>
            <a:fld id="{B73B9FD4-125A-4EE5-8721-6C033A269A6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9604" name="Rectangle 2"/>
          <p:cNvSpPr>
            <a:spLocks noGrp="1" noRot="1" noChangeAspect="1" noChangeArrowheads="1" noTextEdit="1"/>
          </p:cNvSpPr>
          <p:nvPr>
            <p:ph type="sldImg"/>
          </p:nvPr>
        </p:nvSpPr>
        <p:spPr>
          <a:xfrm>
            <a:off x="382588" y="685800"/>
            <a:ext cx="6096000" cy="3429000"/>
          </a:xfrm>
          <a:ln/>
        </p:spPr>
      </p:sp>
      <p:sp>
        <p:nvSpPr>
          <p:cNvPr id="409605" name="Rectangle 3"/>
          <p:cNvSpPr>
            <a:spLocks noGrp="1" noChangeArrowheads="1"/>
          </p:cNvSpPr>
          <p:nvPr>
            <p:ph type="body" idx="1"/>
          </p:nvPr>
        </p:nvSpPr>
        <p:spPr>
          <a:xfrm>
            <a:off x="685800" y="4343400"/>
            <a:ext cx="5486400" cy="4114800"/>
          </a:xfrm>
          <a:noFill/>
          <a:ln>
            <a:solidFill>
              <a:srgbClr val="000000"/>
            </a:solidFill>
          </a:ln>
        </p:spPr>
        <p:txBody>
          <a:bodyPr/>
          <a:lstStyle/>
          <a:p>
            <a:pPr eaLnBrk="1" hangingPunct="1"/>
            <a:endParaRPr lang="en-US" dirty="0">
              <a:latin typeface="Times" pitchFamily="18" charset="0"/>
            </a:endParaRPr>
          </a:p>
        </p:txBody>
      </p:sp>
    </p:spTree>
    <p:extLst>
      <p:ext uri="{BB962C8B-B14F-4D97-AF65-F5344CB8AC3E}">
        <p14:creationId xmlns:p14="http://schemas.microsoft.com/office/powerpoint/2010/main" val="389407138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B881A3-8F74-4578-9409-3CC0606E8C09}" type="slidenum">
              <a:rPr kumimoji="0" lang="en-US" sz="1200" b="0" i="0" u="none" strike="noStrike" kern="1200" cap="none" spc="0" normalizeH="0" baseline="0" noProof="0" smtClean="0">
                <a:ln>
                  <a:noFill/>
                </a:ln>
                <a:solidFill>
                  <a:prstClr val="black"/>
                </a:solidFill>
                <a:effectLst/>
                <a:uLnTx/>
                <a:uFillTx/>
                <a:latin typeface="Times"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prstClr val="black"/>
              </a:solidFill>
              <a:effectLst/>
              <a:uLnTx/>
              <a:uFillTx/>
              <a:latin typeface="Times" pitchFamily="18" charset="0"/>
              <a:ea typeface="+mn-ea"/>
              <a:cs typeface="+mn-cs"/>
            </a:endParaRPr>
          </a:p>
        </p:txBody>
      </p:sp>
      <p:sp>
        <p:nvSpPr>
          <p:cNvPr id="411651" name="Rectangle 7"/>
          <p:cNvSpPr txBox="1">
            <a:spLocks noGrp="1" noChangeArrowheads="1"/>
          </p:cNvSpPr>
          <p:nvPr/>
        </p:nvSpPr>
        <p:spPr bwMode="auto">
          <a:xfrm>
            <a:off x="3885010" y="8684684"/>
            <a:ext cx="2971800" cy="457200"/>
          </a:xfrm>
          <a:prstGeom prst="rect">
            <a:avLst/>
          </a:prstGeom>
          <a:noFill/>
          <a:ln w="9525">
            <a:noFill/>
            <a:miter lim="800000"/>
            <a:headEnd/>
            <a:tailEnd/>
          </a:ln>
        </p:spPr>
        <p:txBody>
          <a:bodyPr anchor="b"/>
          <a:lstStyle/>
          <a:p>
            <a:pPr marL="0" marR="0" lvl="0" indent="0" algn="r" defTabSz="457200" rtl="0" eaLnBrk="1" fontAlgn="auto" latinLnBrk="0" hangingPunct="1">
              <a:lnSpc>
                <a:spcPct val="100000"/>
              </a:lnSpc>
              <a:spcBef>
                <a:spcPts val="0"/>
              </a:spcBef>
              <a:spcAft>
                <a:spcPts val="0"/>
              </a:spcAft>
              <a:buClrTx/>
              <a:buSzTx/>
              <a:buFontTx/>
              <a:buNone/>
              <a:tabLst/>
              <a:defRPr/>
            </a:pPr>
            <a:fld id="{CA089216-4C31-4AFC-A517-82E0EE0E14F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11652" name="Rectangle 7"/>
          <p:cNvSpPr txBox="1">
            <a:spLocks noGrp="1" noChangeArrowheads="1"/>
          </p:cNvSpPr>
          <p:nvPr/>
        </p:nvSpPr>
        <p:spPr bwMode="auto">
          <a:xfrm>
            <a:off x="3885010" y="8684684"/>
            <a:ext cx="2971800" cy="457200"/>
          </a:xfrm>
          <a:prstGeom prst="rect">
            <a:avLst/>
          </a:prstGeom>
          <a:noFill/>
          <a:ln w="9525">
            <a:noFill/>
            <a:miter lim="800000"/>
            <a:headEnd/>
            <a:tailEnd/>
          </a:ln>
        </p:spPr>
        <p:txBody>
          <a:bodyPr anchor="b"/>
          <a:lstStyle/>
          <a:p>
            <a:pPr marL="0" marR="0" lvl="0" indent="0" algn="r" defTabSz="457200" rtl="0" eaLnBrk="1" fontAlgn="auto" latinLnBrk="0" hangingPunct="1">
              <a:lnSpc>
                <a:spcPct val="100000"/>
              </a:lnSpc>
              <a:spcBef>
                <a:spcPts val="0"/>
              </a:spcBef>
              <a:spcAft>
                <a:spcPts val="0"/>
              </a:spcAft>
              <a:buClrTx/>
              <a:buSzTx/>
              <a:buFontTx/>
              <a:buNone/>
              <a:tabLst/>
              <a:defRPr/>
            </a:pPr>
            <a:fld id="{C3B3116D-6033-47CE-ABB3-B6EC38F9637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11653" name="Rectangle 7"/>
          <p:cNvSpPr txBox="1">
            <a:spLocks noGrp="1" noChangeArrowheads="1"/>
          </p:cNvSpPr>
          <p:nvPr/>
        </p:nvSpPr>
        <p:spPr bwMode="auto">
          <a:xfrm>
            <a:off x="3885010" y="8684684"/>
            <a:ext cx="2971800" cy="457200"/>
          </a:xfrm>
          <a:prstGeom prst="rect">
            <a:avLst/>
          </a:prstGeom>
          <a:noFill/>
          <a:ln w="9525">
            <a:noFill/>
            <a:miter lim="800000"/>
            <a:headEnd/>
            <a:tailEnd/>
          </a:ln>
        </p:spPr>
        <p:txBody>
          <a:bodyPr anchor="b"/>
          <a:lstStyle/>
          <a:p>
            <a:pPr marL="0" marR="0" lvl="0" indent="0" algn="r" defTabSz="457200" rtl="0" eaLnBrk="1" fontAlgn="auto" latinLnBrk="0" hangingPunct="1">
              <a:lnSpc>
                <a:spcPct val="100000"/>
              </a:lnSpc>
              <a:spcBef>
                <a:spcPts val="0"/>
              </a:spcBef>
              <a:spcAft>
                <a:spcPts val="0"/>
              </a:spcAft>
              <a:buClrTx/>
              <a:buSzTx/>
              <a:buFontTx/>
              <a:buNone/>
              <a:tabLst/>
              <a:defRPr/>
            </a:pPr>
            <a:fld id="{C506A781-5175-4A48-8F98-5A4727547F4F}" type="slidenum">
              <a:rPr kumimoji="0" lang="en-US"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411654" name="Rectangle 2"/>
          <p:cNvSpPr>
            <a:spLocks noGrp="1" noRot="1" noChangeAspect="1" noChangeArrowheads="1" noTextEdit="1"/>
          </p:cNvSpPr>
          <p:nvPr>
            <p:ph type="sldImg"/>
          </p:nvPr>
        </p:nvSpPr>
        <p:spPr>
          <a:solidFill>
            <a:srgbClr val="FFFFFF"/>
          </a:solidFill>
          <a:ln/>
        </p:spPr>
      </p:sp>
      <p:sp>
        <p:nvSpPr>
          <p:cNvPr id="41165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spcBef>
                <a:spcPct val="0"/>
              </a:spcBef>
            </a:pPr>
            <a:endParaRPr lang="en-US" dirty="0">
              <a:latin typeface="Times" pitchFamily="18" charset="0"/>
            </a:endParaRPr>
          </a:p>
        </p:txBody>
      </p:sp>
    </p:spTree>
    <p:extLst>
      <p:ext uri="{BB962C8B-B14F-4D97-AF65-F5344CB8AC3E}">
        <p14:creationId xmlns:p14="http://schemas.microsoft.com/office/powerpoint/2010/main" val="983644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8606C36-0264-E44C-9189-4D55F2BF2959}" type="slidenum">
              <a:rPr lang="en-US" smtClean="0"/>
              <a:pPr>
                <a:defRPr/>
              </a:pPr>
              <a:t>15</a:t>
            </a:fld>
            <a:endParaRPr lang="en-US"/>
          </a:p>
        </p:txBody>
      </p:sp>
    </p:spTree>
    <p:extLst>
      <p:ext uri="{BB962C8B-B14F-4D97-AF65-F5344CB8AC3E}">
        <p14:creationId xmlns:p14="http://schemas.microsoft.com/office/powerpoint/2010/main" val="350147323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a:ln/>
        </p:spPr>
      </p:sp>
      <p:sp>
        <p:nvSpPr>
          <p:cNvPr id="62466" name="Notes Placeholder 2"/>
          <p:cNvSpPr>
            <a:spLocks noGrp="1"/>
          </p:cNvSpPr>
          <p:nvPr>
            <p:ph type="body" idx="1"/>
          </p:nvPr>
        </p:nvSpPr>
        <p:spPr>
          <a:xfrm>
            <a:off x="275589" y="2234933"/>
            <a:ext cx="11640825" cy="2705951"/>
          </a:xfrm>
          <a:noFill/>
          <a:ln/>
        </p:spPr>
        <p:txBody>
          <a:bodyPr>
            <a:normAutofit fontScale="92500" lnSpcReduction="20000"/>
          </a:bodyPr>
          <a:lstStyle/>
          <a:p>
            <a:pPr>
              <a:lnSpc>
                <a:spcPct val="80000"/>
              </a:lnSpc>
              <a:spcBef>
                <a:spcPts val="600"/>
              </a:spcBef>
            </a:pPr>
            <a:r>
              <a:rPr lang="en-US" dirty="0">
                <a:ea typeface="ＭＳ Ｐゴシック" pitchFamily="34" charset="-128"/>
              </a:rPr>
              <a:t>When screening scores indicated that a group of students was not meeting the school</a:t>
            </a:r>
            <a:r>
              <a:rPr lang="en-US" altLang="en-US" dirty="0">
                <a:ea typeface="ＭＳ Ｐゴシック" pitchFamily="34" charset="-128"/>
              </a:rPr>
              <a:t>’</a:t>
            </a:r>
            <a:r>
              <a:rPr lang="en-US" dirty="0">
                <a:ea typeface="ＭＳ Ｐゴシック" pitchFamily="34" charset="-128"/>
              </a:rPr>
              <a:t>s predetermined levels of proficiency, those students received more intensified instruction in secondary-level interventions. Secondary-level instruction is delivered to those students identified as needing additional academic instruction. For example, these are the students that your data show are struggling to meet your standards and need additional instructional support. </a:t>
            </a:r>
          </a:p>
          <a:p>
            <a:pPr>
              <a:lnSpc>
                <a:spcPct val="80000"/>
              </a:lnSpc>
              <a:spcBef>
                <a:spcPts val="600"/>
              </a:spcBef>
            </a:pPr>
            <a:r>
              <a:rPr lang="en-US" dirty="0">
                <a:ea typeface="ＭＳ Ｐゴシック" pitchFamily="34" charset="-128"/>
              </a:rPr>
              <a:t>Some of the middle schools intensified secondary-level instruction in several ways: </a:t>
            </a:r>
          </a:p>
          <a:p>
            <a:pPr>
              <a:lnSpc>
                <a:spcPct val="80000"/>
              </a:lnSpc>
              <a:spcBef>
                <a:spcPts val="600"/>
              </a:spcBef>
              <a:buFontTx/>
              <a:buChar char="•"/>
            </a:pPr>
            <a:r>
              <a:rPr lang="en-US" u="sng" dirty="0">
                <a:ea typeface="ＭＳ Ｐゴシック" pitchFamily="34" charset="-128"/>
              </a:rPr>
              <a:t> Smaller class sizes</a:t>
            </a:r>
            <a:r>
              <a:rPr lang="en-US" u="none" dirty="0">
                <a:ea typeface="ＭＳ Ｐゴシック" pitchFamily="34" charset="-128"/>
              </a:rPr>
              <a:t> </a:t>
            </a:r>
            <a:r>
              <a:rPr lang="en-US" dirty="0">
                <a:ea typeface="ＭＳ Ｐゴシック" pitchFamily="34" charset="-128"/>
              </a:rPr>
              <a:t>for specialized classes (e.g., a 1:10 teacher/student ratio) </a:t>
            </a:r>
          </a:p>
          <a:p>
            <a:pPr>
              <a:lnSpc>
                <a:spcPct val="80000"/>
              </a:lnSpc>
              <a:spcBef>
                <a:spcPts val="600"/>
              </a:spcBef>
              <a:buFontTx/>
              <a:buChar char="•"/>
            </a:pPr>
            <a:r>
              <a:rPr lang="en-US" u="sng" dirty="0">
                <a:ea typeface="ＭＳ Ｐゴシック" pitchFamily="34" charset="-128"/>
              </a:rPr>
              <a:t> Homogenous classes</a:t>
            </a:r>
            <a:r>
              <a:rPr lang="en-US" u="none" dirty="0">
                <a:ea typeface="ＭＳ Ｐゴシック" pitchFamily="34" charset="-128"/>
              </a:rPr>
              <a:t> </a:t>
            </a:r>
            <a:r>
              <a:rPr lang="en-US" dirty="0">
                <a:ea typeface="ＭＳ Ｐゴシック" pitchFamily="34" charset="-128"/>
              </a:rPr>
              <a:t>of students with similar instructional needs </a:t>
            </a:r>
          </a:p>
          <a:p>
            <a:pPr>
              <a:lnSpc>
                <a:spcPct val="80000"/>
              </a:lnSpc>
              <a:spcBef>
                <a:spcPts val="600"/>
              </a:spcBef>
              <a:buFontTx/>
              <a:buChar char="•"/>
            </a:pPr>
            <a:r>
              <a:rPr lang="en-US" u="sng" dirty="0">
                <a:ea typeface="ＭＳ Ｐゴシック" pitchFamily="34" charset="-128"/>
              </a:rPr>
              <a:t> Expert teachers</a:t>
            </a:r>
            <a:r>
              <a:rPr lang="en-US" u="none" dirty="0">
                <a:ea typeface="ＭＳ Ｐゴシック" pitchFamily="34" charset="-128"/>
              </a:rPr>
              <a:t> </a:t>
            </a:r>
            <a:r>
              <a:rPr lang="en-US" dirty="0">
                <a:ea typeface="ＭＳ Ｐゴシック" pitchFamily="34" charset="-128"/>
              </a:rPr>
              <a:t>prepared to deliver instruction in the specific areas of concern </a:t>
            </a:r>
          </a:p>
          <a:p>
            <a:pPr>
              <a:lnSpc>
                <a:spcPct val="80000"/>
              </a:lnSpc>
              <a:spcBef>
                <a:spcPts val="600"/>
              </a:spcBef>
              <a:buFontTx/>
              <a:buChar char="•"/>
            </a:pPr>
            <a:r>
              <a:rPr lang="en-US" u="sng" dirty="0">
                <a:ea typeface="ＭＳ Ｐゴシック" pitchFamily="34" charset="-128"/>
              </a:rPr>
              <a:t> Frequency and duration</a:t>
            </a:r>
            <a:r>
              <a:rPr lang="en-US" u="none" dirty="0">
                <a:ea typeface="ＭＳ Ｐゴシック" pitchFamily="34" charset="-128"/>
              </a:rPr>
              <a:t> </a:t>
            </a:r>
            <a:r>
              <a:rPr lang="en-US" dirty="0">
                <a:ea typeface="ＭＳ Ｐゴシック" pitchFamily="34" charset="-128"/>
              </a:rPr>
              <a:t>of instruction increased  </a:t>
            </a:r>
          </a:p>
          <a:p>
            <a:pPr>
              <a:lnSpc>
                <a:spcPct val="80000"/>
              </a:lnSpc>
              <a:spcBef>
                <a:spcPts val="600"/>
              </a:spcBef>
            </a:pPr>
            <a:r>
              <a:rPr lang="en-US" dirty="0">
                <a:ea typeface="ＭＳ Ｐゴシック" pitchFamily="34" charset="-128"/>
              </a:rPr>
              <a:t>All middle schools scheduled their secondary level of intervention in place instead of an elective class. These interventions often occur daily and consist of small groups of students with similar instructional needs. </a:t>
            </a:r>
          </a:p>
          <a:p>
            <a:pPr>
              <a:lnSpc>
                <a:spcPct val="80000"/>
              </a:lnSpc>
              <a:spcBef>
                <a:spcPts val="600"/>
              </a:spcBef>
            </a:pPr>
            <a:r>
              <a:rPr lang="en-US" dirty="0">
                <a:ea typeface="ＭＳ Ｐゴシック" pitchFamily="34" charset="-128"/>
              </a:rPr>
              <a:t>In secondary-level interventions, many schools also used standard protocols, (i.e., research based, validated, prepackaged, scripted instructional programs for reading and mathematics). Most schools had a menu of standard protocols from which to choose when determining students</a:t>
            </a:r>
            <a:r>
              <a:rPr lang="en-US" altLang="en-US" dirty="0">
                <a:ea typeface="ＭＳ Ｐゴシック" pitchFamily="34" charset="-128"/>
              </a:rPr>
              <a:t>’</a:t>
            </a:r>
            <a:r>
              <a:rPr lang="en-US" dirty="0">
                <a:ea typeface="ＭＳ Ｐゴシック" pitchFamily="34" charset="-128"/>
              </a:rPr>
              <a:t> instructional needs. As one principal stated, "We try, at our [secondary level], to put our students in cohorts as best we can with similar deficiencies, or areas of weakness, so that we can really target instruction." </a:t>
            </a:r>
          </a:p>
          <a:p>
            <a:pPr>
              <a:lnSpc>
                <a:spcPct val="80000"/>
              </a:lnSpc>
              <a:spcBef>
                <a:spcPts val="600"/>
              </a:spcBef>
            </a:pPr>
            <a:r>
              <a:rPr lang="en-US" dirty="0">
                <a:ea typeface="ＭＳ Ｐゴシック" pitchFamily="34" charset="-128"/>
              </a:rPr>
              <a:t>In many middle schools, a general education teacher taught secondary-level intervention classes during elective class time for a full-class period. Some schools offered classes in a block framework, wherein classes met every other day for a longer period of time (e.g., 1½). Other schools were able to hire interventionists, whose sole job was to teach the more intensive classes. No matter the background of the instructor, all teachers of intervention classes were specifically prepared to teach the intensive instructional methods. </a:t>
            </a:r>
          </a:p>
          <a:p>
            <a:pPr>
              <a:lnSpc>
                <a:spcPct val="80000"/>
              </a:lnSpc>
              <a:spcBef>
                <a:spcPts val="600"/>
              </a:spcBef>
            </a:pPr>
            <a:r>
              <a:rPr lang="en-US" dirty="0">
                <a:ea typeface="ＭＳ Ｐゴシック" pitchFamily="34" charset="-128"/>
              </a:rPr>
              <a:t>At this point, you probably are wondering how to fit in extra classes in an already packed schedule. We</a:t>
            </a:r>
            <a:r>
              <a:rPr lang="en-US" altLang="en-US" dirty="0">
                <a:ea typeface="ＭＳ Ｐゴシック" pitchFamily="34" charset="-128"/>
              </a:rPr>
              <a:t>’</a:t>
            </a:r>
            <a:r>
              <a:rPr lang="en-US" dirty="0">
                <a:ea typeface="ＭＳ Ｐゴシック" pitchFamily="34" charset="-128"/>
              </a:rPr>
              <a:t>ll offer some ideas in a moment. </a:t>
            </a:r>
          </a:p>
        </p:txBody>
      </p:sp>
      <p:sp>
        <p:nvSpPr>
          <p:cNvPr id="62467" name="Slide Number Placeholder 3"/>
          <p:cNvSpPr>
            <a:spLocks noGrp="1"/>
          </p:cNvSpPr>
          <p:nvPr>
            <p:ph type="sldNum" sz="quarter" idx="5"/>
          </p:nvPr>
        </p:nvSpPr>
        <p:spPr>
          <a:noFill/>
        </p:spPr>
        <p:txBody>
          <a:bodyPr/>
          <a:lstStyle/>
          <a:p>
            <a:fld id="{CEF30369-1F66-4E0E-B68F-83D5B4808635}" type="slidenum">
              <a:rPr lang="en-US">
                <a:latin typeface="Arial" pitchFamily="34" charset="0"/>
              </a:rPr>
              <a:pPr/>
              <a:t>126</a:t>
            </a:fld>
            <a:endParaRPr lang="en-US" dirty="0">
              <a:latin typeface="Arial" pitchFamily="34" charset="0"/>
            </a:endParaRPr>
          </a:p>
        </p:txBody>
      </p:sp>
    </p:spTree>
    <p:extLst>
      <p:ext uri="{BB962C8B-B14F-4D97-AF65-F5344CB8AC3E}">
        <p14:creationId xmlns:p14="http://schemas.microsoft.com/office/powerpoint/2010/main" val="261831112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C8F81E-2387-4A43-B014-F68257B0C4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852963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52C1752-4D40-EE46-8B10-71B505188C0E}" type="slidenum">
              <a:rPr lang="en-US"/>
              <a:pPr eaLnBrk="1" hangingPunct="1"/>
              <a:t>128</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252976839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077C3C1-347E-C34F-B390-80C3748D3674}" type="slidenum">
              <a:rPr lang="en-US"/>
              <a:pPr eaLnBrk="1" hangingPunct="1"/>
              <a:t>129</a:t>
            </a:fld>
            <a:endParaRPr lang="en-US"/>
          </a:p>
        </p:txBody>
      </p:sp>
      <p:sp>
        <p:nvSpPr>
          <p:cNvPr id="5017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a:fld id="{82714326-B977-4C4E-A132-E43FDBF5CC63}" type="slidenum">
              <a:rPr lang="en-US" sz="1200">
                <a:latin typeface="Times" charset="0"/>
              </a:rPr>
              <a:pPr algn="r"/>
              <a:t>129</a:t>
            </a:fld>
            <a:endParaRPr lang="en-US" sz="1200">
              <a:latin typeface="Times" charset="0"/>
            </a:endParaRPr>
          </a:p>
        </p:txBody>
      </p:sp>
      <p:sp>
        <p:nvSpPr>
          <p:cNvPr id="50180" name="Rectangle 2"/>
          <p:cNvSpPr>
            <a:spLocks noGrp="1" noRot="1" noChangeAspect="1" noChangeArrowheads="1" noTextEdit="1"/>
          </p:cNvSpPr>
          <p:nvPr>
            <p:ph type="sldImg"/>
          </p:nvPr>
        </p:nvSpPr>
        <p:spPr>
          <a:ln/>
        </p:spPr>
      </p:sp>
      <p:sp>
        <p:nvSpPr>
          <p:cNvPr id="5018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dirty="0"/>
              <a:t>Intensive interventions</a:t>
            </a:r>
            <a:r>
              <a:rPr lang="en-US" dirty="0"/>
              <a:t> are designed to address severe and persistent learning or behavior difficulties. These interventions are characterized by increased intensity (e.g. smaller group, expanded time) and individualization of instruction and behavioral intervention for students who have been non-responsive to traditional approaches.</a:t>
            </a:r>
            <a:endParaRPr lang="en-US" dirty="0">
              <a:latin typeface="Arial" charset="0"/>
            </a:endParaRPr>
          </a:p>
        </p:txBody>
      </p:sp>
    </p:spTree>
    <p:extLst>
      <p:ext uri="{BB962C8B-B14F-4D97-AF65-F5344CB8AC3E}">
        <p14:creationId xmlns:p14="http://schemas.microsoft.com/office/powerpoint/2010/main" val="97987069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36093D-638D-854C-95A9-940ABCF26DC2}" type="slidenum">
              <a:rPr lang="en-US" smtClean="0"/>
              <a:t>130</a:t>
            </a:fld>
            <a:endParaRPr lang="en-US"/>
          </a:p>
        </p:txBody>
      </p:sp>
    </p:spTree>
    <p:extLst>
      <p:ext uri="{BB962C8B-B14F-4D97-AF65-F5344CB8AC3E}">
        <p14:creationId xmlns:p14="http://schemas.microsoft.com/office/powerpoint/2010/main" val="346715165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C06F31B-B222-2946-87ED-BE36CAC1E76A}" type="slidenum">
              <a:rPr lang="en-US"/>
              <a:pPr eaLnBrk="1" hangingPunct="1"/>
              <a:t>131</a:t>
            </a:fld>
            <a:endParaRPr lang="en-US"/>
          </a:p>
        </p:txBody>
      </p:sp>
      <p:sp>
        <p:nvSpPr>
          <p:cNvPr id="5632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a:fld id="{BC28A53A-C3CE-B341-B40B-8923AFE94F9C}" type="slidenum">
              <a:rPr lang="en-US" sz="1200">
                <a:latin typeface="Times" charset="0"/>
              </a:rPr>
              <a:pPr algn="r"/>
              <a:t>131</a:t>
            </a:fld>
            <a:endParaRPr lang="en-US" sz="1200">
              <a:latin typeface="Times" charset="0"/>
            </a:endParaRPr>
          </a:p>
        </p:txBody>
      </p:sp>
      <p:sp>
        <p:nvSpPr>
          <p:cNvPr id="56324" name="Rectangle 2"/>
          <p:cNvSpPr>
            <a:spLocks noGrp="1" noRot="1" noChangeAspect="1" noChangeArrowheads="1" noTextEdit="1"/>
          </p:cNvSpPr>
          <p:nvPr>
            <p:ph type="sldImg"/>
          </p:nvPr>
        </p:nvSpPr>
        <p:spPr>
          <a:ln/>
        </p:spPr>
      </p:sp>
      <p:sp>
        <p:nvSpPr>
          <p:cNvPr id="5632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213264534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Rectangle 7"/>
          <p:cNvSpPr>
            <a:spLocks noGrp="1" noChangeArrowheads="1"/>
          </p:cNvSpPr>
          <p:nvPr>
            <p:ph type="sldNum" sz="quarter" idx="5"/>
          </p:nvPr>
        </p:nvSpPr>
        <p:spPr>
          <a:noFill/>
        </p:spPr>
        <p:txBody>
          <a:bodyPr/>
          <a:lstStyle/>
          <a:p>
            <a:fld id="{1BF8DC04-04DE-4D0C-984A-0787B9E39EBD}" type="slidenum">
              <a:rPr lang="en-US" smtClean="0">
                <a:latin typeface="Times" pitchFamily="18" charset="0"/>
                <a:ea typeface="MS PGothic"/>
                <a:cs typeface="MS PGothic"/>
              </a:rPr>
              <a:pPr/>
              <a:t>132</a:t>
            </a:fld>
            <a:endParaRPr lang="en-US" dirty="0">
              <a:latin typeface="Times" pitchFamily="18" charset="0"/>
              <a:ea typeface="MS PGothic"/>
              <a:cs typeface="MS PGothic"/>
            </a:endParaRPr>
          </a:p>
        </p:txBody>
      </p:sp>
      <p:sp>
        <p:nvSpPr>
          <p:cNvPr id="489474" name="Rectangle 2"/>
          <p:cNvSpPr>
            <a:spLocks noGrp="1" noRot="1" noChangeAspect="1" noChangeArrowheads="1" noTextEdit="1"/>
          </p:cNvSpPr>
          <p:nvPr>
            <p:ph type="sldImg"/>
          </p:nvPr>
        </p:nvSpPr>
        <p:spPr>
          <a:solidFill>
            <a:srgbClr val="FFFFFF"/>
          </a:solidFill>
          <a:ln/>
        </p:spPr>
      </p:sp>
      <p:sp>
        <p:nvSpPr>
          <p:cNvPr id="489475" name="Rectangle 3"/>
          <p:cNvSpPr>
            <a:spLocks noGrp="1" noChangeArrowheads="1"/>
          </p:cNvSpPr>
          <p:nvPr>
            <p:ph type="body" idx="1"/>
          </p:nvPr>
        </p:nvSpPr>
        <p:spPr>
          <a:xfrm>
            <a:off x="685800" y="4344025"/>
            <a:ext cx="5486400" cy="4114488"/>
          </a:xfrm>
          <a:solidFill>
            <a:srgbClr val="FFFFFF"/>
          </a:solidFill>
          <a:ln>
            <a:solidFill>
              <a:srgbClr val="000000"/>
            </a:solidFill>
          </a:ln>
        </p:spPr>
        <p:txBody>
          <a:bodyPr/>
          <a:lstStyle/>
          <a:p>
            <a:pPr eaLnBrk="1" hangingPunct="1"/>
            <a:endParaRPr lang="en-US" dirty="0">
              <a:latin typeface="Times" pitchFamily="18" charset="0"/>
              <a:ea typeface="MS PGothic"/>
              <a:cs typeface="MS PGothic"/>
            </a:endParaRPr>
          </a:p>
        </p:txBody>
      </p:sp>
    </p:spTree>
    <p:extLst>
      <p:ext uri="{BB962C8B-B14F-4D97-AF65-F5344CB8AC3E}">
        <p14:creationId xmlns:p14="http://schemas.microsoft.com/office/powerpoint/2010/main" val="67388141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5" name="Rectangle 7"/>
          <p:cNvSpPr>
            <a:spLocks noGrp="1" noChangeArrowheads="1"/>
          </p:cNvSpPr>
          <p:nvPr>
            <p:ph type="sldNum" sz="quarter" idx="5"/>
          </p:nvPr>
        </p:nvSpPr>
        <p:spPr>
          <a:noFill/>
        </p:spPr>
        <p:txBody>
          <a:bodyPr/>
          <a:lstStyle/>
          <a:p>
            <a:fld id="{B00AFA72-2CA1-409E-8A06-8BB05BC56778}" type="slidenum">
              <a:rPr lang="en-US" smtClean="0">
                <a:latin typeface="Times" pitchFamily="18" charset="0"/>
                <a:ea typeface="MS PGothic"/>
                <a:cs typeface="MS PGothic"/>
              </a:rPr>
              <a:pPr/>
              <a:t>133</a:t>
            </a:fld>
            <a:endParaRPr lang="en-US" dirty="0">
              <a:latin typeface="Times" pitchFamily="18" charset="0"/>
              <a:ea typeface="MS PGothic"/>
              <a:cs typeface="MS PGothic"/>
            </a:endParaRPr>
          </a:p>
        </p:txBody>
      </p:sp>
      <p:sp>
        <p:nvSpPr>
          <p:cNvPr id="487426" name="Rectangle 2"/>
          <p:cNvSpPr>
            <a:spLocks noGrp="1" noRot="1" noChangeAspect="1" noChangeArrowheads="1" noTextEdit="1"/>
          </p:cNvSpPr>
          <p:nvPr>
            <p:ph type="sldImg"/>
          </p:nvPr>
        </p:nvSpPr>
        <p:spPr>
          <a:xfrm>
            <a:off x="382588" y="685800"/>
            <a:ext cx="6094412" cy="3429000"/>
          </a:xfrm>
          <a:ln/>
        </p:spPr>
      </p:sp>
      <p:sp>
        <p:nvSpPr>
          <p:cNvPr id="487427" name="Rectangle 3"/>
          <p:cNvSpPr>
            <a:spLocks noGrp="1" noChangeArrowheads="1"/>
          </p:cNvSpPr>
          <p:nvPr>
            <p:ph type="body" idx="1"/>
          </p:nvPr>
        </p:nvSpPr>
        <p:spPr>
          <a:noFill/>
          <a:ln/>
        </p:spPr>
        <p:txBody>
          <a:bodyPr/>
          <a:lstStyle/>
          <a:p>
            <a:pPr eaLnBrk="1" hangingPunct="1"/>
            <a:endParaRPr lang="en-US" dirty="0">
              <a:latin typeface="Times" pitchFamily="18" charset="0"/>
              <a:ea typeface="MS PGothic"/>
              <a:cs typeface="MS PGothic"/>
            </a:endParaRPr>
          </a:p>
        </p:txBody>
      </p:sp>
    </p:spTree>
    <p:extLst>
      <p:ext uri="{BB962C8B-B14F-4D97-AF65-F5344CB8AC3E}">
        <p14:creationId xmlns:p14="http://schemas.microsoft.com/office/powerpoint/2010/main" val="48336828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Rectangle 7"/>
          <p:cNvSpPr>
            <a:spLocks noGrp="1" noChangeArrowheads="1"/>
          </p:cNvSpPr>
          <p:nvPr>
            <p:ph type="sldNum" sz="quarter" idx="5"/>
          </p:nvPr>
        </p:nvSpPr>
        <p:spPr>
          <a:noFill/>
        </p:spPr>
        <p:txBody>
          <a:bodyPr/>
          <a:lstStyle/>
          <a:p>
            <a:fld id="{1BF8DC04-04DE-4D0C-984A-0787B9E39EBD}" type="slidenum">
              <a:rPr lang="en-US" smtClean="0">
                <a:latin typeface="Times" pitchFamily="18" charset="0"/>
                <a:ea typeface="MS PGothic"/>
                <a:cs typeface="MS PGothic"/>
              </a:rPr>
              <a:pPr/>
              <a:t>134</a:t>
            </a:fld>
            <a:endParaRPr lang="en-US" dirty="0">
              <a:latin typeface="Times" pitchFamily="18" charset="0"/>
              <a:ea typeface="MS PGothic"/>
              <a:cs typeface="MS PGothic"/>
            </a:endParaRPr>
          </a:p>
        </p:txBody>
      </p:sp>
      <p:sp>
        <p:nvSpPr>
          <p:cNvPr id="489474" name="Rectangle 2"/>
          <p:cNvSpPr>
            <a:spLocks noGrp="1" noRot="1" noChangeAspect="1" noChangeArrowheads="1" noTextEdit="1"/>
          </p:cNvSpPr>
          <p:nvPr>
            <p:ph type="sldImg"/>
          </p:nvPr>
        </p:nvSpPr>
        <p:spPr>
          <a:solidFill>
            <a:srgbClr val="FFFFFF"/>
          </a:solidFill>
          <a:ln/>
        </p:spPr>
      </p:sp>
      <p:sp>
        <p:nvSpPr>
          <p:cNvPr id="489475" name="Rectangle 3"/>
          <p:cNvSpPr>
            <a:spLocks noGrp="1" noChangeArrowheads="1"/>
          </p:cNvSpPr>
          <p:nvPr>
            <p:ph type="body" idx="1"/>
          </p:nvPr>
        </p:nvSpPr>
        <p:spPr>
          <a:xfrm>
            <a:off x="685800" y="4344025"/>
            <a:ext cx="5486400" cy="4114488"/>
          </a:xfrm>
          <a:solidFill>
            <a:srgbClr val="FFFFFF"/>
          </a:solidFill>
          <a:ln>
            <a:solidFill>
              <a:srgbClr val="000000"/>
            </a:solidFill>
          </a:ln>
        </p:spPr>
        <p:txBody>
          <a:bodyPr/>
          <a:lstStyle/>
          <a:p>
            <a:pPr eaLnBrk="1" hangingPunct="1"/>
            <a:endParaRPr lang="en-US" dirty="0">
              <a:latin typeface="Times" pitchFamily="18" charset="0"/>
              <a:ea typeface="MS PGothic"/>
              <a:cs typeface="MS PGothic"/>
            </a:endParaRPr>
          </a:p>
        </p:txBody>
      </p:sp>
    </p:spTree>
    <p:extLst>
      <p:ext uri="{BB962C8B-B14F-4D97-AF65-F5344CB8AC3E}">
        <p14:creationId xmlns:p14="http://schemas.microsoft.com/office/powerpoint/2010/main" val="353636716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2"/>
          <p:cNvSpPr>
            <a:spLocks noGrp="1" noRot="1" noChangeAspect="1" noChangeArrowheads="1" noTextEdit="1"/>
          </p:cNvSpPr>
          <p:nvPr>
            <p:ph type="sldImg"/>
          </p:nvPr>
        </p:nvSpPr>
        <p:spPr>
          <a:xfrm>
            <a:off x="384175" y="685800"/>
            <a:ext cx="6091238" cy="3427413"/>
          </a:xfrm>
          <a:solidFill>
            <a:srgbClr val="FFFFFF"/>
          </a:solidFill>
          <a:ln/>
        </p:spPr>
      </p:sp>
      <p:sp>
        <p:nvSpPr>
          <p:cNvPr id="493570" name="Rectangle 3"/>
          <p:cNvSpPr>
            <a:spLocks noGrp="1" noChangeArrowheads="1"/>
          </p:cNvSpPr>
          <p:nvPr>
            <p:ph type="body" idx="1"/>
          </p:nvPr>
        </p:nvSpPr>
        <p:spPr>
          <a:noFill/>
          <a:ln/>
        </p:spPr>
        <p:txBody>
          <a:bodyPr lIns="91584" tIns="45792" rIns="91584" bIns="45792"/>
          <a:lstStyle/>
          <a:p>
            <a:r>
              <a:rPr lang="en-US" dirty="0">
                <a:latin typeface="Times" pitchFamily="18" charset="0"/>
                <a:ea typeface="MS PGothic"/>
                <a:cs typeface="MS PGothic"/>
              </a:rPr>
              <a:t>Could use any basic teaching best practices framework here to help you decide what to change…. BUT HAVE A FRAMEWORK and USE IT!</a:t>
            </a:r>
          </a:p>
        </p:txBody>
      </p:sp>
    </p:spTree>
    <p:extLst>
      <p:ext uri="{BB962C8B-B14F-4D97-AF65-F5344CB8AC3E}">
        <p14:creationId xmlns:p14="http://schemas.microsoft.com/office/powerpoint/2010/main" val="834459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AE5D93-58BC-F242-8CE6-B8A07EB3394B}" type="slidenum">
              <a:rPr lang="en-US" smtClean="0"/>
              <a:t>16</a:t>
            </a:fld>
            <a:endParaRPr lang="en-US" dirty="0"/>
          </a:p>
        </p:txBody>
      </p:sp>
    </p:spTree>
    <p:extLst>
      <p:ext uri="{BB962C8B-B14F-4D97-AF65-F5344CB8AC3E}">
        <p14:creationId xmlns:p14="http://schemas.microsoft.com/office/powerpoint/2010/main" val="184786542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0B5771-B409-8449-A394-497AE54446C4}" type="slidenum">
              <a:rPr lang="en-US" smtClean="0"/>
              <a:t>136</a:t>
            </a:fld>
            <a:endParaRPr lang="en-US"/>
          </a:p>
        </p:txBody>
      </p:sp>
    </p:spTree>
    <p:extLst>
      <p:ext uri="{BB962C8B-B14F-4D97-AF65-F5344CB8AC3E}">
        <p14:creationId xmlns:p14="http://schemas.microsoft.com/office/powerpoint/2010/main" val="368342890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BF595-4B28-B741-B5D1-37845AE94E37}" type="slidenum">
              <a:rPr lang="en-US" smtClean="0"/>
              <a:t>137</a:t>
            </a:fld>
            <a:endParaRPr lang="en-US"/>
          </a:p>
        </p:txBody>
      </p:sp>
    </p:spTree>
    <p:extLst>
      <p:ext uri="{BB962C8B-B14F-4D97-AF65-F5344CB8AC3E}">
        <p14:creationId xmlns:p14="http://schemas.microsoft.com/office/powerpoint/2010/main" val="242601157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36093D-638D-854C-95A9-940ABCF26D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06031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txBox="1">
            <a:spLocks noGrp="1" noChangeArrowheads="1"/>
          </p:cNvSpPr>
          <p:nvPr/>
        </p:nvSpPr>
        <p:spPr bwMode="auto">
          <a:xfrm>
            <a:off x="3885010" y="8684684"/>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r"/>
            <a:fld id="{52D7EC38-9514-A84A-A2B6-CB7CB9E03318}" type="slidenum">
              <a:rPr lang="en-US" sz="1200"/>
              <a:pPr algn="r"/>
              <a:t>139</a:t>
            </a:fld>
            <a:endParaRPr lang="en-US" sz="1200"/>
          </a:p>
        </p:txBody>
      </p:sp>
      <p:sp>
        <p:nvSpPr>
          <p:cNvPr id="151554" name="Rectangle 2"/>
          <p:cNvSpPr>
            <a:spLocks noGrp="1" noRot="1" noChangeAspect="1" noChangeArrowheads="1" noTextEdit="1"/>
          </p:cNvSpPr>
          <p:nvPr>
            <p:ph type="sldImg"/>
          </p:nvPr>
        </p:nvSpPr>
        <p:spPr>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charset="0"/>
              <a:ea typeface="MS PGothic" charset="0"/>
            </a:endParaRPr>
          </a:p>
        </p:txBody>
      </p:sp>
    </p:spTree>
    <p:extLst>
      <p:ext uri="{BB962C8B-B14F-4D97-AF65-F5344CB8AC3E}">
        <p14:creationId xmlns:p14="http://schemas.microsoft.com/office/powerpoint/2010/main" val="109291319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ChangeArrowheads="1" noTextEdit="1"/>
          </p:cNvSpPr>
          <p:nvPr>
            <p:ph type="sldImg"/>
          </p:nvPr>
        </p:nvSpPr>
        <p:spPr>
          <a:ln/>
        </p:spPr>
      </p:sp>
      <p:sp>
        <p:nvSpPr>
          <p:cNvPr id="94210" name="Rectangle 3"/>
          <p:cNvSpPr>
            <a:spLocks noGrp="1" noChangeArrowheads="1"/>
          </p:cNvSpPr>
          <p:nvPr>
            <p:ph type="body" idx="1"/>
          </p:nvPr>
        </p:nvSpPr>
        <p:spPr>
          <a:noFill/>
          <a:ln/>
        </p:spPr>
        <p:txBody>
          <a:bodyPr/>
          <a:lstStyle/>
          <a:p>
            <a:endParaRPr lang="en-US">
              <a:ea typeface="ＭＳ Ｐゴシック"/>
              <a:cs typeface="ＭＳ Ｐゴシック"/>
            </a:endParaRPr>
          </a:p>
        </p:txBody>
      </p:sp>
    </p:spTree>
    <p:extLst>
      <p:ext uri="{BB962C8B-B14F-4D97-AF65-F5344CB8AC3E}">
        <p14:creationId xmlns:p14="http://schemas.microsoft.com/office/powerpoint/2010/main" val="424924290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Rot="1" noChangeAspect="1" noChangeArrowheads="1" noTextEdit="1"/>
          </p:cNvSpPr>
          <p:nvPr>
            <p:ph type="sldImg"/>
          </p:nvPr>
        </p:nvSpPr>
        <p:spPr>
          <a:xfrm>
            <a:off x="738188" y="1152525"/>
            <a:ext cx="5534025" cy="3113088"/>
          </a:xfrm>
          <a:solidFill>
            <a:srgbClr val="FFFFFF"/>
          </a:solidFill>
          <a:ln/>
        </p:spPr>
      </p:sp>
      <p:sp>
        <p:nvSpPr>
          <p:cNvPr id="17411"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a:lstStyle/>
          <a:p>
            <a:pPr marL="39688" eaLnBrk="1" hangingPunct="1"/>
            <a:endParaRPr lang="en-US">
              <a:solidFill>
                <a:srgbClr val="000000"/>
              </a:solidFill>
              <a:ea typeface="ＭＳ Ｐゴシック" charset="0"/>
              <a:cs typeface="Arial" charset="0"/>
              <a:sym typeface="Calibri" charset="0"/>
            </a:endParaRPr>
          </a:p>
        </p:txBody>
      </p:sp>
    </p:spTree>
    <p:extLst>
      <p:ext uri="{BB962C8B-B14F-4D97-AF65-F5344CB8AC3E}">
        <p14:creationId xmlns:p14="http://schemas.microsoft.com/office/powerpoint/2010/main" val="326945041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BF595-4B28-B741-B5D1-37845AE94E37}" type="slidenum">
              <a:rPr lang="en-US" smtClean="0"/>
              <a:t>142</a:t>
            </a:fld>
            <a:endParaRPr lang="en-US"/>
          </a:p>
        </p:txBody>
      </p:sp>
    </p:spTree>
    <p:extLst>
      <p:ext uri="{BB962C8B-B14F-4D97-AF65-F5344CB8AC3E}">
        <p14:creationId xmlns:p14="http://schemas.microsoft.com/office/powerpoint/2010/main" val="220391832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459C09-F0A9-4FA9-8544-06BD3442EB60}" type="slidenum">
              <a:rPr lang="en-US" smtClean="0">
                <a:solidFill>
                  <a:prstClr val="black"/>
                </a:solidFill>
              </a:rPr>
              <a:pPr/>
              <a:t>143</a:t>
            </a:fld>
            <a:endParaRPr lang="en-US">
              <a:solidFill>
                <a:prstClr val="black"/>
              </a:solidFill>
            </a:endParaRPr>
          </a:p>
        </p:txBody>
      </p:sp>
    </p:spTree>
    <p:extLst>
      <p:ext uri="{BB962C8B-B14F-4D97-AF65-F5344CB8AC3E}">
        <p14:creationId xmlns:p14="http://schemas.microsoft.com/office/powerpoint/2010/main" val="2345268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BF595-4B28-B741-B5D1-37845AE94E37}" type="slidenum">
              <a:rPr lang="en-US" smtClean="0"/>
              <a:t>144</a:t>
            </a:fld>
            <a:endParaRPr lang="en-US"/>
          </a:p>
        </p:txBody>
      </p:sp>
    </p:spTree>
    <p:extLst>
      <p:ext uri="{BB962C8B-B14F-4D97-AF65-F5344CB8AC3E}">
        <p14:creationId xmlns:p14="http://schemas.microsoft.com/office/powerpoint/2010/main" val="132095342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Rot="1" noChangeAspect="1" noChangeArrowheads="1" noTextEdit="1"/>
          </p:cNvSpPr>
          <p:nvPr>
            <p:ph type="sldImg"/>
          </p:nvPr>
        </p:nvSpPr>
        <p:spPr>
          <a:ln/>
        </p:spPr>
      </p:sp>
      <p:sp>
        <p:nvSpPr>
          <p:cNvPr id="121858" name="Rectangle 3"/>
          <p:cNvSpPr>
            <a:spLocks noGrp="1" noChangeArrowheads="1"/>
          </p:cNvSpPr>
          <p:nvPr>
            <p:ph type="body" idx="1"/>
          </p:nvPr>
        </p:nvSpPr>
        <p:spPr>
          <a:noFill/>
          <a:ln/>
        </p:spPr>
        <p:txBody>
          <a:bodyPr/>
          <a:lstStyle/>
          <a:p>
            <a:endParaRPr lang="en-US">
              <a:ea typeface="ＭＳ Ｐゴシック"/>
              <a:cs typeface="ＭＳ Ｐゴシック"/>
            </a:endParaRPr>
          </a:p>
        </p:txBody>
      </p:sp>
    </p:spTree>
    <p:extLst>
      <p:ext uri="{BB962C8B-B14F-4D97-AF65-F5344CB8AC3E}">
        <p14:creationId xmlns:p14="http://schemas.microsoft.com/office/powerpoint/2010/main" val="4249812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57066" indent="-291179">
              <a:defRPr sz="2400">
                <a:solidFill>
                  <a:schemeClr val="tx1"/>
                </a:solidFill>
                <a:latin typeface="Times" charset="0"/>
                <a:ea typeface="MS PGothic" charset="0"/>
                <a:cs typeface="MS PGothic" charset="0"/>
              </a:defRPr>
            </a:lvl2pPr>
            <a:lvl3pPr marL="1164717" indent="-232943">
              <a:defRPr sz="2400">
                <a:solidFill>
                  <a:schemeClr val="tx1"/>
                </a:solidFill>
                <a:latin typeface="Times" charset="0"/>
                <a:ea typeface="MS PGothic" charset="0"/>
                <a:cs typeface="MS PGothic" charset="0"/>
              </a:defRPr>
            </a:lvl3pPr>
            <a:lvl4pPr marL="1630604" indent="-232943">
              <a:defRPr sz="2400">
                <a:solidFill>
                  <a:schemeClr val="tx1"/>
                </a:solidFill>
                <a:latin typeface="Times" charset="0"/>
                <a:ea typeface="MS PGothic" charset="0"/>
                <a:cs typeface="MS PGothic" charset="0"/>
              </a:defRPr>
            </a:lvl4pPr>
            <a:lvl5pPr marL="2096491" indent="-232943">
              <a:defRPr sz="2400">
                <a:solidFill>
                  <a:schemeClr val="tx1"/>
                </a:solidFill>
                <a:latin typeface="Times" charset="0"/>
                <a:ea typeface="MS PGothic" charset="0"/>
                <a:cs typeface="MS PGothic" charset="0"/>
              </a:defRPr>
            </a:lvl5pPr>
            <a:lvl6pPr marL="2562377" indent="-232943" eaLnBrk="0" fontAlgn="base" hangingPunct="0">
              <a:spcBef>
                <a:spcPct val="0"/>
              </a:spcBef>
              <a:spcAft>
                <a:spcPct val="0"/>
              </a:spcAft>
              <a:defRPr sz="2400">
                <a:solidFill>
                  <a:schemeClr val="tx1"/>
                </a:solidFill>
                <a:latin typeface="Times" charset="0"/>
                <a:ea typeface="MS PGothic" charset="0"/>
                <a:cs typeface="MS PGothic" charset="0"/>
              </a:defRPr>
            </a:lvl6pPr>
            <a:lvl7pPr marL="3028264" indent="-232943" eaLnBrk="0" fontAlgn="base" hangingPunct="0">
              <a:spcBef>
                <a:spcPct val="0"/>
              </a:spcBef>
              <a:spcAft>
                <a:spcPct val="0"/>
              </a:spcAft>
              <a:defRPr sz="2400">
                <a:solidFill>
                  <a:schemeClr val="tx1"/>
                </a:solidFill>
                <a:latin typeface="Times" charset="0"/>
                <a:ea typeface="MS PGothic" charset="0"/>
                <a:cs typeface="MS PGothic" charset="0"/>
              </a:defRPr>
            </a:lvl7pPr>
            <a:lvl8pPr marL="3494151" indent="-232943" eaLnBrk="0" fontAlgn="base" hangingPunct="0">
              <a:spcBef>
                <a:spcPct val="0"/>
              </a:spcBef>
              <a:spcAft>
                <a:spcPct val="0"/>
              </a:spcAft>
              <a:defRPr sz="2400">
                <a:solidFill>
                  <a:schemeClr val="tx1"/>
                </a:solidFill>
                <a:latin typeface="Times" charset="0"/>
                <a:ea typeface="MS PGothic" charset="0"/>
                <a:cs typeface="MS PGothic" charset="0"/>
              </a:defRPr>
            </a:lvl8pPr>
            <a:lvl9pPr marL="3960038" indent="-232943"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943A22F7-F668-874B-BC06-CC06337D03B7}" type="slidenum">
              <a:rPr lang="en-US" sz="1200"/>
              <a:pPr/>
              <a:t>17</a:t>
            </a:fld>
            <a:endParaRPr lang="en-US" sz="1200" dirty="0"/>
          </a:p>
        </p:txBody>
      </p:sp>
      <p:sp>
        <p:nvSpPr>
          <p:cNvPr id="90114" name="Rectangle 2"/>
          <p:cNvSpPr>
            <a:spLocks noGrp="1" noRot="1" noChangeAspect="1" noTextEdit="1"/>
          </p:cNvSpPr>
          <p:nvPr>
            <p:ph type="sldImg"/>
          </p:nvPr>
        </p:nvSpPr>
        <p:spPr>
          <a:ln/>
        </p:spPr>
      </p:sp>
      <p:sp>
        <p:nvSpPr>
          <p:cNvPr id="90115" name="Rectangle 3"/>
          <p:cNvSpPr>
            <a:spLocks noGrp="1"/>
          </p:cNvSpPr>
          <p:nvPr>
            <p:ph type="body" idx="1"/>
          </p:nvPr>
        </p:nvSpPr>
        <p:spPr>
          <a:xfrm>
            <a:off x="685800" y="4343400"/>
            <a:ext cx="5486400" cy="4114800"/>
          </a:xfrm>
          <a:noFill/>
          <a:ln>
            <a:solidFill>
              <a:srgbClr val="000000"/>
            </a:solidFill>
          </a:ln>
          <a:extLst>
            <a:ext uri="{FAA26D3D-D897-4be2-8F04-BA451C77F1D7}">
              <ma14:placeholderFlag xmlns="" xmlns:ma14="http://schemas.microsoft.com/office/mac/drawingml/2011/main" val="1"/>
            </a:ext>
            <a:ext uri="{909E8E84-426E-40dd-AFC4-6F175D3DCCD1}">
              <a14:hiddenFill xmlns:a14="http://schemas.microsoft.com/office/drawing/2010/main" xmlns="" xmlns:mv="urn:schemas-microsoft-com:mac:vml" xmlns:mc="http://schemas.openxmlformats.org/markup-compatibility/2006">
                <a:solidFill>
                  <a:srgbClr val="FFFFFF"/>
                </a:solidFill>
              </a14:hiddenFill>
            </a:ext>
          </a:extLst>
        </p:spPr>
        <p:txBody>
          <a:bodyPr/>
          <a:lstStyle/>
          <a:p>
            <a:pPr eaLnBrk="1" hangingPunct="1"/>
            <a:endParaRPr lang="en-US" dirty="0">
              <a:latin typeface="Times" charset="0"/>
              <a:ea typeface="MS PGothic" charset="0"/>
            </a:endParaRPr>
          </a:p>
        </p:txBody>
      </p:sp>
    </p:spTree>
    <p:extLst>
      <p:ext uri="{BB962C8B-B14F-4D97-AF65-F5344CB8AC3E}">
        <p14:creationId xmlns:p14="http://schemas.microsoft.com/office/powerpoint/2010/main" val="134664835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111618"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
        <p:nvSpPr>
          <p:cNvPr id="111619"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E0646D-8A1F-D44D-AB47-4B2EA5F4CEEC}" type="slidenum">
              <a:rPr lang="en-US" sz="1200"/>
              <a:pPr eaLnBrk="1" hangingPunct="1"/>
              <a:t>146</a:t>
            </a:fld>
            <a:endParaRPr lang="en-US" sz="1200"/>
          </a:p>
        </p:txBody>
      </p:sp>
    </p:spTree>
    <p:extLst>
      <p:ext uri="{BB962C8B-B14F-4D97-AF65-F5344CB8AC3E}">
        <p14:creationId xmlns:p14="http://schemas.microsoft.com/office/powerpoint/2010/main" val="335670664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Rot="1" noChangeAspect="1" noChangeArrowheads="1" noTextEdit="1"/>
          </p:cNvSpPr>
          <p:nvPr>
            <p:ph type="sldImg"/>
          </p:nvPr>
        </p:nvSpPr>
        <p:spPr>
          <a:ln/>
        </p:spPr>
      </p:sp>
      <p:sp>
        <p:nvSpPr>
          <p:cNvPr id="134146" name="Rectangle 3"/>
          <p:cNvSpPr>
            <a:spLocks noGrp="1" noChangeArrowheads="1"/>
          </p:cNvSpPr>
          <p:nvPr>
            <p:ph type="body" idx="1"/>
          </p:nvPr>
        </p:nvSpPr>
        <p:spPr>
          <a:noFill/>
          <a:ln/>
        </p:spPr>
        <p:txBody>
          <a:bodyPr/>
          <a:lstStyle/>
          <a:p>
            <a:endParaRPr lang="en-US">
              <a:ea typeface="ＭＳ Ｐゴシック"/>
              <a:cs typeface="ＭＳ Ｐゴシック"/>
            </a:endParaRPr>
          </a:p>
        </p:txBody>
      </p:sp>
    </p:spTree>
    <p:extLst>
      <p:ext uri="{BB962C8B-B14F-4D97-AF65-F5344CB8AC3E}">
        <p14:creationId xmlns:p14="http://schemas.microsoft.com/office/powerpoint/2010/main" val="257152306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12A56DD-4091-412A-836E-A035C779E269}" type="slidenum">
              <a:rPr lang="en-US" smtClean="0"/>
              <a:pPr>
                <a:defRPr/>
              </a:pPr>
              <a:t>148</a:t>
            </a:fld>
            <a:endParaRPr lang="en-US"/>
          </a:p>
        </p:txBody>
      </p:sp>
    </p:spTree>
    <p:extLst>
      <p:ext uri="{BB962C8B-B14F-4D97-AF65-F5344CB8AC3E}">
        <p14:creationId xmlns:p14="http://schemas.microsoft.com/office/powerpoint/2010/main" val="395344449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12A56DD-4091-412A-836E-A035C779E269}" type="slidenum">
              <a:rPr lang="en-US" smtClean="0"/>
              <a:pPr>
                <a:defRPr/>
              </a:pPr>
              <a:t>149</a:t>
            </a:fld>
            <a:endParaRPr lang="en-US"/>
          </a:p>
        </p:txBody>
      </p:sp>
    </p:spTree>
    <p:extLst>
      <p:ext uri="{BB962C8B-B14F-4D97-AF65-F5344CB8AC3E}">
        <p14:creationId xmlns:p14="http://schemas.microsoft.com/office/powerpoint/2010/main" val="249560039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12A56DD-4091-412A-836E-A035C779E269}" type="slidenum">
              <a:rPr lang="en-US" smtClean="0"/>
              <a:pPr>
                <a:defRPr/>
              </a:pPr>
              <a:t>150</a:t>
            </a:fld>
            <a:endParaRPr lang="en-US"/>
          </a:p>
        </p:txBody>
      </p:sp>
    </p:spTree>
    <p:extLst>
      <p:ext uri="{BB962C8B-B14F-4D97-AF65-F5344CB8AC3E}">
        <p14:creationId xmlns:p14="http://schemas.microsoft.com/office/powerpoint/2010/main" val="341016226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BF595-4B28-B741-B5D1-37845AE94E37}" type="slidenum">
              <a:rPr lang="en-US" smtClean="0"/>
              <a:t>151</a:t>
            </a:fld>
            <a:endParaRPr lang="en-US"/>
          </a:p>
        </p:txBody>
      </p:sp>
    </p:spTree>
    <p:extLst>
      <p:ext uri="{BB962C8B-B14F-4D97-AF65-F5344CB8AC3E}">
        <p14:creationId xmlns:p14="http://schemas.microsoft.com/office/powerpoint/2010/main" val="230829591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BF595-4B28-B741-B5D1-37845AE94E37}" type="slidenum">
              <a:rPr lang="en-US" smtClean="0"/>
              <a:t>152</a:t>
            </a:fld>
            <a:endParaRPr lang="en-US"/>
          </a:p>
        </p:txBody>
      </p:sp>
    </p:spTree>
    <p:extLst>
      <p:ext uri="{BB962C8B-B14F-4D97-AF65-F5344CB8AC3E}">
        <p14:creationId xmlns:p14="http://schemas.microsoft.com/office/powerpoint/2010/main" val="25245473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BF595-4B28-B741-B5D1-37845AE94E37}" type="slidenum">
              <a:rPr lang="en-US" smtClean="0"/>
              <a:t>153</a:t>
            </a:fld>
            <a:endParaRPr lang="en-US"/>
          </a:p>
        </p:txBody>
      </p:sp>
    </p:spTree>
    <p:extLst>
      <p:ext uri="{BB962C8B-B14F-4D97-AF65-F5344CB8AC3E}">
        <p14:creationId xmlns:p14="http://schemas.microsoft.com/office/powerpoint/2010/main" val="363430830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p:spPr>
        <p:txBody>
          <a:bodyPr/>
          <a:lstStyle/>
          <a:p>
            <a:fld id="{74A63B28-DA24-4A3E-AF0F-BD100ECCCCFF}" type="slidenum">
              <a:rPr lang="en-US" smtClean="0">
                <a:ea typeface="ＭＳ Ｐゴシック"/>
                <a:cs typeface="ＭＳ Ｐゴシック"/>
              </a:rPr>
              <a:pPr/>
              <a:t>155</a:t>
            </a:fld>
            <a:endParaRPr lang="en-US">
              <a:ea typeface="ＭＳ Ｐゴシック"/>
              <a:cs typeface="ＭＳ Ｐゴシック"/>
            </a:endParaRPr>
          </a:p>
        </p:txBody>
      </p:sp>
      <p:sp>
        <p:nvSpPr>
          <p:cNvPr id="69634"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4288A9AD-25F0-4400-8100-C34293694B0D}" type="slidenum">
              <a:rPr lang="en-US" sz="1200">
                <a:latin typeface="+mn-lt"/>
                <a:ea typeface="+mn-ea"/>
                <a:cs typeface="+mn-cs"/>
              </a:rPr>
              <a:pPr algn="r">
                <a:defRPr/>
              </a:pPr>
              <a:t>155</a:t>
            </a:fld>
            <a:endParaRPr lang="en-US" sz="1200" dirty="0">
              <a:latin typeface="+mn-lt"/>
              <a:ea typeface="+mn-ea"/>
              <a:cs typeface="+mn-cs"/>
            </a:endParaRPr>
          </a:p>
        </p:txBody>
      </p:sp>
      <p:sp>
        <p:nvSpPr>
          <p:cNvPr id="138243" name="Rectangle 2"/>
          <p:cNvSpPr>
            <a:spLocks noGrp="1" noRot="1" noChangeAspect="1" noChangeArrowheads="1" noTextEdit="1"/>
          </p:cNvSpPr>
          <p:nvPr>
            <p:ph type="sldImg"/>
          </p:nvPr>
        </p:nvSpPr>
        <p:spPr>
          <a:solidFill>
            <a:srgbClr val="FFFFFF"/>
          </a:solidFill>
          <a:ln/>
        </p:spPr>
      </p:sp>
      <p:sp>
        <p:nvSpPr>
          <p:cNvPr id="138244"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r>
              <a:rPr lang="en-US">
                <a:ea typeface="ＭＳ Ｐゴシック"/>
                <a:cs typeface="ＭＳ Ｐゴシック"/>
              </a:rPr>
              <a:t>Kim</a:t>
            </a:r>
          </a:p>
          <a:p>
            <a:pPr eaLnBrk="1" hangingPunct="1">
              <a:spcBef>
                <a:spcPct val="0"/>
              </a:spcBef>
            </a:pPr>
            <a:endParaRPr lang="en-US">
              <a:ea typeface="ＭＳ Ｐゴシック"/>
              <a:cs typeface="ＭＳ Ｐゴシック"/>
            </a:endParaRPr>
          </a:p>
        </p:txBody>
      </p:sp>
    </p:spTree>
    <p:extLst>
      <p:ext uri="{BB962C8B-B14F-4D97-AF65-F5344CB8AC3E}">
        <p14:creationId xmlns:p14="http://schemas.microsoft.com/office/powerpoint/2010/main" val="223164753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hape 374"/>
          <p:cNvSpPr>
            <a:spLocks noGrp="1" noRot="1" noChangeAspect="1"/>
          </p:cNvSpPr>
          <p:nvPr>
            <p:ph type="sldImg"/>
          </p:nvPr>
        </p:nvSpPr>
        <p:spPr>
          <a:prstGeom prst="rect">
            <a:avLst/>
          </a:prstGeom>
        </p:spPr>
        <p:txBody>
          <a:bodyPr/>
          <a:lstStyle/>
          <a:p>
            <a:endParaRPr/>
          </a:p>
        </p:txBody>
      </p:sp>
      <p:sp>
        <p:nvSpPr>
          <p:cNvPr id="375" name="Shape 375"/>
          <p:cNvSpPr>
            <a:spLocks noGrp="1"/>
          </p:cNvSpPr>
          <p:nvPr>
            <p:ph type="body" sz="quarter" idx="1"/>
          </p:nvPr>
        </p:nvSpPr>
        <p:spPr>
          <a:prstGeom prst="rect">
            <a:avLst/>
          </a:prstGeom>
        </p:spPr>
        <p:txBody>
          <a:bodyPr/>
          <a:lstStyle>
            <a:lvl1pPr>
              <a:buClr>
                <a:srgbClr val="000000"/>
              </a:buClr>
              <a:defRPr sz="1600"/>
            </a:lvl1pPr>
          </a:lstStyle>
          <a:p>
            <a:r>
              <a:t>\</a:t>
            </a:r>
          </a:p>
        </p:txBody>
      </p:sp>
    </p:spTree>
    <p:extLst>
      <p:ext uri="{BB962C8B-B14F-4D97-AF65-F5344CB8AC3E}">
        <p14:creationId xmlns:p14="http://schemas.microsoft.com/office/powerpoint/2010/main" val="1650255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a:ln/>
        </p:spPr>
      </p:sp>
      <p:sp>
        <p:nvSpPr>
          <p:cNvPr id="92162"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a:lstStyle/>
          <a:p>
            <a:pPr eaLnBrk="1" hangingPunct="1"/>
            <a:endParaRPr lang="en-US" baseline="0" dirty="0">
              <a:latin typeface="Times" charset="0"/>
              <a:ea typeface="MS PGothic" charset="0"/>
            </a:endParaRPr>
          </a:p>
          <a:p>
            <a:pPr eaLnBrk="1" hangingPunct="1"/>
            <a:endParaRPr lang="en-US" dirty="0">
              <a:latin typeface="Times" charset="0"/>
              <a:ea typeface="MS PGothic" charset="0"/>
            </a:endParaRPr>
          </a:p>
        </p:txBody>
      </p:sp>
      <p:sp>
        <p:nvSpPr>
          <p:cNvPr id="92163" name="Slide Number Placeholder 3"/>
          <p:cNvSpPr>
            <a:spLocks noGrp="1"/>
          </p:cNvSpPr>
          <p:nvPr>
            <p:ph type="sldNum" sz="quarter" idx="5"/>
          </p:nvPr>
        </p:nvSpPr>
        <p:spPr>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57066" indent="-291179">
              <a:defRPr sz="2400">
                <a:solidFill>
                  <a:schemeClr val="tx1"/>
                </a:solidFill>
                <a:latin typeface="Times" charset="0"/>
                <a:ea typeface="MS PGothic" charset="0"/>
                <a:cs typeface="MS PGothic" charset="0"/>
              </a:defRPr>
            </a:lvl2pPr>
            <a:lvl3pPr marL="1164717" indent="-232943">
              <a:defRPr sz="2400">
                <a:solidFill>
                  <a:schemeClr val="tx1"/>
                </a:solidFill>
                <a:latin typeface="Times" charset="0"/>
                <a:ea typeface="MS PGothic" charset="0"/>
                <a:cs typeface="MS PGothic" charset="0"/>
              </a:defRPr>
            </a:lvl3pPr>
            <a:lvl4pPr marL="1630604" indent="-232943">
              <a:defRPr sz="2400">
                <a:solidFill>
                  <a:schemeClr val="tx1"/>
                </a:solidFill>
                <a:latin typeface="Times" charset="0"/>
                <a:ea typeface="MS PGothic" charset="0"/>
                <a:cs typeface="MS PGothic" charset="0"/>
              </a:defRPr>
            </a:lvl4pPr>
            <a:lvl5pPr marL="2096491" indent="-232943">
              <a:defRPr sz="2400">
                <a:solidFill>
                  <a:schemeClr val="tx1"/>
                </a:solidFill>
                <a:latin typeface="Times" charset="0"/>
                <a:ea typeface="MS PGothic" charset="0"/>
                <a:cs typeface="MS PGothic" charset="0"/>
              </a:defRPr>
            </a:lvl5pPr>
            <a:lvl6pPr marL="2562377" indent="-232943" eaLnBrk="0" fontAlgn="base" hangingPunct="0">
              <a:spcBef>
                <a:spcPct val="0"/>
              </a:spcBef>
              <a:spcAft>
                <a:spcPct val="0"/>
              </a:spcAft>
              <a:defRPr sz="2400">
                <a:solidFill>
                  <a:schemeClr val="tx1"/>
                </a:solidFill>
                <a:latin typeface="Times" charset="0"/>
                <a:ea typeface="MS PGothic" charset="0"/>
                <a:cs typeface="MS PGothic" charset="0"/>
              </a:defRPr>
            </a:lvl6pPr>
            <a:lvl7pPr marL="3028264" indent="-232943" eaLnBrk="0" fontAlgn="base" hangingPunct="0">
              <a:spcBef>
                <a:spcPct val="0"/>
              </a:spcBef>
              <a:spcAft>
                <a:spcPct val="0"/>
              </a:spcAft>
              <a:defRPr sz="2400">
                <a:solidFill>
                  <a:schemeClr val="tx1"/>
                </a:solidFill>
                <a:latin typeface="Times" charset="0"/>
                <a:ea typeface="MS PGothic" charset="0"/>
                <a:cs typeface="MS PGothic" charset="0"/>
              </a:defRPr>
            </a:lvl7pPr>
            <a:lvl8pPr marL="3494151" indent="-232943" eaLnBrk="0" fontAlgn="base" hangingPunct="0">
              <a:spcBef>
                <a:spcPct val="0"/>
              </a:spcBef>
              <a:spcAft>
                <a:spcPct val="0"/>
              </a:spcAft>
              <a:defRPr sz="2400">
                <a:solidFill>
                  <a:schemeClr val="tx1"/>
                </a:solidFill>
                <a:latin typeface="Times" charset="0"/>
                <a:ea typeface="MS PGothic" charset="0"/>
                <a:cs typeface="MS PGothic" charset="0"/>
              </a:defRPr>
            </a:lvl8pPr>
            <a:lvl9pPr marL="3960038" indent="-232943"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A6B802C4-39EC-FB48-913A-1DB3F6812685}" type="slidenum">
              <a:rPr lang="en-US" sz="1200"/>
              <a:pPr/>
              <a:t>18</a:t>
            </a:fld>
            <a:endParaRPr lang="en-US" sz="1200" dirty="0"/>
          </a:p>
        </p:txBody>
      </p:sp>
    </p:spTree>
    <p:extLst>
      <p:ext uri="{BB962C8B-B14F-4D97-AF65-F5344CB8AC3E}">
        <p14:creationId xmlns:p14="http://schemas.microsoft.com/office/powerpoint/2010/main" val="355604289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BF595-4B28-B741-B5D1-37845AE94E37}" type="slidenum">
              <a:rPr lang="en-US" smtClean="0"/>
              <a:t>157</a:t>
            </a:fld>
            <a:endParaRPr lang="en-US"/>
          </a:p>
        </p:txBody>
      </p:sp>
    </p:spTree>
    <p:extLst>
      <p:ext uri="{BB962C8B-B14F-4D97-AF65-F5344CB8AC3E}">
        <p14:creationId xmlns:p14="http://schemas.microsoft.com/office/powerpoint/2010/main" val="201673325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BF595-4B28-B741-B5D1-37845AE94E37}" type="slidenum">
              <a:rPr lang="en-US" smtClean="0"/>
              <a:t>158</a:t>
            </a:fld>
            <a:endParaRPr lang="en-US"/>
          </a:p>
        </p:txBody>
      </p:sp>
    </p:spTree>
    <p:extLst>
      <p:ext uri="{BB962C8B-B14F-4D97-AF65-F5344CB8AC3E}">
        <p14:creationId xmlns:p14="http://schemas.microsoft.com/office/powerpoint/2010/main" val="352093116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BF595-4B28-B741-B5D1-37845AE94E37}" type="slidenum">
              <a:rPr lang="en-US" smtClean="0"/>
              <a:t>159</a:t>
            </a:fld>
            <a:endParaRPr lang="en-US"/>
          </a:p>
        </p:txBody>
      </p:sp>
    </p:spTree>
    <p:extLst>
      <p:ext uri="{BB962C8B-B14F-4D97-AF65-F5344CB8AC3E}">
        <p14:creationId xmlns:p14="http://schemas.microsoft.com/office/powerpoint/2010/main" val="131762816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BF595-4B28-B741-B5D1-37845AE94E37}" type="slidenum">
              <a:rPr lang="en-US" smtClean="0"/>
              <a:t>160</a:t>
            </a:fld>
            <a:endParaRPr lang="en-US"/>
          </a:p>
        </p:txBody>
      </p:sp>
    </p:spTree>
    <p:extLst>
      <p:ext uri="{BB962C8B-B14F-4D97-AF65-F5344CB8AC3E}">
        <p14:creationId xmlns:p14="http://schemas.microsoft.com/office/powerpoint/2010/main" val="186302610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BF595-4B28-B741-B5D1-37845AE94E37}" type="slidenum">
              <a:rPr lang="en-US" smtClean="0"/>
              <a:t>161</a:t>
            </a:fld>
            <a:endParaRPr lang="en-US"/>
          </a:p>
        </p:txBody>
      </p:sp>
    </p:spTree>
    <p:extLst>
      <p:ext uri="{BB962C8B-B14F-4D97-AF65-F5344CB8AC3E}">
        <p14:creationId xmlns:p14="http://schemas.microsoft.com/office/powerpoint/2010/main" val="144670296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BF595-4B28-B741-B5D1-37845AE94E37}" type="slidenum">
              <a:rPr lang="en-US" smtClean="0"/>
              <a:t>162</a:t>
            </a:fld>
            <a:endParaRPr lang="en-US"/>
          </a:p>
        </p:txBody>
      </p:sp>
    </p:spTree>
    <p:extLst>
      <p:ext uri="{BB962C8B-B14F-4D97-AF65-F5344CB8AC3E}">
        <p14:creationId xmlns:p14="http://schemas.microsoft.com/office/powerpoint/2010/main" val="322081573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BF595-4B28-B741-B5D1-37845AE94E37}" type="slidenum">
              <a:rPr lang="en-US" smtClean="0"/>
              <a:t>163</a:t>
            </a:fld>
            <a:endParaRPr lang="en-US"/>
          </a:p>
        </p:txBody>
      </p:sp>
    </p:spTree>
    <p:extLst>
      <p:ext uri="{BB962C8B-B14F-4D97-AF65-F5344CB8AC3E}">
        <p14:creationId xmlns:p14="http://schemas.microsoft.com/office/powerpoint/2010/main" val="160736556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BF595-4B28-B741-B5D1-37845AE94E37}" type="slidenum">
              <a:rPr lang="en-US" smtClean="0"/>
              <a:t>164</a:t>
            </a:fld>
            <a:endParaRPr lang="en-US"/>
          </a:p>
        </p:txBody>
      </p:sp>
    </p:spTree>
    <p:extLst>
      <p:ext uri="{BB962C8B-B14F-4D97-AF65-F5344CB8AC3E}">
        <p14:creationId xmlns:p14="http://schemas.microsoft.com/office/powerpoint/2010/main" val="257734086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Shape 492"/>
          <p:cNvSpPr>
            <a:spLocks noGrp="1" noRot="1" noChangeAspect="1"/>
          </p:cNvSpPr>
          <p:nvPr>
            <p:ph type="sldImg"/>
          </p:nvPr>
        </p:nvSpPr>
        <p:spPr>
          <a:prstGeom prst="rect">
            <a:avLst/>
          </a:prstGeom>
        </p:spPr>
        <p:txBody>
          <a:bodyPr/>
          <a:lstStyle/>
          <a:p>
            <a:endParaRPr/>
          </a:p>
        </p:txBody>
      </p:sp>
      <p:sp>
        <p:nvSpPr>
          <p:cNvPr id="493" name="Shape 493"/>
          <p:cNvSpPr>
            <a:spLocks noGrp="1"/>
          </p:cNvSpPr>
          <p:nvPr>
            <p:ph type="body" sz="quarter" idx="1"/>
          </p:nvPr>
        </p:nvSpPr>
        <p:spPr>
          <a:prstGeom prst="rect">
            <a:avLst/>
          </a:prstGeom>
        </p:spPr>
        <p:txBody>
          <a:bodyPr/>
          <a:lstStyle/>
          <a:p>
            <a:pPr marL="57799" marR="57799" defTabSz="1295400">
              <a:spcBef>
                <a:spcPts val="500"/>
              </a:spcBef>
              <a:defRPr sz="1600">
                <a:uFill>
                  <a:solidFill>
                    <a:srgbClr val="000000"/>
                  </a:solidFill>
                </a:uFill>
                <a:latin typeface="Arial"/>
                <a:ea typeface="Arial"/>
                <a:cs typeface="Arial"/>
                <a:sym typeface="Arial"/>
              </a:defRPr>
            </a:pPr>
            <a:endParaRPr/>
          </a:p>
          <a:p>
            <a:pPr marL="57799" marR="57799" defTabSz="1295400">
              <a:spcBef>
                <a:spcPts val="500"/>
              </a:spcBef>
              <a:defRPr sz="1600">
                <a:uFill>
                  <a:solidFill>
                    <a:srgbClr val="000000"/>
                  </a:solidFill>
                </a:uFill>
                <a:latin typeface="Arial"/>
                <a:ea typeface="Arial"/>
                <a:cs typeface="Arial"/>
                <a:sym typeface="Arial"/>
              </a:defRPr>
            </a:pPr>
            <a:r>
              <a:t>This student is NOT “responding” to the intervention and would require a modified intervention or consideration of an IEP for the student to benefit in reading.</a:t>
            </a:r>
          </a:p>
        </p:txBody>
      </p:sp>
    </p:spTree>
    <p:extLst>
      <p:ext uri="{BB962C8B-B14F-4D97-AF65-F5344CB8AC3E}">
        <p14:creationId xmlns:p14="http://schemas.microsoft.com/office/powerpoint/2010/main" val="11458068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BF595-4B28-B741-B5D1-37845AE94E37}" type="slidenum">
              <a:rPr lang="en-US" smtClean="0"/>
              <a:t>166</a:t>
            </a:fld>
            <a:endParaRPr lang="en-US"/>
          </a:p>
        </p:txBody>
      </p:sp>
    </p:spTree>
    <p:extLst>
      <p:ext uri="{BB962C8B-B14F-4D97-AF65-F5344CB8AC3E}">
        <p14:creationId xmlns:p14="http://schemas.microsoft.com/office/powerpoint/2010/main" val="2842435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53F104-DA4D-864E-BE6B-4C8F7BB94B28}" type="slidenum">
              <a:rPr lang="en-US" smtClean="0"/>
              <a:pPr/>
              <a:t>19</a:t>
            </a:fld>
            <a:endParaRPr lang="en-US" dirty="0"/>
          </a:p>
        </p:txBody>
      </p:sp>
    </p:spTree>
    <p:extLst>
      <p:ext uri="{BB962C8B-B14F-4D97-AF65-F5344CB8AC3E}">
        <p14:creationId xmlns:p14="http://schemas.microsoft.com/office/powerpoint/2010/main" val="213479532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BF595-4B28-B741-B5D1-37845AE94E37}" type="slidenum">
              <a:rPr lang="en-US" smtClean="0"/>
              <a:t>167</a:t>
            </a:fld>
            <a:endParaRPr lang="en-US"/>
          </a:p>
        </p:txBody>
      </p:sp>
    </p:spTree>
    <p:extLst>
      <p:ext uri="{BB962C8B-B14F-4D97-AF65-F5344CB8AC3E}">
        <p14:creationId xmlns:p14="http://schemas.microsoft.com/office/powerpoint/2010/main" val="310281269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BF595-4B28-B741-B5D1-37845AE94E37}" type="slidenum">
              <a:rPr lang="en-US" smtClean="0"/>
              <a:t>168</a:t>
            </a:fld>
            <a:endParaRPr lang="en-US"/>
          </a:p>
        </p:txBody>
      </p:sp>
    </p:spTree>
    <p:extLst>
      <p:ext uri="{BB962C8B-B14F-4D97-AF65-F5344CB8AC3E}">
        <p14:creationId xmlns:p14="http://schemas.microsoft.com/office/powerpoint/2010/main" val="385081342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BF595-4B28-B741-B5D1-37845AE94E37}" type="slidenum">
              <a:rPr lang="en-US" smtClean="0"/>
              <a:t>169</a:t>
            </a:fld>
            <a:endParaRPr lang="en-US"/>
          </a:p>
        </p:txBody>
      </p:sp>
    </p:spTree>
    <p:extLst>
      <p:ext uri="{BB962C8B-B14F-4D97-AF65-F5344CB8AC3E}">
        <p14:creationId xmlns:p14="http://schemas.microsoft.com/office/powerpoint/2010/main" val="390046535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BF595-4B28-B741-B5D1-37845AE94E37}" type="slidenum">
              <a:rPr lang="en-US" smtClean="0"/>
              <a:t>170</a:t>
            </a:fld>
            <a:endParaRPr lang="en-US"/>
          </a:p>
        </p:txBody>
      </p:sp>
    </p:spTree>
    <p:extLst>
      <p:ext uri="{BB962C8B-B14F-4D97-AF65-F5344CB8AC3E}">
        <p14:creationId xmlns:p14="http://schemas.microsoft.com/office/powerpoint/2010/main" val="146595093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 name="Shape 603"/>
          <p:cNvSpPr>
            <a:spLocks noGrp="1" noRot="1" noChangeAspect="1"/>
          </p:cNvSpPr>
          <p:nvPr>
            <p:ph type="sldImg"/>
          </p:nvPr>
        </p:nvSpPr>
        <p:spPr>
          <a:prstGeom prst="rect">
            <a:avLst/>
          </a:prstGeom>
        </p:spPr>
        <p:txBody>
          <a:bodyPr/>
          <a:lstStyle/>
          <a:p>
            <a:endParaRPr/>
          </a:p>
        </p:txBody>
      </p:sp>
      <p:sp>
        <p:nvSpPr>
          <p:cNvPr id="604" name="Shape 604"/>
          <p:cNvSpPr>
            <a:spLocks noGrp="1"/>
          </p:cNvSpPr>
          <p:nvPr>
            <p:ph type="body" sz="quarter" idx="1"/>
          </p:nvPr>
        </p:nvSpPr>
        <p:spPr>
          <a:prstGeom prst="rect">
            <a:avLst/>
          </a:prstGeom>
        </p:spPr>
        <p:txBody>
          <a:bodyPr/>
          <a:lstStyle/>
          <a:p>
            <a:pPr marL="57799" marR="57799" defTabSz="1295400">
              <a:spcBef>
                <a:spcPts val="500"/>
              </a:spcBef>
              <a:defRPr sz="1600">
                <a:uFill>
                  <a:solidFill>
                    <a:srgbClr val="000000"/>
                  </a:solidFill>
                </a:uFill>
                <a:latin typeface="Arial"/>
                <a:ea typeface="Arial"/>
                <a:cs typeface="Arial"/>
                <a:sym typeface="Arial"/>
              </a:defRPr>
            </a:pPr>
            <a:endParaRPr/>
          </a:p>
          <a:p>
            <a:pPr marL="57799" marR="57799" defTabSz="1295400">
              <a:spcBef>
                <a:spcPts val="500"/>
              </a:spcBef>
              <a:defRPr sz="1600">
                <a:uFill>
                  <a:solidFill>
                    <a:srgbClr val="000000"/>
                  </a:solidFill>
                </a:uFill>
                <a:latin typeface="Arial"/>
                <a:ea typeface="Arial"/>
                <a:cs typeface="Arial"/>
                <a:sym typeface="Arial"/>
              </a:defRPr>
            </a:pPr>
            <a:r>
              <a:t>This student is NOT “responding” to the intervention and would require a modified intervention or consideration of an IEP for the student to benefit in reading.</a:t>
            </a:r>
          </a:p>
        </p:txBody>
      </p:sp>
    </p:spTree>
    <p:extLst>
      <p:ext uri="{BB962C8B-B14F-4D97-AF65-F5344CB8AC3E}">
        <p14:creationId xmlns:p14="http://schemas.microsoft.com/office/powerpoint/2010/main" val="207637447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Volunteer</a:t>
            </a:r>
          </a:p>
          <a:p>
            <a:r>
              <a:rPr lang="en-US" dirty="0"/>
              <a:t>Administrators</a:t>
            </a:r>
            <a:r>
              <a:rPr lang="en-US" baseline="0" dirty="0"/>
              <a:t> are used to the services they have gotten.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BE252B-77F4-634D-BE86-F5A46CE07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84001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5BF595-4B28-B741-B5D1-37845AE94E37}" type="slidenum">
              <a:rPr lang="en-US" smtClean="0"/>
              <a:t>176</a:t>
            </a:fld>
            <a:endParaRPr lang="en-US"/>
          </a:p>
        </p:txBody>
      </p:sp>
    </p:spTree>
    <p:extLst>
      <p:ext uri="{BB962C8B-B14F-4D97-AF65-F5344CB8AC3E}">
        <p14:creationId xmlns:p14="http://schemas.microsoft.com/office/powerpoint/2010/main" val="335954256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36093D-638D-854C-95A9-940ABCF26DC2}" type="slidenum">
              <a:rPr lang="en-US" smtClean="0"/>
              <a:t>179</a:t>
            </a:fld>
            <a:endParaRPr lang="en-US"/>
          </a:p>
        </p:txBody>
      </p:sp>
    </p:spTree>
    <p:extLst>
      <p:ext uri="{BB962C8B-B14F-4D97-AF65-F5344CB8AC3E}">
        <p14:creationId xmlns:p14="http://schemas.microsoft.com/office/powerpoint/2010/main" val="103941825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8606C36-0264-E44C-9189-4D55F2BF2959}" type="slidenum">
              <a:rPr lang="en-US" smtClean="0"/>
              <a:pPr>
                <a:defRPr/>
              </a:pPr>
              <a:t>180</a:t>
            </a:fld>
            <a:endParaRPr lang="en-US"/>
          </a:p>
        </p:txBody>
      </p:sp>
    </p:spTree>
    <p:extLst>
      <p:ext uri="{BB962C8B-B14F-4D97-AF65-F5344CB8AC3E}">
        <p14:creationId xmlns:p14="http://schemas.microsoft.com/office/powerpoint/2010/main" val="3273163158"/>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1" name="Rectangle 7"/>
          <p:cNvSpPr>
            <a:spLocks noGrp="1" noChangeArrowheads="1"/>
          </p:cNvSpPr>
          <p:nvPr>
            <p:ph type="sldNum" sz="quarter" idx="5"/>
          </p:nvPr>
        </p:nvSpPr>
        <p:spPr>
          <a:noFill/>
        </p:spPr>
        <p:txBody>
          <a:bodyPr/>
          <a:lstStyle/>
          <a:p>
            <a:fld id="{CFF8D621-A00C-466F-ADA4-8985E10D2C5E}" type="slidenum">
              <a:rPr lang="en-US" smtClean="0">
                <a:latin typeface="Arial" charset="0"/>
                <a:ea typeface="MS PGothic"/>
                <a:cs typeface="MS PGothic"/>
              </a:rPr>
              <a:pPr/>
              <a:t>181</a:t>
            </a:fld>
            <a:endParaRPr lang="en-US" dirty="0">
              <a:latin typeface="Arial" charset="0"/>
              <a:ea typeface="MS PGothic"/>
              <a:cs typeface="MS PGothic"/>
            </a:endParaRPr>
          </a:p>
        </p:txBody>
      </p:sp>
      <p:sp>
        <p:nvSpPr>
          <p:cNvPr id="563202" name="Rectangle 2"/>
          <p:cNvSpPr>
            <a:spLocks noGrp="1" noRot="1" noChangeAspect="1" noChangeArrowheads="1" noTextEdit="1"/>
          </p:cNvSpPr>
          <p:nvPr>
            <p:ph type="sldImg"/>
          </p:nvPr>
        </p:nvSpPr>
        <p:spPr>
          <a:ln/>
        </p:spPr>
      </p:sp>
      <p:sp>
        <p:nvSpPr>
          <p:cNvPr id="563203" name="Rectangle 3"/>
          <p:cNvSpPr>
            <a:spLocks noGrp="1" noChangeArrowheads="1"/>
          </p:cNvSpPr>
          <p:nvPr>
            <p:ph type="body" idx="1"/>
          </p:nvPr>
        </p:nvSpPr>
        <p:spPr>
          <a:noFill/>
          <a:ln/>
        </p:spPr>
        <p:txBody>
          <a:bodyPr/>
          <a:lstStyle/>
          <a:p>
            <a:pPr eaLnBrk="1" hangingPunct="1"/>
            <a:endParaRPr lang="en-US" dirty="0">
              <a:latin typeface="Arial" charset="0"/>
              <a:ea typeface="MS PGothic"/>
              <a:cs typeface="MS PGothic"/>
            </a:endParaRPr>
          </a:p>
        </p:txBody>
      </p:sp>
    </p:spTree>
    <p:extLst>
      <p:ext uri="{BB962C8B-B14F-4D97-AF65-F5344CB8AC3E}">
        <p14:creationId xmlns:p14="http://schemas.microsoft.com/office/powerpoint/2010/main" val="751334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53F104-DA4D-864E-BE6B-4C8F7BB94B28}" type="slidenum">
              <a:rPr lang="en-US" smtClean="0"/>
              <a:pPr/>
              <a:t>20</a:t>
            </a:fld>
            <a:endParaRPr lang="en-US" dirty="0"/>
          </a:p>
        </p:txBody>
      </p:sp>
    </p:spTree>
    <p:extLst>
      <p:ext uri="{BB962C8B-B14F-4D97-AF65-F5344CB8AC3E}">
        <p14:creationId xmlns:p14="http://schemas.microsoft.com/office/powerpoint/2010/main" val="426153077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36093D-638D-854C-95A9-940ABCF26DC2}" type="slidenum">
              <a:rPr lang="en-US" smtClean="0"/>
              <a:t>182</a:t>
            </a:fld>
            <a:endParaRPr lang="en-US"/>
          </a:p>
        </p:txBody>
      </p:sp>
    </p:spTree>
    <p:extLst>
      <p:ext uri="{BB962C8B-B14F-4D97-AF65-F5344CB8AC3E}">
        <p14:creationId xmlns:p14="http://schemas.microsoft.com/office/powerpoint/2010/main" val="1705970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53F104-DA4D-864E-BE6B-4C8F7BB94B28}" type="slidenum">
              <a:rPr lang="en-US" smtClean="0"/>
              <a:pPr/>
              <a:t>21</a:t>
            </a:fld>
            <a:endParaRPr lang="en-US" dirty="0"/>
          </a:p>
        </p:txBody>
      </p:sp>
    </p:spTree>
    <p:extLst>
      <p:ext uri="{BB962C8B-B14F-4D97-AF65-F5344CB8AC3E}">
        <p14:creationId xmlns:p14="http://schemas.microsoft.com/office/powerpoint/2010/main" val="2791949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3F104-DA4D-864E-BE6B-4C8F7BB94B28}" type="slidenum">
              <a:rPr lang="en-US" smtClean="0"/>
              <a:pPr/>
              <a:t>22</a:t>
            </a:fld>
            <a:endParaRPr lang="en-US" dirty="0"/>
          </a:p>
        </p:txBody>
      </p:sp>
    </p:spTree>
    <p:extLst>
      <p:ext uri="{BB962C8B-B14F-4D97-AF65-F5344CB8AC3E}">
        <p14:creationId xmlns:p14="http://schemas.microsoft.com/office/powerpoint/2010/main" val="390458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36093D-638D-854C-95A9-940ABCF26DC2}" type="slidenum">
              <a:rPr lang="en-US" smtClean="0"/>
              <a:t>2</a:t>
            </a:fld>
            <a:endParaRPr lang="en-US"/>
          </a:p>
        </p:txBody>
      </p:sp>
    </p:spTree>
    <p:extLst>
      <p:ext uri="{BB962C8B-B14F-4D97-AF65-F5344CB8AC3E}">
        <p14:creationId xmlns:p14="http://schemas.microsoft.com/office/powerpoint/2010/main" val="2271144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ln/>
        </p:spPr>
      </p:sp>
      <p:sp>
        <p:nvSpPr>
          <p:cNvPr id="26626" name="Rectangle 3"/>
          <p:cNvSpPr>
            <a:spLocks noGrp="1" noChangeArrowheads="1"/>
          </p:cNvSpPr>
          <p:nvPr>
            <p:ph type="body" idx="1"/>
          </p:nvPr>
        </p:nvSpPr>
        <p:spPr>
          <a:noFill/>
          <a:ln/>
        </p:spPr>
        <p:txBody>
          <a:bodyPr/>
          <a:lstStyle/>
          <a:p>
            <a:endParaRPr lang="en-US">
              <a:ea typeface="ＭＳ Ｐゴシック"/>
              <a:cs typeface="ＭＳ Ｐゴシック"/>
            </a:endParaRPr>
          </a:p>
        </p:txBody>
      </p:sp>
    </p:spTree>
    <p:extLst>
      <p:ext uri="{BB962C8B-B14F-4D97-AF65-F5344CB8AC3E}">
        <p14:creationId xmlns:p14="http://schemas.microsoft.com/office/powerpoint/2010/main" val="645869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a:ln/>
        </p:spPr>
      </p:sp>
      <p:sp>
        <p:nvSpPr>
          <p:cNvPr id="40962" name="Rectangle 3"/>
          <p:cNvSpPr>
            <a:spLocks noGrp="1" noChangeArrowheads="1"/>
          </p:cNvSpPr>
          <p:nvPr>
            <p:ph type="body" idx="1"/>
          </p:nvPr>
        </p:nvSpPr>
        <p:spPr>
          <a:noFill/>
          <a:ln/>
        </p:spPr>
        <p:txBody>
          <a:bodyPr/>
          <a:lstStyle/>
          <a:p>
            <a:endParaRPr lang="en-US">
              <a:ea typeface="ＭＳ Ｐゴシック"/>
              <a:cs typeface="ＭＳ Ｐゴシック"/>
            </a:endParaRPr>
          </a:p>
        </p:txBody>
      </p:sp>
    </p:spTree>
    <p:extLst>
      <p:ext uri="{BB962C8B-B14F-4D97-AF65-F5344CB8AC3E}">
        <p14:creationId xmlns:p14="http://schemas.microsoft.com/office/powerpoint/2010/main" val="2082664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0A2B89D5-EE47-DF46-98DA-21BE465F61B0}" type="slidenum">
              <a:rPr lang="en-US"/>
              <a:pPr eaLnBrk="1" hangingPunct="1"/>
              <a:t>25</a:t>
            </a:fld>
            <a:endParaRPr 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6048219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40CCA27-C721-D440-B19B-109B6D0C6897}" type="slidenum">
              <a:rPr lang="en-US"/>
              <a:pPr eaLnBrk="1" hangingPunct="1"/>
              <a:t>26</a:t>
            </a:fld>
            <a:endParaRPr 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charset="0"/>
                <a:cs typeface="Arial" charset="0"/>
              </a:rPr>
              <a:t>(No evidence, based on expert judgment at the time)</a:t>
            </a:r>
          </a:p>
          <a:p>
            <a:pPr eaLnBrk="1" hangingPunct="1"/>
            <a:endParaRPr lang="en-US" dirty="0"/>
          </a:p>
        </p:txBody>
      </p:sp>
    </p:spTree>
    <p:extLst>
      <p:ext uri="{BB962C8B-B14F-4D97-AF65-F5344CB8AC3E}">
        <p14:creationId xmlns:p14="http://schemas.microsoft.com/office/powerpoint/2010/main" val="2649344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CEFE3C3-6F07-6C45-9C1F-3264FD74EBF3}" type="slidenum">
              <a:rPr lang="en-US"/>
              <a:pPr eaLnBrk="1" hangingPunct="1"/>
              <a:t>27</a:t>
            </a:fld>
            <a:endParaRPr 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5135481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80CE4BA-1A30-4873-8431-8CA503A73BEC}" type="slidenum">
              <a:rPr lang="en-US"/>
              <a:pPr>
                <a:defRPr/>
              </a:pPr>
              <a:t>28</a:t>
            </a:fld>
            <a:endParaRPr lang="en-US"/>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p:spPr>
        <p:txBody>
          <a:bodyPr/>
          <a:lstStyle/>
          <a:p>
            <a:endParaRPr lang="en-US">
              <a:ea typeface="ＭＳ Ｐゴシック"/>
              <a:cs typeface="ＭＳ Ｐゴシック"/>
            </a:endParaRPr>
          </a:p>
        </p:txBody>
      </p:sp>
    </p:spTree>
    <p:extLst>
      <p:ext uri="{BB962C8B-B14F-4D97-AF65-F5344CB8AC3E}">
        <p14:creationId xmlns:p14="http://schemas.microsoft.com/office/powerpoint/2010/main" val="8230881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p>
            <a:fld id="{C33C82CE-F72E-472A-9800-9A3BEB32F15B}" type="slidenum">
              <a:rPr lang="en-US" smtClean="0">
                <a:ea typeface="ＭＳ Ｐゴシック"/>
                <a:cs typeface="ＭＳ Ｐゴシック"/>
              </a:rPr>
              <a:pPr/>
              <a:t>29</a:t>
            </a:fld>
            <a:endParaRPr lang="en-US">
              <a:ea typeface="ＭＳ Ｐゴシック"/>
              <a:cs typeface="ＭＳ Ｐゴシック"/>
            </a:endParaRPr>
          </a:p>
        </p:txBody>
      </p:sp>
      <p:sp>
        <p:nvSpPr>
          <p:cNvPr id="62466"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7B5F1B67-0394-40D5-BB58-E5F6C45A5741}" type="slidenum">
              <a:rPr lang="en-US" sz="1200">
                <a:latin typeface="+mn-lt"/>
                <a:ea typeface="+mn-ea"/>
                <a:cs typeface="+mn-cs"/>
              </a:rPr>
              <a:pPr algn="r">
                <a:defRPr/>
              </a:pPr>
              <a:t>29</a:t>
            </a:fld>
            <a:endParaRPr lang="en-US" sz="1200" dirty="0">
              <a:latin typeface="+mn-lt"/>
              <a:ea typeface="+mn-ea"/>
              <a:cs typeface="+mn-cs"/>
            </a:endParaRPr>
          </a:p>
        </p:txBody>
      </p:sp>
      <p:sp>
        <p:nvSpPr>
          <p:cNvPr id="45059" name="Rectangle 2"/>
          <p:cNvSpPr>
            <a:spLocks noGrp="1" noRot="1" noChangeAspect="1" noChangeArrowheads="1" noTextEdit="1"/>
          </p:cNvSpPr>
          <p:nvPr>
            <p:ph type="sldImg"/>
          </p:nvPr>
        </p:nvSpPr>
        <p:spPr>
          <a:xfrm>
            <a:off x="382588" y="685800"/>
            <a:ext cx="6096000" cy="3429000"/>
          </a:xfrm>
          <a:solidFill>
            <a:srgbClr val="FFFFFF"/>
          </a:solidFill>
          <a:ln/>
        </p:spPr>
      </p:sp>
      <p:sp>
        <p:nvSpPr>
          <p:cNvPr id="45060"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r>
              <a:rPr lang="en-US">
                <a:ea typeface="ＭＳ Ｐゴシック"/>
                <a:cs typeface="ＭＳ Ｐゴシック"/>
              </a:rPr>
              <a:t>Kim</a:t>
            </a:r>
          </a:p>
          <a:p>
            <a:pPr eaLnBrk="1" hangingPunct="1">
              <a:spcBef>
                <a:spcPct val="0"/>
              </a:spcBef>
            </a:pPr>
            <a:endParaRPr lang="en-US">
              <a:ea typeface="ＭＳ Ｐゴシック"/>
              <a:cs typeface="ＭＳ Ｐゴシック"/>
            </a:endParaRPr>
          </a:p>
        </p:txBody>
      </p:sp>
    </p:spTree>
    <p:extLst>
      <p:ext uri="{BB962C8B-B14F-4D97-AF65-F5344CB8AC3E}">
        <p14:creationId xmlns:p14="http://schemas.microsoft.com/office/powerpoint/2010/main" val="1578320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p>
            <a:fld id="{F14DE9BA-B39E-4A50-ACE9-A3D0EB7D0CC1}" type="slidenum">
              <a:rPr lang="en-US" smtClean="0">
                <a:ea typeface="ＭＳ Ｐゴシック"/>
                <a:cs typeface="ＭＳ Ｐゴシック"/>
              </a:rPr>
              <a:pPr/>
              <a:t>30</a:t>
            </a:fld>
            <a:endParaRPr lang="en-US">
              <a:ea typeface="ＭＳ Ｐゴシック"/>
              <a:cs typeface="ＭＳ Ｐゴシック"/>
            </a:endParaRPr>
          </a:p>
        </p:txBody>
      </p:sp>
      <p:sp>
        <p:nvSpPr>
          <p:cNvPr id="65538"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266AB744-5531-4450-963E-1AE285177D36}" type="slidenum">
              <a:rPr lang="en-US" sz="1200">
                <a:latin typeface="+mn-lt"/>
                <a:ea typeface="+mn-ea"/>
                <a:cs typeface="+mn-cs"/>
              </a:rPr>
              <a:pPr algn="r">
                <a:defRPr/>
              </a:pPr>
              <a:t>30</a:t>
            </a:fld>
            <a:endParaRPr lang="en-US" sz="1200" dirty="0">
              <a:latin typeface="+mn-lt"/>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en-US">
              <a:ea typeface="ＭＳ Ｐゴシック"/>
              <a:cs typeface="ＭＳ Ｐゴシック"/>
            </a:endParaRPr>
          </a:p>
        </p:txBody>
      </p:sp>
    </p:spTree>
    <p:extLst>
      <p:ext uri="{BB962C8B-B14F-4D97-AF65-F5344CB8AC3E}">
        <p14:creationId xmlns:p14="http://schemas.microsoft.com/office/powerpoint/2010/main" val="38965905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p>
            <a:fld id="{3FAC5D8D-20D5-4E4F-8EEB-4D69BD91A973}" type="slidenum">
              <a:rPr lang="en-US" smtClean="0">
                <a:ea typeface="ＭＳ Ｐゴシック"/>
                <a:cs typeface="ＭＳ Ｐゴシック"/>
              </a:rPr>
              <a:pPr/>
              <a:t>31</a:t>
            </a:fld>
            <a:endParaRPr lang="en-US">
              <a:ea typeface="ＭＳ Ｐゴシック"/>
              <a:cs typeface="ＭＳ Ｐゴシック"/>
            </a:endParaRPr>
          </a:p>
        </p:txBody>
      </p:sp>
      <p:sp>
        <p:nvSpPr>
          <p:cNvPr id="66562"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67078B6F-FC0A-4E63-95EC-88E3F0D0EEEA}" type="slidenum">
              <a:rPr lang="en-US" sz="1200">
                <a:latin typeface="+mn-lt"/>
                <a:ea typeface="+mn-ea"/>
                <a:cs typeface="+mn-cs"/>
              </a:rPr>
              <a:pPr algn="r">
                <a:defRPr/>
              </a:pPr>
              <a:t>31</a:t>
            </a:fld>
            <a:endParaRPr lang="en-US" sz="1200" dirty="0">
              <a:latin typeface="+mn-lt"/>
              <a:ea typeface="+mn-ea"/>
              <a:cs typeface="+mn-cs"/>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en-US">
              <a:ea typeface="ＭＳ Ｐゴシック"/>
              <a:cs typeface="ＭＳ Ｐゴシック"/>
            </a:endParaRPr>
          </a:p>
        </p:txBody>
      </p:sp>
    </p:spTree>
    <p:extLst>
      <p:ext uri="{BB962C8B-B14F-4D97-AF65-F5344CB8AC3E}">
        <p14:creationId xmlns:p14="http://schemas.microsoft.com/office/powerpoint/2010/main" val="28021514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026"/>
          <p:cNvSpPr>
            <a:spLocks noGrp="1" noRot="1" noChangeAspect="1" noTextEdit="1"/>
          </p:cNvSpPr>
          <p:nvPr>
            <p:ph type="sldImg"/>
          </p:nvPr>
        </p:nvSpPr>
        <p:spPr>
          <a:ln/>
        </p:spPr>
      </p:sp>
      <p:sp>
        <p:nvSpPr>
          <p:cNvPr id="51202" name="Rectangle 1027"/>
          <p:cNvSpPr>
            <a:spLocks noGrp="1"/>
          </p:cNvSpPr>
          <p:nvPr>
            <p:ph type="body" idx="1"/>
          </p:nvPr>
        </p:nvSpPr>
        <p:spPr>
          <a:noFill/>
          <a:ln/>
        </p:spPr>
        <p:txBody>
          <a:bodyPr/>
          <a:lstStyle/>
          <a:p>
            <a:r>
              <a:rPr lang="en-US" sz="900">
                <a:ea typeface="ＭＳ Ｐゴシック"/>
                <a:cs typeface="ＭＳ Ｐゴシック"/>
              </a:rPr>
              <a:t>We spend far too much time making predictions about students’ lives, and far too little time </a:t>
            </a:r>
            <a:r>
              <a:rPr lang="en-US" sz="900" u="sng">
                <a:ea typeface="ＭＳ Ｐゴシック"/>
                <a:cs typeface="ＭＳ Ｐゴシック"/>
              </a:rPr>
              <a:t>making a difference</a:t>
            </a:r>
            <a:r>
              <a:rPr lang="en-US" sz="900">
                <a:ea typeface="ＭＳ Ｐゴシック"/>
                <a:cs typeface="ＭＳ Ｐゴシック"/>
              </a:rPr>
              <a:t> in their lives.</a:t>
            </a:r>
          </a:p>
          <a:p>
            <a:r>
              <a:rPr lang="en-US" sz="900">
                <a:ea typeface="ＭＳ Ｐゴシック"/>
                <a:cs typeface="ＭＳ Ｐゴシック"/>
              </a:rPr>
              <a:t>We have new subtypes of conditions and subtypes of subtypes.  We have invented new processes or abilities for students to be deficient in.(Ysseldyke, 2009)</a:t>
            </a:r>
          </a:p>
          <a:p>
            <a:r>
              <a:rPr lang="en-US" sz="900">
                <a:ea typeface="ＭＳ Ｐゴシック"/>
                <a:cs typeface="ＭＳ Ｐゴシック"/>
              </a:rPr>
              <a:t>Keep the focus on Really Terrific Instruction!</a:t>
            </a:r>
          </a:p>
        </p:txBody>
      </p:sp>
    </p:spTree>
    <p:extLst>
      <p:ext uri="{BB962C8B-B14F-4D97-AF65-F5344CB8AC3E}">
        <p14:creationId xmlns:p14="http://schemas.microsoft.com/office/powerpoint/2010/main" val="932708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BF595-4B28-B741-B5D1-37845AE94E37}" type="slidenum">
              <a:rPr lang="en-US" smtClean="0"/>
              <a:t>3</a:t>
            </a:fld>
            <a:endParaRPr lang="en-US"/>
          </a:p>
        </p:txBody>
      </p:sp>
    </p:spTree>
    <p:extLst>
      <p:ext uri="{BB962C8B-B14F-4D97-AF65-F5344CB8AC3E}">
        <p14:creationId xmlns:p14="http://schemas.microsoft.com/office/powerpoint/2010/main" val="25366287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AE5D93-58BC-F242-8CE6-B8A07EB3394B}" type="slidenum">
              <a:rPr lang="en-US" smtClean="0"/>
              <a:pPr/>
              <a:t>33</a:t>
            </a:fld>
            <a:endParaRPr lang="en-US" dirty="0"/>
          </a:p>
        </p:txBody>
      </p:sp>
    </p:spTree>
    <p:extLst>
      <p:ext uri="{BB962C8B-B14F-4D97-AF65-F5344CB8AC3E}">
        <p14:creationId xmlns:p14="http://schemas.microsoft.com/office/powerpoint/2010/main" val="19754612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E5CE3A-9052-9A49-A597-639F32BC55FA}" type="slidenum">
              <a:rPr lang="en-US" smtClean="0"/>
              <a:pPr/>
              <a:t>34</a:t>
            </a:fld>
            <a:endParaRPr lang="en-US" dirty="0"/>
          </a:p>
        </p:txBody>
      </p:sp>
    </p:spTree>
    <p:extLst>
      <p:ext uri="{BB962C8B-B14F-4D97-AF65-F5344CB8AC3E}">
        <p14:creationId xmlns:p14="http://schemas.microsoft.com/office/powerpoint/2010/main" val="3714513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57066" indent="-291179">
              <a:defRPr sz="2400">
                <a:solidFill>
                  <a:schemeClr val="tx1"/>
                </a:solidFill>
                <a:latin typeface="Times" charset="0"/>
                <a:ea typeface="MS PGothic" charset="0"/>
                <a:cs typeface="MS PGothic" charset="0"/>
              </a:defRPr>
            </a:lvl2pPr>
            <a:lvl3pPr marL="1164717" indent="-232943">
              <a:defRPr sz="2400">
                <a:solidFill>
                  <a:schemeClr val="tx1"/>
                </a:solidFill>
                <a:latin typeface="Times" charset="0"/>
                <a:ea typeface="MS PGothic" charset="0"/>
                <a:cs typeface="MS PGothic" charset="0"/>
              </a:defRPr>
            </a:lvl3pPr>
            <a:lvl4pPr marL="1630604" indent="-232943">
              <a:defRPr sz="2400">
                <a:solidFill>
                  <a:schemeClr val="tx1"/>
                </a:solidFill>
                <a:latin typeface="Times" charset="0"/>
                <a:ea typeface="MS PGothic" charset="0"/>
                <a:cs typeface="MS PGothic" charset="0"/>
              </a:defRPr>
            </a:lvl4pPr>
            <a:lvl5pPr marL="2096491" indent="-232943">
              <a:defRPr sz="2400">
                <a:solidFill>
                  <a:schemeClr val="tx1"/>
                </a:solidFill>
                <a:latin typeface="Times" charset="0"/>
                <a:ea typeface="MS PGothic" charset="0"/>
                <a:cs typeface="MS PGothic" charset="0"/>
              </a:defRPr>
            </a:lvl5pPr>
            <a:lvl6pPr marL="2562377" indent="-232943" eaLnBrk="0" fontAlgn="base" hangingPunct="0">
              <a:spcBef>
                <a:spcPct val="0"/>
              </a:spcBef>
              <a:spcAft>
                <a:spcPct val="0"/>
              </a:spcAft>
              <a:defRPr sz="2400">
                <a:solidFill>
                  <a:schemeClr val="tx1"/>
                </a:solidFill>
                <a:latin typeface="Times" charset="0"/>
                <a:ea typeface="MS PGothic" charset="0"/>
                <a:cs typeface="MS PGothic" charset="0"/>
              </a:defRPr>
            </a:lvl6pPr>
            <a:lvl7pPr marL="3028264" indent="-232943" eaLnBrk="0" fontAlgn="base" hangingPunct="0">
              <a:spcBef>
                <a:spcPct val="0"/>
              </a:spcBef>
              <a:spcAft>
                <a:spcPct val="0"/>
              </a:spcAft>
              <a:defRPr sz="2400">
                <a:solidFill>
                  <a:schemeClr val="tx1"/>
                </a:solidFill>
                <a:latin typeface="Times" charset="0"/>
                <a:ea typeface="MS PGothic" charset="0"/>
                <a:cs typeface="MS PGothic" charset="0"/>
              </a:defRPr>
            </a:lvl7pPr>
            <a:lvl8pPr marL="3494151" indent="-232943" eaLnBrk="0" fontAlgn="base" hangingPunct="0">
              <a:spcBef>
                <a:spcPct val="0"/>
              </a:spcBef>
              <a:spcAft>
                <a:spcPct val="0"/>
              </a:spcAft>
              <a:defRPr sz="2400">
                <a:solidFill>
                  <a:schemeClr val="tx1"/>
                </a:solidFill>
                <a:latin typeface="Times" charset="0"/>
                <a:ea typeface="MS PGothic" charset="0"/>
                <a:cs typeface="MS PGothic" charset="0"/>
              </a:defRPr>
            </a:lvl8pPr>
            <a:lvl9pPr marL="3960038" indent="-232943"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B38CAC67-CD15-8443-B6AB-F6C0F660ABB2}" type="slidenum">
              <a:rPr lang="en-US" sz="1200"/>
              <a:pPr/>
              <a:t>35</a:t>
            </a:fld>
            <a:endParaRPr lang="en-US" sz="1200" dirty="0"/>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a:lstStyle/>
          <a:p>
            <a:pPr eaLnBrk="1" hangingPunct="1"/>
            <a:endParaRPr lang="en-US" dirty="0">
              <a:latin typeface="Times" charset="0"/>
              <a:ea typeface="MS PGothic" charset="0"/>
            </a:endParaRPr>
          </a:p>
        </p:txBody>
      </p:sp>
    </p:spTree>
    <p:extLst>
      <p:ext uri="{BB962C8B-B14F-4D97-AF65-F5344CB8AC3E}">
        <p14:creationId xmlns:p14="http://schemas.microsoft.com/office/powerpoint/2010/main" val="4603934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AE5D93-58BC-F242-8CE6-B8A07EB3394B}" type="slidenum">
              <a:rPr lang="en-US" smtClean="0"/>
              <a:pPr/>
              <a:t>36</a:t>
            </a:fld>
            <a:endParaRPr lang="en-US" dirty="0"/>
          </a:p>
        </p:txBody>
      </p:sp>
    </p:spTree>
    <p:extLst>
      <p:ext uri="{BB962C8B-B14F-4D97-AF65-F5344CB8AC3E}">
        <p14:creationId xmlns:p14="http://schemas.microsoft.com/office/powerpoint/2010/main" val="2614364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57066" indent="-291179">
              <a:defRPr sz="2400">
                <a:solidFill>
                  <a:schemeClr val="tx1"/>
                </a:solidFill>
                <a:latin typeface="Times" charset="0"/>
                <a:ea typeface="MS PGothic" charset="0"/>
                <a:cs typeface="MS PGothic" charset="0"/>
              </a:defRPr>
            </a:lvl2pPr>
            <a:lvl3pPr marL="1164717" indent="-232943">
              <a:defRPr sz="2400">
                <a:solidFill>
                  <a:schemeClr val="tx1"/>
                </a:solidFill>
                <a:latin typeface="Times" charset="0"/>
                <a:ea typeface="MS PGothic" charset="0"/>
                <a:cs typeface="MS PGothic" charset="0"/>
              </a:defRPr>
            </a:lvl3pPr>
            <a:lvl4pPr marL="1630604" indent="-232943">
              <a:defRPr sz="2400">
                <a:solidFill>
                  <a:schemeClr val="tx1"/>
                </a:solidFill>
                <a:latin typeface="Times" charset="0"/>
                <a:ea typeface="MS PGothic" charset="0"/>
                <a:cs typeface="MS PGothic" charset="0"/>
              </a:defRPr>
            </a:lvl4pPr>
            <a:lvl5pPr marL="2096491" indent="-232943">
              <a:defRPr sz="2400">
                <a:solidFill>
                  <a:schemeClr val="tx1"/>
                </a:solidFill>
                <a:latin typeface="Times" charset="0"/>
                <a:ea typeface="MS PGothic" charset="0"/>
                <a:cs typeface="MS PGothic" charset="0"/>
              </a:defRPr>
            </a:lvl5pPr>
            <a:lvl6pPr marL="2562377" indent="-232943" eaLnBrk="0" fontAlgn="base" hangingPunct="0">
              <a:spcBef>
                <a:spcPct val="0"/>
              </a:spcBef>
              <a:spcAft>
                <a:spcPct val="0"/>
              </a:spcAft>
              <a:defRPr sz="2400">
                <a:solidFill>
                  <a:schemeClr val="tx1"/>
                </a:solidFill>
                <a:latin typeface="Times" charset="0"/>
                <a:ea typeface="MS PGothic" charset="0"/>
                <a:cs typeface="MS PGothic" charset="0"/>
              </a:defRPr>
            </a:lvl6pPr>
            <a:lvl7pPr marL="3028264" indent="-232943" eaLnBrk="0" fontAlgn="base" hangingPunct="0">
              <a:spcBef>
                <a:spcPct val="0"/>
              </a:spcBef>
              <a:spcAft>
                <a:spcPct val="0"/>
              </a:spcAft>
              <a:defRPr sz="2400">
                <a:solidFill>
                  <a:schemeClr val="tx1"/>
                </a:solidFill>
                <a:latin typeface="Times" charset="0"/>
                <a:ea typeface="MS PGothic" charset="0"/>
                <a:cs typeface="MS PGothic" charset="0"/>
              </a:defRPr>
            </a:lvl7pPr>
            <a:lvl8pPr marL="3494151" indent="-232943" eaLnBrk="0" fontAlgn="base" hangingPunct="0">
              <a:spcBef>
                <a:spcPct val="0"/>
              </a:spcBef>
              <a:spcAft>
                <a:spcPct val="0"/>
              </a:spcAft>
              <a:defRPr sz="2400">
                <a:solidFill>
                  <a:schemeClr val="tx1"/>
                </a:solidFill>
                <a:latin typeface="Times" charset="0"/>
                <a:ea typeface="MS PGothic" charset="0"/>
                <a:cs typeface="MS PGothic" charset="0"/>
              </a:defRPr>
            </a:lvl8pPr>
            <a:lvl9pPr marL="3960038" indent="-232943"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02008170-8B17-724D-BAD2-7A94F84F0C57}" type="slidenum">
              <a:rPr lang="en-US" sz="1200"/>
              <a:pPr/>
              <a:t>37</a:t>
            </a:fld>
            <a:endParaRPr lang="en-US" sz="1200" dirty="0"/>
          </a:p>
        </p:txBody>
      </p:sp>
      <p:sp>
        <p:nvSpPr>
          <p:cNvPr id="1351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lIns="93177" tIns="46589" rIns="93177" bIns="46589" anchor="b"/>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r"/>
            <a:fld id="{879821C3-FD77-C247-AB28-99AFD5194527}" type="slidenum">
              <a:rPr lang="en-US" sz="1200">
                <a:latin typeface="Arial" charset="0"/>
              </a:rPr>
              <a:pPr algn="r"/>
              <a:t>37</a:t>
            </a:fld>
            <a:endParaRPr lang="en-US" sz="1200" dirty="0">
              <a:latin typeface="Arial" charset="0"/>
            </a:endParaRPr>
          </a:p>
        </p:txBody>
      </p:sp>
      <p:sp>
        <p:nvSpPr>
          <p:cNvPr id="1351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lIns="93177" tIns="46589" rIns="93177" bIns="46589" anchor="b"/>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r"/>
            <a:fld id="{82DBEEFD-369F-3A40-8092-6F6D2EF25B0D}" type="slidenum">
              <a:rPr lang="en-US" sz="1200"/>
              <a:pPr algn="r"/>
              <a:t>37</a:t>
            </a:fld>
            <a:endParaRPr lang="en-US" sz="1200" dirty="0"/>
          </a:p>
        </p:txBody>
      </p:sp>
      <p:sp>
        <p:nvSpPr>
          <p:cNvPr id="135172" name="Rectangle 2"/>
          <p:cNvSpPr>
            <a:spLocks noGrp="1" noRot="1" noChangeAspect="1" noChangeArrowheads="1" noTextEdit="1"/>
          </p:cNvSpPr>
          <p:nvPr>
            <p:ph type="sldImg"/>
          </p:nvPr>
        </p:nvSpPr>
        <p:spPr>
          <a:xfrm>
            <a:off x="1144588" y="685800"/>
            <a:ext cx="4570412" cy="3429000"/>
          </a:xfrm>
          <a:ln/>
        </p:spPr>
      </p:sp>
      <p:sp>
        <p:nvSpPr>
          <p:cNvPr id="13517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baseline="0" dirty="0">
              <a:latin typeface="Times" charset="0"/>
              <a:ea typeface="MS PGothic" charset="0"/>
            </a:endParaRPr>
          </a:p>
          <a:p>
            <a:pPr eaLnBrk="1" hangingPunct="1"/>
            <a:endParaRPr lang="en-US" baseline="0" dirty="0">
              <a:latin typeface="Times" charset="0"/>
              <a:ea typeface="MS PGothic" charset="0"/>
            </a:endParaRPr>
          </a:p>
          <a:p>
            <a:pPr eaLnBrk="1" hangingPunct="1"/>
            <a:endParaRPr lang="en-US" dirty="0">
              <a:latin typeface="Times" charset="0"/>
              <a:ea typeface="MS PGothic" charset="0"/>
            </a:endParaRPr>
          </a:p>
        </p:txBody>
      </p:sp>
    </p:spTree>
    <p:extLst>
      <p:ext uri="{BB962C8B-B14F-4D97-AF65-F5344CB8AC3E}">
        <p14:creationId xmlns:p14="http://schemas.microsoft.com/office/powerpoint/2010/main" val="20338316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a:ln/>
        </p:spPr>
      </p:sp>
      <p:sp>
        <p:nvSpPr>
          <p:cNvPr id="53250" name="Notes Placeholder 2"/>
          <p:cNvSpPr>
            <a:spLocks noGrp="1"/>
          </p:cNvSpPr>
          <p:nvPr>
            <p:ph type="body" idx="1"/>
          </p:nvPr>
        </p:nvSpPr>
        <p:spPr>
          <a:noFill/>
          <a:ln/>
        </p:spPr>
        <p:txBody>
          <a:bodyPr/>
          <a:lstStyle/>
          <a:p>
            <a:pPr eaLnBrk="1" hangingPunct="1"/>
            <a:endParaRPr lang="en-US">
              <a:ea typeface="ＭＳ Ｐゴシック"/>
              <a:cs typeface="ＭＳ Ｐゴシック"/>
            </a:endParaRPr>
          </a:p>
        </p:txBody>
      </p:sp>
      <p:sp>
        <p:nvSpPr>
          <p:cNvPr id="281604" name="Slide Number Placeholder 3"/>
          <p:cNvSpPr>
            <a:spLocks noGrp="1"/>
          </p:cNvSpPr>
          <p:nvPr>
            <p:ph type="sldNum" sz="quarter" idx="5"/>
          </p:nvPr>
        </p:nvSpPr>
        <p:spPr/>
        <p:txBody>
          <a:bodyPr/>
          <a:lstStyle/>
          <a:p>
            <a:pPr>
              <a:defRPr/>
            </a:pPr>
            <a:fld id="{0736A740-120C-447D-B074-BF19A7F6DF84}" type="slidenum">
              <a:rPr lang="en-US" smtClean="0"/>
              <a:pPr>
                <a:defRPr/>
              </a:pPr>
              <a:t>38</a:t>
            </a:fld>
            <a:endParaRPr lang="en-US" dirty="0"/>
          </a:p>
        </p:txBody>
      </p:sp>
    </p:spTree>
    <p:extLst>
      <p:ext uri="{BB962C8B-B14F-4D97-AF65-F5344CB8AC3E}">
        <p14:creationId xmlns:p14="http://schemas.microsoft.com/office/powerpoint/2010/main" val="25646624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BF595-4B28-B741-B5D1-37845AE94E37}" type="slidenum">
              <a:rPr lang="en-US" smtClean="0"/>
              <a:t>39</a:t>
            </a:fld>
            <a:endParaRPr lang="en-US"/>
          </a:p>
        </p:txBody>
      </p:sp>
    </p:spTree>
    <p:extLst>
      <p:ext uri="{BB962C8B-B14F-4D97-AF65-F5344CB8AC3E}">
        <p14:creationId xmlns:p14="http://schemas.microsoft.com/office/powerpoint/2010/main" val="7104743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 uri="{91240B29-F687-4f45-9708-019B960494DF}">
              <a14:hiddenLine xmlns:mc="http://schemas.openxmlformats.org/markup-compatibility/2006" xmlns:mv="urn:schemas-microsoft-com:mac:vml"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57066" indent="-291179">
              <a:defRPr sz="2400">
                <a:solidFill>
                  <a:schemeClr val="tx1"/>
                </a:solidFill>
                <a:latin typeface="Times" charset="0"/>
                <a:ea typeface="MS PGothic" charset="0"/>
                <a:cs typeface="MS PGothic" charset="0"/>
              </a:defRPr>
            </a:lvl2pPr>
            <a:lvl3pPr marL="1164717" indent="-232943">
              <a:defRPr sz="2400">
                <a:solidFill>
                  <a:schemeClr val="tx1"/>
                </a:solidFill>
                <a:latin typeface="Times" charset="0"/>
                <a:ea typeface="MS PGothic" charset="0"/>
                <a:cs typeface="MS PGothic" charset="0"/>
              </a:defRPr>
            </a:lvl3pPr>
            <a:lvl4pPr marL="1630604" indent="-232943">
              <a:defRPr sz="2400">
                <a:solidFill>
                  <a:schemeClr val="tx1"/>
                </a:solidFill>
                <a:latin typeface="Times" charset="0"/>
                <a:ea typeface="MS PGothic" charset="0"/>
                <a:cs typeface="MS PGothic" charset="0"/>
              </a:defRPr>
            </a:lvl4pPr>
            <a:lvl5pPr marL="2096491" indent="-232943">
              <a:defRPr sz="2400">
                <a:solidFill>
                  <a:schemeClr val="tx1"/>
                </a:solidFill>
                <a:latin typeface="Times" charset="0"/>
                <a:ea typeface="MS PGothic" charset="0"/>
                <a:cs typeface="MS PGothic" charset="0"/>
              </a:defRPr>
            </a:lvl5pPr>
            <a:lvl6pPr marL="2562377" indent="-232943" eaLnBrk="0" fontAlgn="base" hangingPunct="0">
              <a:spcBef>
                <a:spcPct val="0"/>
              </a:spcBef>
              <a:spcAft>
                <a:spcPct val="0"/>
              </a:spcAft>
              <a:defRPr sz="2400">
                <a:solidFill>
                  <a:schemeClr val="tx1"/>
                </a:solidFill>
                <a:latin typeface="Times" charset="0"/>
                <a:ea typeface="MS PGothic" charset="0"/>
                <a:cs typeface="MS PGothic" charset="0"/>
              </a:defRPr>
            </a:lvl6pPr>
            <a:lvl7pPr marL="3028264" indent="-232943" eaLnBrk="0" fontAlgn="base" hangingPunct="0">
              <a:spcBef>
                <a:spcPct val="0"/>
              </a:spcBef>
              <a:spcAft>
                <a:spcPct val="0"/>
              </a:spcAft>
              <a:defRPr sz="2400">
                <a:solidFill>
                  <a:schemeClr val="tx1"/>
                </a:solidFill>
                <a:latin typeface="Times" charset="0"/>
                <a:ea typeface="MS PGothic" charset="0"/>
                <a:cs typeface="MS PGothic" charset="0"/>
              </a:defRPr>
            </a:lvl7pPr>
            <a:lvl8pPr marL="3494151" indent="-232943" eaLnBrk="0" fontAlgn="base" hangingPunct="0">
              <a:spcBef>
                <a:spcPct val="0"/>
              </a:spcBef>
              <a:spcAft>
                <a:spcPct val="0"/>
              </a:spcAft>
              <a:defRPr sz="2400">
                <a:solidFill>
                  <a:schemeClr val="tx1"/>
                </a:solidFill>
                <a:latin typeface="Times" charset="0"/>
                <a:ea typeface="MS PGothic" charset="0"/>
                <a:cs typeface="MS PGothic" charset="0"/>
              </a:defRPr>
            </a:lvl8pPr>
            <a:lvl9pPr marL="3960038" indent="-232943" eaLnBrk="0" fontAlgn="base" hangingPunct="0">
              <a:spcBef>
                <a:spcPct val="0"/>
              </a:spcBef>
              <a:spcAft>
                <a:spcPct val="0"/>
              </a:spcAft>
              <a:defRPr sz="2400">
                <a:solidFill>
                  <a:schemeClr val="tx1"/>
                </a:solidFill>
                <a:latin typeface="Times"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BB4F4FF-0EA6-C74B-95A8-AD3DBFC62150}" type="slidenum">
              <a:rPr kumimoji="0" lang="en-US" sz="1200" b="0" i="0" u="none" strike="noStrike" kern="1200" cap="none" spc="0" normalizeH="0" baseline="0" noProof="0">
                <a:ln>
                  <a:noFill/>
                </a:ln>
                <a:solidFill>
                  <a:prstClr val="black"/>
                </a:solidFill>
                <a:effectLst/>
                <a:uLnTx/>
                <a:uFillTx/>
                <a:latin typeface="Times" charset="0"/>
                <a:ea typeface="MS PGothic"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Times" charset="0"/>
              <a:ea typeface="MS PGothic" charset="0"/>
            </a:endParaRPr>
          </a:p>
        </p:txBody>
      </p:sp>
      <p:sp>
        <p:nvSpPr>
          <p:cNvPr id="139266" name="Rectangle 2"/>
          <p:cNvSpPr>
            <a:spLocks noGrp="1" noRot="1" noChangeAspect="1" noChangeArrowheads="1" noTextEdit="1"/>
          </p:cNvSpPr>
          <p:nvPr>
            <p:ph type="sldImg"/>
          </p:nvPr>
        </p:nvSpPr>
        <p:spPr>
          <a:solidFill>
            <a:srgbClr val="FFFFFF"/>
          </a:solidFill>
          <a:ln/>
        </p:spPr>
      </p:sp>
      <p:sp>
        <p:nvSpPr>
          <p:cNvPr id="13926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charset="0"/>
              <a:ea typeface="MS PGothic" charset="0"/>
            </a:endParaRPr>
          </a:p>
        </p:txBody>
      </p:sp>
    </p:spTree>
    <p:extLst>
      <p:ext uri="{BB962C8B-B14F-4D97-AF65-F5344CB8AC3E}">
        <p14:creationId xmlns:p14="http://schemas.microsoft.com/office/powerpoint/2010/main" val="42043441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BF595-4B28-B741-B5D1-37845AE94E37}" type="slidenum">
              <a:rPr lang="en-US" smtClean="0"/>
              <a:t>41</a:t>
            </a:fld>
            <a:endParaRPr lang="en-US"/>
          </a:p>
        </p:txBody>
      </p:sp>
    </p:spTree>
    <p:extLst>
      <p:ext uri="{BB962C8B-B14F-4D97-AF65-F5344CB8AC3E}">
        <p14:creationId xmlns:p14="http://schemas.microsoft.com/office/powerpoint/2010/main" val="11914936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BF595-4B28-B741-B5D1-37845AE94E37}" type="slidenum">
              <a:rPr lang="en-US" smtClean="0"/>
              <a:t>42</a:t>
            </a:fld>
            <a:endParaRPr lang="en-US"/>
          </a:p>
        </p:txBody>
      </p:sp>
    </p:spTree>
    <p:extLst>
      <p:ext uri="{BB962C8B-B14F-4D97-AF65-F5344CB8AC3E}">
        <p14:creationId xmlns:p14="http://schemas.microsoft.com/office/powerpoint/2010/main" val="1203725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D3E6F-526E-4747-AF6A-55551BAD2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6777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BF595-4B28-B741-B5D1-37845AE94E37}" type="slidenum">
              <a:rPr lang="en-US" smtClean="0"/>
              <a:t>43</a:t>
            </a:fld>
            <a:endParaRPr lang="en-US"/>
          </a:p>
        </p:txBody>
      </p:sp>
    </p:spTree>
    <p:extLst>
      <p:ext uri="{BB962C8B-B14F-4D97-AF65-F5344CB8AC3E}">
        <p14:creationId xmlns:p14="http://schemas.microsoft.com/office/powerpoint/2010/main" val="8425991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BF595-4B28-B741-B5D1-37845AE94E37}" type="slidenum">
              <a:rPr lang="en-US" smtClean="0"/>
              <a:t>44</a:t>
            </a:fld>
            <a:endParaRPr lang="en-US"/>
          </a:p>
        </p:txBody>
      </p:sp>
    </p:spTree>
    <p:extLst>
      <p:ext uri="{BB962C8B-B14F-4D97-AF65-F5344CB8AC3E}">
        <p14:creationId xmlns:p14="http://schemas.microsoft.com/office/powerpoint/2010/main" val="42924905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8606C36-0264-E44C-9189-4D55F2BF2959}" type="slidenum">
              <a:rPr lang="en-US" smtClean="0"/>
              <a:pPr>
                <a:defRPr/>
              </a:pPr>
              <a:t>45</a:t>
            </a:fld>
            <a:endParaRPr lang="en-US"/>
          </a:p>
        </p:txBody>
      </p:sp>
    </p:spTree>
    <p:extLst>
      <p:ext uri="{BB962C8B-B14F-4D97-AF65-F5344CB8AC3E}">
        <p14:creationId xmlns:p14="http://schemas.microsoft.com/office/powerpoint/2010/main" val="36405982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a:ln/>
        </p:spPr>
      </p:sp>
      <p:sp>
        <p:nvSpPr>
          <p:cNvPr id="30722" name="Rectangle 3"/>
          <p:cNvSpPr>
            <a:spLocks noGrp="1" noChangeArrowheads="1"/>
          </p:cNvSpPr>
          <p:nvPr>
            <p:ph type="body" idx="1"/>
          </p:nvPr>
        </p:nvSpPr>
        <p:spPr>
          <a:noFill/>
          <a:ln/>
        </p:spPr>
        <p:txBody>
          <a:bodyPr/>
          <a:lstStyle/>
          <a:p>
            <a:endParaRPr lang="en-US">
              <a:ea typeface="ＭＳ Ｐゴシック"/>
              <a:cs typeface="ＭＳ Ｐゴシック"/>
            </a:endParaRPr>
          </a:p>
        </p:txBody>
      </p:sp>
    </p:spTree>
    <p:extLst>
      <p:ext uri="{BB962C8B-B14F-4D97-AF65-F5344CB8AC3E}">
        <p14:creationId xmlns:p14="http://schemas.microsoft.com/office/powerpoint/2010/main" val="7173516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lide Image Placeholder 1"/>
          <p:cNvSpPr>
            <a:spLocks noGrp="1" noRot="1" noChangeAspect="1"/>
          </p:cNvSpPr>
          <p:nvPr>
            <p:ph type="sldImg"/>
          </p:nvPr>
        </p:nvSpPr>
        <p:spPr>
          <a:ln/>
        </p:spPr>
      </p:sp>
      <p:sp>
        <p:nvSpPr>
          <p:cNvPr id="1658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Calibri" charset="0"/>
                <a:ea typeface="MS PGothic" charset="0"/>
              </a:rPr>
              <a:t>Much of the GOM Reading data dates back to 1996 -97, but this slide only goes back to 2004-05</a:t>
            </a:r>
          </a:p>
          <a:p>
            <a:r>
              <a:rPr lang="en-US">
                <a:latin typeface="Calibri" charset="0"/>
                <a:ea typeface="MS PGothic" charset="0"/>
              </a:rPr>
              <a:t>2009-10 was the first year NBAPS was with SCRED</a:t>
            </a:r>
          </a:p>
          <a:p>
            <a:endParaRPr lang="en-US">
              <a:latin typeface="Calibri" charset="0"/>
              <a:ea typeface="MS PGothic" charset="0"/>
            </a:endParaRPr>
          </a:p>
          <a:p>
            <a:r>
              <a:rPr lang="en-US">
                <a:latin typeface="Calibri" charset="0"/>
                <a:ea typeface="MS PGothic" charset="0"/>
              </a:rPr>
              <a:t>Celebrations and Concerns</a:t>
            </a:r>
          </a:p>
          <a:p>
            <a:r>
              <a:rPr lang="en-US">
                <a:latin typeface="Calibri" charset="0"/>
                <a:ea typeface="MS PGothic" charset="0"/>
              </a:rPr>
              <a:t>More students (between 1-5%) meeting TIER I targets in Fall 2012 in the following areas/grades: KF-LNF, 3</a:t>
            </a:r>
            <a:r>
              <a:rPr lang="en-US" baseline="30000">
                <a:latin typeface="Calibri" charset="0"/>
                <a:ea typeface="MS PGothic" charset="0"/>
              </a:rPr>
              <a:t>rd</a:t>
            </a:r>
            <a:r>
              <a:rPr lang="en-US">
                <a:latin typeface="Calibri" charset="0"/>
                <a:ea typeface="MS PGothic" charset="0"/>
              </a:rPr>
              <a:t>, 6</a:t>
            </a:r>
            <a:r>
              <a:rPr lang="en-US" baseline="30000">
                <a:latin typeface="Calibri" charset="0"/>
                <a:ea typeface="MS PGothic" charset="0"/>
              </a:rPr>
              <a:t>th</a:t>
            </a:r>
            <a:r>
              <a:rPr lang="en-US">
                <a:latin typeface="Calibri" charset="0"/>
                <a:ea typeface="MS PGothic" charset="0"/>
              </a:rPr>
              <a:t> and 8</a:t>
            </a:r>
            <a:r>
              <a:rPr lang="en-US" baseline="30000">
                <a:latin typeface="Calibri" charset="0"/>
                <a:ea typeface="MS PGothic" charset="0"/>
              </a:rPr>
              <a:t>th</a:t>
            </a:r>
            <a:r>
              <a:rPr lang="en-US">
                <a:latin typeface="Calibri" charset="0"/>
                <a:ea typeface="MS PGothic" charset="0"/>
              </a:rPr>
              <a:t> grade ORF, strong performance in 7</a:t>
            </a:r>
            <a:r>
              <a:rPr lang="en-US" baseline="30000">
                <a:latin typeface="Calibri" charset="0"/>
                <a:ea typeface="MS PGothic" charset="0"/>
              </a:rPr>
              <a:t>th</a:t>
            </a:r>
            <a:r>
              <a:rPr lang="en-US">
                <a:latin typeface="Calibri" charset="0"/>
                <a:ea typeface="MS PGothic" charset="0"/>
              </a:rPr>
              <a:t> and 8</a:t>
            </a:r>
            <a:r>
              <a:rPr lang="en-US" baseline="30000">
                <a:latin typeface="Calibri" charset="0"/>
                <a:ea typeface="MS PGothic" charset="0"/>
              </a:rPr>
              <a:t>th</a:t>
            </a:r>
            <a:r>
              <a:rPr lang="en-US">
                <a:latin typeface="Calibri" charset="0"/>
                <a:ea typeface="MS PGothic" charset="0"/>
              </a:rPr>
              <a:t> grade ORF</a:t>
            </a:r>
          </a:p>
          <a:p>
            <a:endParaRPr lang="en-US">
              <a:latin typeface="Calibri" charset="0"/>
              <a:ea typeface="MS PGothic" charset="0"/>
            </a:endParaRPr>
          </a:p>
          <a:p>
            <a:r>
              <a:rPr lang="en-US">
                <a:latin typeface="Calibri" charset="0"/>
                <a:ea typeface="MS PGothic" charset="0"/>
              </a:rPr>
              <a:t>Fewer students (between 1-5%) meeting TIER I targets in Fall 2012 in the following areas/grades: KN-LSF, 1F-NWF, 4</a:t>
            </a:r>
            <a:r>
              <a:rPr lang="en-US" baseline="30000">
                <a:latin typeface="Calibri" charset="0"/>
                <a:ea typeface="MS PGothic" charset="0"/>
              </a:rPr>
              <a:t>th</a:t>
            </a:r>
            <a:r>
              <a:rPr lang="en-US">
                <a:latin typeface="Calibri" charset="0"/>
                <a:ea typeface="MS PGothic" charset="0"/>
              </a:rPr>
              <a:t> and 5</a:t>
            </a:r>
            <a:r>
              <a:rPr lang="en-US" baseline="30000">
                <a:latin typeface="Calibri" charset="0"/>
                <a:ea typeface="MS PGothic" charset="0"/>
              </a:rPr>
              <a:t>th</a:t>
            </a:r>
            <a:r>
              <a:rPr lang="en-US">
                <a:latin typeface="Calibri" charset="0"/>
                <a:ea typeface="MS PGothic" charset="0"/>
              </a:rPr>
              <a:t> grade ORF</a:t>
            </a:r>
          </a:p>
          <a:p>
            <a:endParaRPr lang="en-US">
              <a:latin typeface="Calibri" charset="0"/>
              <a:ea typeface="MS PGothic" charset="0"/>
            </a:endParaRPr>
          </a:p>
          <a:p>
            <a:endParaRPr lang="en-US">
              <a:latin typeface="Calibri" charset="0"/>
              <a:ea typeface="MS PGothic" charset="0"/>
            </a:endParaRPr>
          </a:p>
        </p:txBody>
      </p:sp>
      <p:sp>
        <p:nvSpPr>
          <p:cNvPr id="1658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eaLnBrk="1" hangingPunct="1"/>
            <a:fld id="{EA313280-3B6D-9A4E-8A07-9626D86A5996}" type="slidenum">
              <a:rPr lang="en-US" sz="1200">
                <a:latin typeface="Calibri" charset="0"/>
                <a:ea typeface="ＭＳ Ｐゴシック" charset="0"/>
                <a:cs typeface="ＭＳ Ｐゴシック" charset="0"/>
              </a:rPr>
              <a:pPr eaLnBrk="1" hangingPunct="1"/>
              <a:t>47</a:t>
            </a:fld>
            <a:endParaRPr lang="en-US" sz="120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4697829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Slide Image Placeholder 1"/>
          <p:cNvSpPr>
            <a:spLocks noGrp="1" noRot="1" noChangeAspect="1" noTextEdit="1"/>
          </p:cNvSpPr>
          <p:nvPr>
            <p:ph type="sldImg"/>
          </p:nvPr>
        </p:nvSpPr>
        <p:spPr>
          <a:ln/>
        </p:spPr>
      </p:sp>
      <p:sp>
        <p:nvSpPr>
          <p:cNvPr id="16793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charset="0"/>
              <a:ea typeface="MS PGothic" charset="0"/>
            </a:endParaRPr>
          </a:p>
        </p:txBody>
      </p:sp>
      <p:sp>
        <p:nvSpPr>
          <p:cNvPr id="16793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D0E2A4DE-8A23-664B-9C85-A072EB30736D}" type="slidenum">
              <a:rPr lang="en-US" sz="1200"/>
              <a:pPr/>
              <a:t>48</a:t>
            </a:fld>
            <a:endParaRPr lang="en-US" sz="1200"/>
          </a:p>
        </p:txBody>
      </p:sp>
    </p:spTree>
    <p:extLst>
      <p:ext uri="{BB962C8B-B14F-4D97-AF65-F5344CB8AC3E}">
        <p14:creationId xmlns:p14="http://schemas.microsoft.com/office/powerpoint/2010/main" val="32623553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Insanely high effect size</a:t>
            </a:r>
          </a:p>
        </p:txBody>
      </p:sp>
      <p:sp>
        <p:nvSpPr>
          <p:cNvPr id="4" name="Slide Number Placeholder 3"/>
          <p:cNvSpPr>
            <a:spLocks noGrp="1"/>
          </p:cNvSpPr>
          <p:nvPr>
            <p:ph type="sldNum" sz="quarter" idx="10"/>
          </p:nvPr>
        </p:nvSpPr>
        <p:spPr/>
        <p:txBody>
          <a:bodyPr/>
          <a:lstStyle/>
          <a:p>
            <a:pPr>
              <a:defRPr/>
            </a:pPr>
            <a:fld id="{A81D3E6F-526E-4747-AF6A-55551BAD2F84}" type="slidenum">
              <a:rPr lang="en-US" smtClean="0"/>
              <a:pPr>
                <a:defRPr/>
              </a:pPr>
              <a:t>49</a:t>
            </a:fld>
            <a:endParaRPr lang="en-US" dirty="0"/>
          </a:p>
        </p:txBody>
      </p:sp>
    </p:spTree>
    <p:extLst>
      <p:ext uri="{BB962C8B-B14F-4D97-AF65-F5344CB8AC3E}">
        <p14:creationId xmlns:p14="http://schemas.microsoft.com/office/powerpoint/2010/main" val="13725426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 uri="{91240B29-F687-4f45-9708-019B960494DF}">
              <a14:hiddenLine xmlns:mc="http://schemas.openxmlformats.org/markup-compatibility/2006" xmlns:mv="urn:schemas-microsoft-com:mac:vml"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DAA8617F-979B-0047-8435-77F2E40F7AC3}" type="slidenum">
              <a:rPr lang="en-US" sz="1200"/>
              <a:pPr/>
              <a:t>50</a:t>
            </a:fld>
            <a:endParaRPr lang="en-US" sz="1200" dirty="0"/>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 uri="{91240B29-F687-4f45-9708-019B960494DF}">
              <a14:hiddenLine xmlns:mc="http://schemas.openxmlformats.org/markup-compatibility/2006" xmlns:mv="urn:schemas-microsoft-com:mac:vml" xmlns="" xmlns:a14="http://schemas.microsoft.com/office/drawing/2010/main" w="9525">
                <a:solidFill>
                  <a:srgbClr val="000000"/>
                </a:solidFill>
                <a:miter lim="800000"/>
                <a:headEnd/>
                <a:tailEnd/>
              </a14:hiddenLine>
            </a:ext>
          </a:extLst>
        </p:spPr>
        <p:txBody>
          <a:bodyPr/>
          <a:lstStyle/>
          <a:p>
            <a:pPr eaLnBrk="1" hangingPunct="1"/>
            <a:endParaRPr lang="en-US" dirty="0">
              <a:latin typeface="Times" charset="0"/>
              <a:ea typeface="MS PGothic" charset="0"/>
            </a:endParaRPr>
          </a:p>
        </p:txBody>
      </p:sp>
    </p:spTree>
    <p:extLst>
      <p:ext uri="{BB962C8B-B14F-4D97-AF65-F5344CB8AC3E}">
        <p14:creationId xmlns:p14="http://schemas.microsoft.com/office/powerpoint/2010/main" val="38448073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BF595-4B28-B741-B5D1-37845AE94E37}" type="slidenum">
              <a:rPr lang="en-US" smtClean="0"/>
              <a:t>51</a:t>
            </a:fld>
            <a:endParaRPr lang="en-US"/>
          </a:p>
        </p:txBody>
      </p:sp>
    </p:spTree>
    <p:extLst>
      <p:ext uri="{BB962C8B-B14F-4D97-AF65-F5344CB8AC3E}">
        <p14:creationId xmlns:p14="http://schemas.microsoft.com/office/powerpoint/2010/main" val="39406973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ChangeArrowheads="1" noTextEdit="1"/>
          </p:cNvSpPr>
          <p:nvPr>
            <p:ph type="sldImg"/>
          </p:nvPr>
        </p:nvSpPr>
        <p:spPr>
          <a:ln/>
        </p:spPr>
      </p:sp>
      <p:sp>
        <p:nvSpPr>
          <p:cNvPr id="59394" name="Rectangle 3"/>
          <p:cNvSpPr>
            <a:spLocks noGrp="1" noChangeArrowheads="1"/>
          </p:cNvSpPr>
          <p:nvPr>
            <p:ph type="body" idx="1"/>
          </p:nvPr>
        </p:nvSpPr>
        <p:spPr>
          <a:noFill/>
          <a:ln/>
        </p:spPr>
        <p:txBody>
          <a:bodyPr/>
          <a:lstStyle/>
          <a:p>
            <a:endParaRPr lang="en-US">
              <a:ea typeface="ＭＳ Ｐゴシック"/>
              <a:cs typeface="ＭＳ Ｐゴシック"/>
            </a:endParaRPr>
          </a:p>
        </p:txBody>
      </p:sp>
    </p:spTree>
    <p:extLst>
      <p:ext uri="{BB962C8B-B14F-4D97-AF65-F5344CB8AC3E}">
        <p14:creationId xmlns:p14="http://schemas.microsoft.com/office/powerpoint/2010/main" val="1928363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538F37-726B-4F40-B582-DBBDF010E61A}" type="slidenum">
              <a:rPr lang="en-US" smtClean="0"/>
              <a:t>8</a:t>
            </a:fld>
            <a:endParaRPr lang="en-US" dirty="0"/>
          </a:p>
        </p:txBody>
      </p:sp>
    </p:spTree>
    <p:extLst>
      <p:ext uri="{BB962C8B-B14F-4D97-AF65-F5344CB8AC3E}">
        <p14:creationId xmlns:p14="http://schemas.microsoft.com/office/powerpoint/2010/main" val="301409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1152525"/>
            <a:ext cx="5534025" cy="3113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53F104-DA4D-864E-BE6B-4C8F7BB94B28}"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20840246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1152525"/>
            <a:ext cx="5534025" cy="3113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53F104-DA4D-864E-BE6B-4C8F7BB94B28}"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20162506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1152525"/>
            <a:ext cx="5534025" cy="3113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53F104-DA4D-864E-BE6B-4C8F7BB94B28}"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36433753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1152525"/>
            <a:ext cx="5534025" cy="3113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53F104-DA4D-864E-BE6B-4C8F7BB94B28}"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35285715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1152525"/>
            <a:ext cx="5534025" cy="3113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53F104-DA4D-864E-BE6B-4C8F7BB94B28}"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11695665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1152525"/>
            <a:ext cx="5534025" cy="3113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53F104-DA4D-864E-BE6B-4C8F7BB94B28}"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15802587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5cde0d7f3b_2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3" name="Google Shape;293;g5cde0d7f3b_2_1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Using these images, as decide the purpose of the assessment and a rationale on why.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94" name="Google Shape;294;g5cde0d7f3b_2_128: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9/25/2018</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5" name="Google Shape;295;g5cde0d7f3b_2_1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60</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1879680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Google Shape;30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8082691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8" name="Google Shape;31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013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2" name="Google Shape;392;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578668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538F37-726B-4F40-B582-DBBDF010E61A}" type="slidenum">
              <a:rPr lang="en-US" smtClean="0"/>
              <a:t>9</a:t>
            </a:fld>
            <a:endParaRPr lang="en-US" dirty="0"/>
          </a:p>
        </p:txBody>
      </p:sp>
    </p:spTree>
    <p:extLst>
      <p:ext uri="{BB962C8B-B14F-4D97-AF65-F5344CB8AC3E}">
        <p14:creationId xmlns:p14="http://schemas.microsoft.com/office/powerpoint/2010/main" val="24043213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9" name="Google Shape;399;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6533526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noTextEdit="1"/>
          </p:cNvSpPr>
          <p:nvPr>
            <p:ph type="sldImg"/>
          </p:nvPr>
        </p:nvSpPr>
        <p:spPr>
          <a:ln/>
        </p:spPr>
      </p:sp>
      <p:sp>
        <p:nvSpPr>
          <p:cNvPr id="211970" name="Notes Placeholder 2"/>
          <p:cNvSpPr>
            <a:spLocks noGrp="1"/>
          </p:cNvSpPr>
          <p:nvPr>
            <p:ph type="body" idx="1"/>
          </p:nvPr>
        </p:nvSpPr>
        <p:spPr>
          <a:noFill/>
          <a:ln/>
        </p:spPr>
        <p:txBody>
          <a:bodyPr/>
          <a:lstStyle/>
          <a:p>
            <a:endParaRPr lang="en-US">
              <a:latin typeface="Times" pitchFamily="18" charset="0"/>
              <a:ea typeface="MS PGothic"/>
              <a:cs typeface="MS PGothic"/>
            </a:endParaRPr>
          </a:p>
        </p:txBody>
      </p:sp>
      <p:sp>
        <p:nvSpPr>
          <p:cNvPr id="211971"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759DDC-C1AC-47E6-AEA9-0418105C05CB}" type="slidenum">
              <a:rPr kumimoji="0" lang="en-US" sz="1200" b="0" i="0" u="none" strike="noStrike" kern="1200" cap="none" spc="0" normalizeH="0" baseline="0" noProof="0" smtClean="0">
                <a:ln>
                  <a:noFill/>
                </a:ln>
                <a:solidFill>
                  <a:prstClr val="black"/>
                </a:solidFill>
                <a:effectLst/>
                <a:uLnTx/>
                <a:uFillTx/>
                <a:latin typeface="Times" pitchFamily="18" charset="0"/>
                <a:ea typeface="MS PGothic"/>
                <a:cs typeface="MS PGothic"/>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Times" pitchFamily="18" charset="0"/>
              <a:ea typeface="MS PGothic"/>
              <a:cs typeface="MS PGothic"/>
            </a:endParaRPr>
          </a:p>
        </p:txBody>
      </p:sp>
    </p:spTree>
    <p:extLst>
      <p:ext uri="{BB962C8B-B14F-4D97-AF65-F5344CB8AC3E}">
        <p14:creationId xmlns:p14="http://schemas.microsoft.com/office/powerpoint/2010/main" val="6219544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noTextEdit="1"/>
          </p:cNvSpPr>
          <p:nvPr>
            <p:ph type="sldImg"/>
          </p:nvPr>
        </p:nvSpPr>
        <p:spPr>
          <a:ln/>
        </p:spPr>
      </p:sp>
      <p:sp>
        <p:nvSpPr>
          <p:cNvPr id="211970" name="Notes Placeholder 2"/>
          <p:cNvSpPr>
            <a:spLocks noGrp="1"/>
          </p:cNvSpPr>
          <p:nvPr>
            <p:ph type="body" idx="1"/>
          </p:nvPr>
        </p:nvSpPr>
        <p:spPr>
          <a:noFill/>
          <a:ln/>
        </p:spPr>
        <p:txBody>
          <a:bodyPr/>
          <a:lstStyle/>
          <a:p>
            <a:endParaRPr lang="en-US">
              <a:latin typeface="Times" pitchFamily="18" charset="0"/>
              <a:ea typeface="MS PGothic"/>
              <a:cs typeface="MS PGothic"/>
            </a:endParaRPr>
          </a:p>
        </p:txBody>
      </p:sp>
      <p:sp>
        <p:nvSpPr>
          <p:cNvPr id="211971"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759DDC-C1AC-47E6-AEA9-0418105C05CB}" type="slidenum">
              <a:rPr kumimoji="0" lang="en-US" sz="1200" b="0" i="0" u="none" strike="noStrike" kern="1200" cap="none" spc="0" normalizeH="0" baseline="0" noProof="0" smtClean="0">
                <a:ln>
                  <a:noFill/>
                </a:ln>
                <a:solidFill>
                  <a:prstClr val="black"/>
                </a:solidFill>
                <a:effectLst/>
                <a:uLnTx/>
                <a:uFillTx/>
                <a:latin typeface="Times" pitchFamily="18" charset="0"/>
                <a:ea typeface="MS PGothic"/>
                <a:cs typeface="MS PGothic"/>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Times" pitchFamily="18" charset="0"/>
              <a:ea typeface="MS PGothic"/>
              <a:cs typeface="MS PGothic"/>
            </a:endParaRPr>
          </a:p>
        </p:txBody>
      </p:sp>
    </p:spTree>
    <p:extLst>
      <p:ext uri="{BB962C8B-B14F-4D97-AF65-F5344CB8AC3E}">
        <p14:creationId xmlns:p14="http://schemas.microsoft.com/office/powerpoint/2010/main" val="10260827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Slide Image Placeholder 1"/>
          <p:cNvSpPr>
            <a:spLocks noGrp="1" noRot="1" noChangeAspect="1" noTextEdit="1"/>
          </p:cNvSpPr>
          <p:nvPr>
            <p:ph type="sldImg"/>
          </p:nvPr>
        </p:nvSpPr>
        <p:spPr>
          <a:ln/>
        </p:spPr>
      </p:sp>
      <p:sp>
        <p:nvSpPr>
          <p:cNvPr id="216066" name="Notes Placeholder 2"/>
          <p:cNvSpPr>
            <a:spLocks noGrp="1"/>
          </p:cNvSpPr>
          <p:nvPr>
            <p:ph type="body" idx="1"/>
          </p:nvPr>
        </p:nvSpPr>
        <p:spPr>
          <a:noFill/>
          <a:ln/>
        </p:spPr>
        <p:txBody>
          <a:bodyPr/>
          <a:lstStyle/>
          <a:p>
            <a:endParaRPr lang="en-US">
              <a:latin typeface="Times" pitchFamily="18" charset="0"/>
              <a:ea typeface="MS PGothic"/>
              <a:cs typeface="MS PGothic"/>
            </a:endParaRPr>
          </a:p>
        </p:txBody>
      </p:sp>
      <p:sp>
        <p:nvSpPr>
          <p:cNvPr id="216067"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A5EF50-F084-4503-8D43-7EF0930180EB}" type="slidenum">
              <a:rPr kumimoji="0" lang="en-US" sz="1200" b="0" i="0" u="none" strike="noStrike" kern="1200" cap="none" spc="0" normalizeH="0" baseline="0" noProof="0" smtClean="0">
                <a:ln>
                  <a:noFill/>
                </a:ln>
                <a:solidFill>
                  <a:prstClr val="black"/>
                </a:solidFill>
                <a:effectLst/>
                <a:uLnTx/>
                <a:uFillTx/>
                <a:latin typeface="Times" pitchFamily="18" charset="0"/>
                <a:ea typeface="MS PGothic"/>
                <a:cs typeface="MS PGothic"/>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Times" pitchFamily="18" charset="0"/>
              <a:ea typeface="MS PGothic"/>
              <a:cs typeface="MS PGothic"/>
            </a:endParaRPr>
          </a:p>
        </p:txBody>
      </p:sp>
    </p:spTree>
    <p:extLst>
      <p:ext uri="{BB962C8B-B14F-4D97-AF65-F5344CB8AC3E}">
        <p14:creationId xmlns:p14="http://schemas.microsoft.com/office/powerpoint/2010/main" val="38333839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5da4baf853_2_48:notes"/>
          <p:cNvSpPr txBox="1">
            <a:spLocks noGrp="1"/>
          </p:cNvSpPr>
          <p:nvPr>
            <p:ph type="body" idx="1"/>
          </p:nvPr>
        </p:nvSpPr>
        <p:spPr>
          <a:xfrm>
            <a:off x="686268" y="4344228"/>
            <a:ext cx="5485463" cy="411231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6" name="Google Shape;326;g5da4baf853_2_48: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88755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5" name="Google Shape;33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28402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6" name="Google Shape;41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67598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3" name="Google Shape;423;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SzPts val="1400"/>
              <a:buChar char="●"/>
            </a:pPr>
            <a:r>
              <a:rPr lang="en-US"/>
              <a:t>Clock – replace the c with a b and you get? </a:t>
            </a:r>
            <a:endParaRPr/>
          </a:p>
        </p:txBody>
      </p:sp>
      <p:sp>
        <p:nvSpPr>
          <p:cNvPr id="424" name="Google Shape;424;p2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4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2651215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72</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3" name="Google Shape;34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4" name="Google Shape;344;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SzPts val="1400"/>
              <a:buChar char="●"/>
            </a:pPr>
            <a:r>
              <a:rPr lang="en-US"/>
              <a:t>Sensitive to growth means that, if a student takes the test, and then takes it again a period of time later, any change in their score should be due to growth, not simply measurement error. However frequently you want to measure, that’s how sensitive your progress monitoring tool needs to be. Example: MAP is sensitive to Fall-Spring growth, but not to monthly growth. CBM-Reading is sensitive to growth over shorter periods of time (i.e., monthly).</a:t>
            </a:r>
            <a:endParaRPr/>
          </a:p>
        </p:txBody>
      </p:sp>
    </p:spTree>
    <p:extLst>
      <p:ext uri="{BB962C8B-B14F-4D97-AF65-F5344CB8AC3E}">
        <p14:creationId xmlns:p14="http://schemas.microsoft.com/office/powerpoint/2010/main" val="11209881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3" name="Google Shape;44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1144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AE5D93-58BC-F242-8CE6-B8A07EB3394B}" type="slidenum">
              <a:rPr lang="en-US" smtClean="0"/>
              <a:pPr/>
              <a:t>10</a:t>
            </a:fld>
            <a:endParaRPr lang="en-US" dirty="0"/>
          </a:p>
        </p:txBody>
      </p:sp>
    </p:spTree>
    <p:extLst>
      <p:ext uri="{BB962C8B-B14F-4D97-AF65-F5344CB8AC3E}">
        <p14:creationId xmlns:p14="http://schemas.microsoft.com/office/powerpoint/2010/main" val="359285324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0" name="Google Shape;450;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68771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2" name="Google Shape;35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7607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0" name="Google Shape;36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SzPts val="1400"/>
              <a:buChar char="●"/>
            </a:pPr>
            <a:r>
              <a:rPr lang="en-US"/>
              <a:t>Something to connect new information to!</a:t>
            </a:r>
            <a:endParaRPr/>
          </a:p>
          <a:p>
            <a:pPr marL="457200" lvl="0" indent="-228600" algn="l" rtl="0">
              <a:lnSpc>
                <a:spcPct val="100000"/>
              </a:lnSpc>
              <a:spcBef>
                <a:spcPts val="0"/>
              </a:spcBef>
              <a:spcAft>
                <a:spcPts val="0"/>
              </a:spcAft>
              <a:buSzPts val="1400"/>
              <a:buNone/>
            </a:pPr>
            <a:endParaRPr/>
          </a:p>
          <a:p>
            <a:pPr marL="457200" lvl="0" indent="-317500" algn="l" rtl="0">
              <a:lnSpc>
                <a:spcPct val="100000"/>
              </a:lnSpc>
              <a:spcBef>
                <a:spcPts val="0"/>
              </a:spcBef>
              <a:spcAft>
                <a:spcPts val="0"/>
              </a:spcAft>
              <a:buSzPts val="1400"/>
              <a:buChar char="●"/>
            </a:pPr>
            <a:r>
              <a:rPr lang="en-US"/>
              <a:t>Data vs  Questions – same data can answer different questions!</a:t>
            </a:r>
            <a:endParaRPr/>
          </a:p>
        </p:txBody>
      </p:sp>
      <p:sp>
        <p:nvSpPr>
          <p:cNvPr id="361" name="Google Shape;361;p1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76</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6593277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7" name="Google Shape;467;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63450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555BF-14C3-4D0C-85F7-F36FEF160F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659948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5da4baf853_2_41:notes"/>
          <p:cNvSpPr txBox="1">
            <a:spLocks noGrp="1"/>
          </p:cNvSpPr>
          <p:nvPr>
            <p:ph type="body" idx="1"/>
          </p:nvPr>
        </p:nvSpPr>
        <p:spPr>
          <a:xfrm>
            <a:off x="686268" y="4344228"/>
            <a:ext cx="5485463" cy="411231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1" name="Google Shape;551;g5da4baf853_2_41: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10622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5cde0d7f3b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5cde0d7f3b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159440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5d1bc0e52d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5d1bc0e52d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31647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6" name="Google Shape;576;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236733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1152525"/>
            <a:ext cx="5534025" cy="3113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459C09-F0A9-4FA9-8544-06BD3442EB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644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BF595-4B28-B741-B5D1-37845AE94E37}" type="slidenum">
              <a:rPr lang="en-US" smtClean="0"/>
              <a:t>11</a:t>
            </a:fld>
            <a:endParaRPr lang="en-US"/>
          </a:p>
        </p:txBody>
      </p:sp>
    </p:spTree>
    <p:extLst>
      <p:ext uri="{BB962C8B-B14F-4D97-AF65-F5344CB8AC3E}">
        <p14:creationId xmlns:p14="http://schemas.microsoft.com/office/powerpoint/2010/main" val="207257661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1152525"/>
            <a:ext cx="5534025" cy="3113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459C09-F0A9-4FA9-8544-06BD3442EB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12250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1152525"/>
            <a:ext cx="5534025" cy="3113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459C09-F0A9-4FA9-8544-06BD3442EB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62509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6" name="Google Shape;676;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400"/>
              <a:buNone/>
            </a:pPr>
            <a:endParaRPr/>
          </a:p>
        </p:txBody>
      </p:sp>
      <p:sp>
        <p:nvSpPr>
          <p:cNvPr id="677" name="Google Shape;677;p5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4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86</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91494439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BF595-4B28-B741-B5D1-37845AE94E37}" type="slidenum">
              <a:rPr lang="en-US" smtClean="0"/>
              <a:t>88</a:t>
            </a:fld>
            <a:endParaRPr lang="en-US"/>
          </a:p>
        </p:txBody>
      </p:sp>
    </p:spTree>
    <p:extLst>
      <p:ext uri="{BB962C8B-B14F-4D97-AF65-F5344CB8AC3E}">
        <p14:creationId xmlns:p14="http://schemas.microsoft.com/office/powerpoint/2010/main" val="230556364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1152525"/>
            <a:ext cx="5534025" cy="3113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AE5D93-58BC-F242-8CE6-B8A07EB3394B}" type="slidenum">
              <a:rPr lang="en-US" smtClean="0">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361154155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1152525"/>
            <a:ext cx="5534025" cy="3113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AE5D93-58BC-F242-8CE6-B8A07EB3394B}" type="slidenum">
              <a:rPr lang="en-US" smtClean="0">
                <a:solidFill>
                  <a:prstClr val="black"/>
                </a:solidFill>
              </a:rPr>
              <a:pPr/>
              <a:t>90</a:t>
            </a:fld>
            <a:endParaRPr lang="en-US">
              <a:solidFill>
                <a:prstClr val="black"/>
              </a:solidFill>
            </a:endParaRPr>
          </a:p>
        </p:txBody>
      </p:sp>
    </p:spTree>
    <p:extLst>
      <p:ext uri="{BB962C8B-B14F-4D97-AF65-F5344CB8AC3E}">
        <p14:creationId xmlns:p14="http://schemas.microsoft.com/office/powerpoint/2010/main" val="168284412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459C09-F0A9-4FA9-8544-06BD3442EB60}" type="slidenum">
              <a:rPr lang="en-US" smtClean="0">
                <a:solidFill>
                  <a:prstClr val="black"/>
                </a:solidFill>
              </a:rPr>
              <a:pPr/>
              <a:t>91</a:t>
            </a:fld>
            <a:endParaRPr lang="en-US">
              <a:solidFill>
                <a:prstClr val="black"/>
              </a:solidFill>
            </a:endParaRPr>
          </a:p>
        </p:txBody>
      </p:sp>
    </p:spTree>
    <p:extLst>
      <p:ext uri="{BB962C8B-B14F-4D97-AF65-F5344CB8AC3E}">
        <p14:creationId xmlns:p14="http://schemas.microsoft.com/office/powerpoint/2010/main" val="84385445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36093D-638D-854C-95A9-940ABCF26DC2}" type="slidenum">
              <a:rPr lang="en-US" smtClean="0">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349375313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459C09-F0A9-4FA9-8544-06BD3442EB60}" type="slidenum">
              <a:rPr lang="en-US" smtClean="0">
                <a:solidFill>
                  <a:prstClr val="black"/>
                </a:solidFill>
              </a:rPr>
              <a:pPr/>
              <a:t>93</a:t>
            </a:fld>
            <a:endParaRPr lang="en-US">
              <a:solidFill>
                <a:prstClr val="black"/>
              </a:solidFill>
            </a:endParaRPr>
          </a:p>
        </p:txBody>
      </p:sp>
    </p:spTree>
    <p:extLst>
      <p:ext uri="{BB962C8B-B14F-4D97-AF65-F5344CB8AC3E}">
        <p14:creationId xmlns:p14="http://schemas.microsoft.com/office/powerpoint/2010/main" val="58791629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p:txBody>
          <a:bodyPr/>
          <a:lstStyle/>
          <a:p>
            <a:pPr>
              <a:defRPr/>
            </a:pPr>
            <a:fld id="{6AF5BA1D-F5F3-4B1B-B341-105140A571F4}" type="slidenum">
              <a:rPr lang="en-US" smtClean="0"/>
              <a:pPr>
                <a:defRPr/>
              </a:pPr>
              <a:t>94</a:t>
            </a:fld>
            <a:endParaRPr lang="en-US" dirty="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xfrm>
            <a:off x="685800" y="4343400"/>
            <a:ext cx="5486400" cy="4114800"/>
          </a:xfrm>
          <a:noFill/>
          <a:ln/>
        </p:spPr>
        <p:txBody>
          <a:bodyPr/>
          <a:lstStyle/>
          <a:p>
            <a:pPr eaLnBrk="1" hangingPunct="1"/>
            <a:endParaRPr lang="en-US">
              <a:ea typeface="ＭＳ Ｐゴシック"/>
              <a:cs typeface="ＭＳ Ｐゴシック"/>
            </a:endParaRPr>
          </a:p>
        </p:txBody>
      </p:sp>
    </p:spTree>
    <p:extLst>
      <p:ext uri="{BB962C8B-B14F-4D97-AF65-F5344CB8AC3E}">
        <p14:creationId xmlns:p14="http://schemas.microsoft.com/office/powerpoint/2010/main" val="3408365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EB090B-FA28-9141-9F74-FF9351918EA1}" type="slidenum">
              <a:rPr lang="en-US" smtClean="0"/>
              <a:t>12</a:t>
            </a:fld>
            <a:endParaRPr lang="en-US"/>
          </a:p>
        </p:txBody>
      </p:sp>
    </p:spTree>
    <p:extLst>
      <p:ext uri="{BB962C8B-B14F-4D97-AF65-F5344CB8AC3E}">
        <p14:creationId xmlns:p14="http://schemas.microsoft.com/office/powerpoint/2010/main" val="188302300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p:txBody>
          <a:bodyPr/>
          <a:lstStyle/>
          <a:p>
            <a:pPr>
              <a:defRPr/>
            </a:pPr>
            <a:fld id="{7604FB2D-8536-43AD-B251-7F22ABE998CF}" type="slidenum">
              <a:rPr lang="en-US" smtClean="0"/>
              <a:pPr>
                <a:defRPr/>
              </a:pPr>
              <a:t>95</a:t>
            </a:fld>
            <a:endParaRPr lang="en-US" dirty="0"/>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p:spPr>
        <p:txBody>
          <a:bodyPr/>
          <a:lstStyle/>
          <a:p>
            <a:pPr eaLnBrk="1" hangingPunct="1"/>
            <a:endParaRPr lang="en-US">
              <a:ea typeface="ＭＳ Ｐゴシック"/>
              <a:cs typeface="ＭＳ Ｐゴシック"/>
            </a:endParaRPr>
          </a:p>
        </p:txBody>
      </p:sp>
    </p:spTree>
    <p:extLst>
      <p:ext uri="{BB962C8B-B14F-4D97-AF65-F5344CB8AC3E}">
        <p14:creationId xmlns:p14="http://schemas.microsoft.com/office/powerpoint/2010/main" val="158346190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p:txBody>
          <a:bodyPr/>
          <a:lstStyle/>
          <a:p>
            <a:pPr>
              <a:defRPr/>
            </a:pPr>
            <a:fld id="{0A7433D8-0BD4-4EF1-8E7A-A5B05193AAEC}" type="slidenum">
              <a:rPr lang="en-US" smtClean="0"/>
              <a:pPr>
                <a:defRPr/>
              </a:pPr>
              <a:t>96</a:t>
            </a:fld>
            <a:endParaRPr lang="en-US" dirty="0"/>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p:spPr>
        <p:txBody>
          <a:bodyPr/>
          <a:lstStyle/>
          <a:p>
            <a:pPr eaLnBrk="1" hangingPunct="1"/>
            <a:endParaRPr lang="en-US">
              <a:ea typeface="ＭＳ Ｐゴシック"/>
              <a:cs typeface="ＭＳ Ｐゴシック"/>
            </a:endParaRPr>
          </a:p>
        </p:txBody>
      </p:sp>
    </p:spTree>
    <p:extLst>
      <p:ext uri="{BB962C8B-B14F-4D97-AF65-F5344CB8AC3E}">
        <p14:creationId xmlns:p14="http://schemas.microsoft.com/office/powerpoint/2010/main" val="333605336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459C09-F0A9-4FA9-8544-06BD3442EB60}" type="slidenum">
              <a:rPr lang="en-US" smtClean="0">
                <a:solidFill>
                  <a:prstClr val="black"/>
                </a:solidFill>
              </a:rPr>
              <a:pPr/>
              <a:t>97</a:t>
            </a:fld>
            <a:endParaRPr lang="en-US">
              <a:solidFill>
                <a:prstClr val="black"/>
              </a:solidFill>
            </a:endParaRPr>
          </a:p>
        </p:txBody>
      </p:sp>
    </p:spTree>
    <p:extLst>
      <p:ext uri="{BB962C8B-B14F-4D97-AF65-F5344CB8AC3E}">
        <p14:creationId xmlns:p14="http://schemas.microsoft.com/office/powerpoint/2010/main" val="362805272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4A8AEC-DC04-BB41-9865-3C0484A27E8E}" type="slidenum">
              <a:rPr lang="en-US" smtClean="0">
                <a:solidFill>
                  <a:prstClr val="black"/>
                </a:solidFill>
              </a:rPr>
              <a:pPr/>
              <a:t>98</a:t>
            </a:fld>
            <a:endParaRPr lang="en-US">
              <a:solidFill>
                <a:prstClr val="black"/>
              </a:solidFill>
            </a:endParaRPr>
          </a:p>
        </p:txBody>
      </p:sp>
    </p:spTree>
    <p:extLst>
      <p:ext uri="{BB962C8B-B14F-4D97-AF65-F5344CB8AC3E}">
        <p14:creationId xmlns:p14="http://schemas.microsoft.com/office/powerpoint/2010/main" val="68865329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p:txBody>
          <a:bodyPr/>
          <a:lstStyle/>
          <a:p>
            <a:pPr>
              <a:defRPr/>
            </a:pPr>
            <a:fld id="{F00BFC64-802E-4765-8819-761516BE4A52}" type="slidenum">
              <a:rPr lang="en-US" smtClean="0"/>
              <a:pPr>
                <a:defRPr/>
              </a:pPr>
              <a:t>99</a:t>
            </a:fld>
            <a:endParaRPr lang="en-US" dirty="0"/>
          </a:p>
        </p:txBody>
      </p:sp>
      <p:sp>
        <p:nvSpPr>
          <p:cNvPr id="880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457200"/>
            <a:fld id="{D20DCDA5-8BE2-42D8-AC2C-A8EE0815A7F7}" type="slidenum">
              <a:rPr lang="en-US" sz="1200">
                <a:latin typeface="Calibri" pitchFamily="34" charset="0"/>
              </a:rPr>
              <a:pPr algn="r" defTabSz="457200"/>
              <a:t>99</a:t>
            </a:fld>
            <a:endParaRPr lang="en-US" sz="1200">
              <a:latin typeface="Calibri" pitchFamily="34" charset="0"/>
            </a:endParaRPr>
          </a:p>
        </p:txBody>
      </p:sp>
      <p:sp>
        <p:nvSpPr>
          <p:cNvPr id="88067" name="Rectangle 2"/>
          <p:cNvSpPr>
            <a:spLocks noGrp="1" noRot="1" noChangeAspect="1" noChangeArrowheads="1" noTextEdit="1"/>
          </p:cNvSpPr>
          <p:nvPr>
            <p:ph type="sldImg"/>
          </p:nvPr>
        </p:nvSpPr>
        <p:spPr>
          <a:solidFill>
            <a:srgbClr val="FFFFFF"/>
          </a:solidFill>
          <a:ln/>
        </p:spPr>
      </p:sp>
      <p:sp>
        <p:nvSpPr>
          <p:cNvPr id="88068" name="Rectangle 3"/>
          <p:cNvSpPr>
            <a:spLocks noGrp="1" noChangeArrowheads="1"/>
          </p:cNvSpPr>
          <p:nvPr>
            <p:ph type="body" idx="1"/>
          </p:nvPr>
        </p:nvSpPr>
        <p:spPr>
          <a:xfrm>
            <a:off x="685800" y="4343400"/>
            <a:ext cx="5486400" cy="4114800"/>
          </a:xfrm>
          <a:noFill/>
          <a:ln>
            <a:solidFill>
              <a:srgbClr val="000000"/>
            </a:solidFill>
          </a:ln>
        </p:spPr>
        <p:txBody>
          <a:bodyPr/>
          <a:lstStyle/>
          <a:p>
            <a:pPr marL="39688" eaLnBrk="1" hangingPunct="1">
              <a:spcBef>
                <a:spcPts val="413"/>
              </a:spcBef>
            </a:pPr>
            <a:r>
              <a:rPr lang="en-US">
                <a:solidFill>
                  <a:srgbClr val="000000"/>
                </a:solidFill>
                <a:ea typeface="ＭＳ Ｐゴシック"/>
                <a:cs typeface="Arial" charset="0"/>
                <a:sym typeface="Arial" charset="0"/>
              </a:rPr>
              <a:t>Students below the 25th could be automatically considered for Tier 2 Interventions</a:t>
            </a:r>
          </a:p>
          <a:p>
            <a:pPr marL="39688" eaLnBrk="1" hangingPunct="1">
              <a:spcBef>
                <a:spcPts val="413"/>
              </a:spcBef>
            </a:pPr>
            <a:r>
              <a:rPr lang="en-US">
                <a:solidFill>
                  <a:srgbClr val="000000"/>
                </a:solidFill>
                <a:ea typeface="ＭＳ Ｐゴシック"/>
                <a:cs typeface="Arial" charset="0"/>
                <a:sym typeface="Arial" charset="0"/>
              </a:rPr>
              <a:t>Students below the 10th percentile could automatically be considered for Problem Solving and RTI</a:t>
            </a:r>
          </a:p>
          <a:p>
            <a:pPr marL="39688" eaLnBrk="1" hangingPunct="1">
              <a:spcBef>
                <a:spcPts val="413"/>
              </a:spcBef>
            </a:pPr>
            <a:r>
              <a:rPr lang="en-US">
                <a:solidFill>
                  <a:srgbClr val="000000"/>
                </a:solidFill>
                <a:ea typeface="ＭＳ Ｐゴシック"/>
                <a:cs typeface="Arial" charset="0"/>
                <a:sym typeface="Arial" charset="0"/>
              </a:rPr>
              <a:t>Deonta is well below the 10th percentile and should be considered for intensive problem solving and maybe special education for her to benefit from a reading program.</a:t>
            </a:r>
          </a:p>
        </p:txBody>
      </p:sp>
    </p:spTree>
    <p:extLst>
      <p:ext uri="{BB962C8B-B14F-4D97-AF65-F5344CB8AC3E}">
        <p14:creationId xmlns:p14="http://schemas.microsoft.com/office/powerpoint/2010/main" val="134220255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1152525"/>
            <a:ext cx="5534025" cy="3113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AE5D93-58BC-F242-8CE6-B8A07EB3394B}" type="slidenum">
              <a:rPr lang="en-US" smtClean="0">
                <a:solidFill>
                  <a:prstClr val="black"/>
                </a:solidFill>
              </a:rPr>
              <a:pPr/>
              <a:t>100</a:t>
            </a:fld>
            <a:endParaRPr lang="en-US">
              <a:solidFill>
                <a:prstClr val="black"/>
              </a:solidFill>
            </a:endParaRPr>
          </a:p>
        </p:txBody>
      </p:sp>
    </p:spTree>
    <p:extLst>
      <p:ext uri="{BB962C8B-B14F-4D97-AF65-F5344CB8AC3E}">
        <p14:creationId xmlns:p14="http://schemas.microsoft.com/office/powerpoint/2010/main" val="364807594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which of these</a:t>
            </a:r>
            <a:r>
              <a:rPr lang="en-US" baseline="0"/>
              <a:t> you already do. Which will go on a to-do list?</a:t>
            </a:r>
            <a:endParaRPr lang="en-US"/>
          </a:p>
        </p:txBody>
      </p:sp>
      <p:sp>
        <p:nvSpPr>
          <p:cNvPr id="4" name="Slide Number Placeholder 3"/>
          <p:cNvSpPr>
            <a:spLocks noGrp="1"/>
          </p:cNvSpPr>
          <p:nvPr>
            <p:ph type="sldNum" sz="quarter" idx="10"/>
          </p:nvPr>
        </p:nvSpPr>
        <p:spPr/>
        <p:txBody>
          <a:bodyPr/>
          <a:lstStyle/>
          <a:p>
            <a:fld id="{01F7D2AF-AEC4-2540-8EC6-37EF1D12C02F}" type="slidenum">
              <a:rPr lang="en-US" smtClean="0">
                <a:solidFill>
                  <a:prstClr val="black"/>
                </a:solidFill>
              </a:rPr>
              <a:pPr/>
              <a:t>101</a:t>
            </a:fld>
            <a:endParaRPr lang="en-US">
              <a:solidFill>
                <a:prstClr val="black"/>
              </a:solidFill>
            </a:endParaRPr>
          </a:p>
        </p:txBody>
      </p:sp>
    </p:spTree>
    <p:extLst>
      <p:ext uri="{BB962C8B-B14F-4D97-AF65-F5344CB8AC3E}">
        <p14:creationId xmlns:p14="http://schemas.microsoft.com/office/powerpoint/2010/main" val="167769250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1152525"/>
            <a:ext cx="5534025" cy="3113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AE5D93-58BC-F242-8CE6-B8A07EB3394B}" type="slidenum">
              <a:rPr lang="en-US" smtClean="0">
                <a:solidFill>
                  <a:prstClr val="black"/>
                </a:solidFill>
              </a:rPr>
              <a:pPr/>
              <a:t>102</a:t>
            </a:fld>
            <a:endParaRPr lang="en-US">
              <a:solidFill>
                <a:prstClr val="black"/>
              </a:solidFill>
            </a:endParaRPr>
          </a:p>
        </p:txBody>
      </p:sp>
    </p:spTree>
    <p:extLst>
      <p:ext uri="{BB962C8B-B14F-4D97-AF65-F5344CB8AC3E}">
        <p14:creationId xmlns:p14="http://schemas.microsoft.com/office/powerpoint/2010/main" val="128350868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Number Placeholder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429ACB-930A-0D4E-AD33-24F61F8AAE63}" type="slidenum">
              <a:rPr lang="en-US" sz="1200">
                <a:solidFill>
                  <a:prstClr val="black"/>
                </a:solidFill>
              </a:rPr>
              <a:pPr eaLnBrk="1" hangingPunct="1"/>
              <a:t>103</a:t>
            </a:fld>
            <a:endParaRPr lang="en-US" sz="1200">
              <a:solidFill>
                <a:prstClr val="black"/>
              </a:solidFill>
            </a:endParaRPr>
          </a:p>
        </p:txBody>
      </p:sp>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p>
        </p:txBody>
      </p:sp>
      <p:sp>
        <p:nvSpPr>
          <p:cNvPr id="49156" name="Slide Number Placeholder 3"/>
          <p:cNvSpPr txBox="1">
            <a:spLocks noGrp="1"/>
          </p:cNvSpPr>
          <p:nvPr/>
        </p:nvSpPr>
        <p:spPr bwMode="auto">
          <a:xfrm>
            <a:off x="3885010" y="8684684"/>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DE1BF7CD-A7CA-004C-A370-2A30F07384EA}" type="slidenum">
              <a:rPr lang="en-US" sz="1200">
                <a:solidFill>
                  <a:prstClr val="black"/>
                </a:solidFill>
                <a:latin typeface="Calibri" charset="0"/>
              </a:rPr>
              <a:pPr algn="r" eaLnBrk="1" hangingPunct="1"/>
              <a:t>103</a:t>
            </a:fld>
            <a:endParaRPr lang="en-US" sz="1200">
              <a:solidFill>
                <a:prstClr val="black"/>
              </a:solidFill>
              <a:latin typeface="Calibri" charset="0"/>
            </a:endParaRPr>
          </a:p>
        </p:txBody>
      </p:sp>
    </p:spTree>
    <p:extLst>
      <p:ext uri="{BB962C8B-B14F-4D97-AF65-F5344CB8AC3E}">
        <p14:creationId xmlns:p14="http://schemas.microsoft.com/office/powerpoint/2010/main" val="18295477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B8A294-9BF9-7C49-B3FE-5FD7AFC75D39}" type="slidenum">
              <a:rPr lang="en-US" sz="1200">
                <a:solidFill>
                  <a:prstClr val="black"/>
                </a:solidFill>
              </a:rPr>
              <a:pPr eaLnBrk="1" hangingPunct="1"/>
              <a:t>104</a:t>
            </a:fld>
            <a:endParaRPr lang="en-US" sz="1200">
              <a:solidFill>
                <a:prstClr val="black"/>
              </a:solidFill>
            </a:endParaRPr>
          </a:p>
        </p:txBody>
      </p:sp>
      <p:sp>
        <p:nvSpPr>
          <p:cNvPr id="61442" name="Rectangle 2"/>
          <p:cNvSpPr>
            <a:spLocks noGrp="1" noRot="1" noChangeAspect="1" noChangeArrowheads="1"/>
          </p:cNvSpPr>
          <p:nvPr>
            <p:ph type="sldImg"/>
          </p:nvPr>
        </p:nvSpPr>
        <p:spPr>
          <a:solidFill>
            <a:srgbClr val="FFFFFF"/>
          </a:solidFill>
          <a:ln/>
        </p:spPr>
      </p:sp>
      <p:sp>
        <p:nvSpPr>
          <p:cNvPr id="6144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2656835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pn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613F3F6-FEC2-FF4B-BC92-B4849CD34F24}" type="datetimeFigureOut">
              <a:rPr lang="en-US" smtClean="0"/>
              <a:t>10/31/19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B05D9B-5582-A548-8ED2-2488B69E0498}" type="slidenum">
              <a:rPr lang="en-US" smtClean="0"/>
              <a:t>‹#›</a:t>
            </a:fld>
            <a:endParaRPr lang="en-US"/>
          </a:p>
        </p:txBody>
      </p:sp>
    </p:spTree>
    <p:extLst>
      <p:ext uri="{BB962C8B-B14F-4D97-AF65-F5344CB8AC3E}">
        <p14:creationId xmlns:p14="http://schemas.microsoft.com/office/powerpoint/2010/main" val="1595650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13F3F6-FEC2-FF4B-BC92-B4849CD34F24}" type="datetimeFigureOut">
              <a:rPr lang="en-US" smtClean="0"/>
              <a:t>10/31/19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B05D9B-5582-A548-8ED2-2488B69E0498}" type="slidenum">
              <a:rPr lang="en-US" smtClean="0"/>
              <a:t>‹#›</a:t>
            </a:fld>
            <a:endParaRPr lang="en-US"/>
          </a:p>
        </p:txBody>
      </p:sp>
    </p:spTree>
    <p:extLst>
      <p:ext uri="{BB962C8B-B14F-4D97-AF65-F5344CB8AC3E}">
        <p14:creationId xmlns:p14="http://schemas.microsoft.com/office/powerpoint/2010/main" val="1375067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13F3F6-FEC2-FF4B-BC92-B4849CD34F24}" type="datetimeFigureOut">
              <a:rPr lang="en-US" smtClean="0"/>
              <a:t>10/31/19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B05D9B-5582-A548-8ED2-2488B69E0498}" type="slidenum">
              <a:rPr lang="en-US" smtClean="0"/>
              <a:t>‹#›</a:t>
            </a:fld>
            <a:endParaRPr lang="en-US"/>
          </a:p>
        </p:txBody>
      </p:sp>
    </p:spTree>
    <p:extLst>
      <p:ext uri="{BB962C8B-B14F-4D97-AF65-F5344CB8AC3E}">
        <p14:creationId xmlns:p14="http://schemas.microsoft.com/office/powerpoint/2010/main" val="1691022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366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Animated Slide Layout Billboard">
    <p:spTree>
      <p:nvGrpSpPr>
        <p:cNvPr id="1" name=""/>
        <p:cNvGrpSpPr/>
        <p:nvPr/>
      </p:nvGrpSpPr>
      <p:grpSpPr>
        <a:xfrm>
          <a:off x="0" y="0"/>
          <a:ext cx="0" cy="0"/>
          <a:chOff x="0" y="0"/>
          <a:chExt cx="0" cy="0"/>
        </a:xfrm>
      </p:grpSpPr>
      <p:pic>
        <p:nvPicPr>
          <p:cNvPr id="2" name="sign_sky.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5987" y="1524000"/>
            <a:ext cx="12548171" cy="9411128"/>
          </a:xfrm>
          <a:prstGeom prst="rect">
            <a:avLst/>
          </a:prstGeom>
        </p:spPr>
      </p:pic>
    </p:spTree>
    <p:extLst>
      <p:ext uri="{BB962C8B-B14F-4D97-AF65-F5344CB8AC3E}">
        <p14:creationId xmlns:p14="http://schemas.microsoft.com/office/powerpoint/2010/main" val="1621516639"/>
      </p:ext>
    </p:extLst>
  </p:cSld>
  <p:clrMapOvr>
    <a:masterClrMapping/>
  </p:clrMapOvr>
  <mc:AlternateContent xmlns:mc="http://schemas.openxmlformats.org/markup-compatibility/2006" xmlns:p14="http://schemas.microsoft.com/office/powerpoint/2010/main">
    <mc:Choice Requires="p14">
      <p:transition p14:dur="10" advClick="0" advTm="59000"/>
    </mc:Choice>
    <mc:Fallback xmlns="">
      <p:transition advClick="0" advTm="5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9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5475514"/>
            <a:ext cx="11379200" cy="1235166"/>
          </a:xfrm>
        </p:spPr>
        <p:txBody>
          <a:bodyPr/>
          <a:lstStyle>
            <a:lvl1pPr marL="0" indent="0" algn="ctr">
              <a:lnSpc>
                <a:spcPts val="2500"/>
              </a:lnSpc>
              <a:buFontTx/>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Picture Placeholder 6"/>
          <p:cNvSpPr>
            <a:spLocks noGrp="1"/>
          </p:cNvSpPr>
          <p:nvPr>
            <p:ph type="pic" sz="quarter" idx="10"/>
          </p:nvPr>
        </p:nvSpPr>
        <p:spPr>
          <a:xfrm>
            <a:off x="0" y="0"/>
            <a:ext cx="12192000" cy="5346700"/>
          </a:xfrm>
        </p:spPr>
        <p:txBody>
          <a:bodyPr/>
          <a:lstStyle/>
          <a:p>
            <a:endParaRPr lang="en-US" dirty="0"/>
          </a:p>
        </p:txBody>
      </p:sp>
    </p:spTree>
    <p:extLst>
      <p:ext uri="{BB962C8B-B14F-4D97-AF65-F5344CB8AC3E}">
        <p14:creationId xmlns:p14="http://schemas.microsoft.com/office/powerpoint/2010/main" val="3900419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12" name="Rectangle 11"/>
          <p:cNvSpPr/>
          <p:nvPr userDrawn="1"/>
        </p:nvSpPr>
        <p:spPr>
          <a:xfrm>
            <a:off x="0" y="0"/>
            <a:ext cx="12192000" cy="924560"/>
          </a:xfrm>
          <a:prstGeom prst="rect">
            <a:avLst/>
          </a:prstGeom>
          <a:solidFill>
            <a:srgbClr val="596F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3" name="Straight Connector 12"/>
          <p:cNvCxnSpPr/>
          <p:nvPr userDrawn="1"/>
        </p:nvCxnSpPr>
        <p:spPr>
          <a:xfrm>
            <a:off x="0" y="924560"/>
            <a:ext cx="12192000" cy="0"/>
          </a:xfrm>
          <a:prstGeom prst="line">
            <a:avLst/>
          </a:prstGeom>
          <a:ln w="88900">
            <a:solidFill>
              <a:srgbClr val="E7DB83"/>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914400" y="248604"/>
            <a:ext cx="10363200" cy="675957"/>
          </a:xfrm>
        </p:spPr>
        <p:txBody>
          <a:bodyPr anchor="t">
            <a:normAutofit/>
          </a:bodyPr>
          <a:lstStyle>
            <a:lvl1pPr algn="ctr">
              <a:defRPr sz="3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3027313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77" name="Triangle"/>
          <p:cNvSpPr/>
          <p:nvPr/>
        </p:nvSpPr>
        <p:spPr>
          <a:xfrm>
            <a:off x="476250" y="1812727"/>
            <a:ext cx="112395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35719" tIns="35719" rIns="35719" bIns="35719" anchor="ctr"/>
          <a:lstStyle/>
          <a:p>
            <a:endParaRPr sz="1266"/>
          </a:p>
        </p:txBody>
      </p:sp>
      <p:sp>
        <p:nvSpPr>
          <p:cNvPr id="78" name="Triangle"/>
          <p:cNvSpPr/>
          <p:nvPr/>
        </p:nvSpPr>
        <p:spPr>
          <a:xfrm>
            <a:off x="476250" y="6500811"/>
            <a:ext cx="112395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76200">
            <a:solidFill>
              <a:srgbClr val="444444">
                <a:alpha val="30000"/>
              </a:srgbClr>
            </a:solidFill>
            <a:miter lim="400000"/>
          </a:ln>
        </p:spPr>
        <p:txBody>
          <a:bodyPr lIns="35719" tIns="35719" rIns="35719" bIns="35719" anchor="ctr"/>
          <a:lstStyle/>
          <a:p>
            <a:endParaRPr sz="1266"/>
          </a:p>
        </p:txBody>
      </p:sp>
      <p:sp>
        <p:nvSpPr>
          <p:cNvPr id="79" name="Triangle"/>
          <p:cNvSpPr/>
          <p:nvPr/>
        </p:nvSpPr>
        <p:spPr>
          <a:xfrm>
            <a:off x="476250" y="357188"/>
            <a:ext cx="112395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35719" tIns="35719" rIns="35719" bIns="35719" anchor="ctr"/>
          <a:lstStyle/>
          <a:p>
            <a:endParaRPr sz="1266"/>
          </a:p>
        </p:txBody>
      </p:sp>
      <p:sp>
        <p:nvSpPr>
          <p:cNvPr id="80" name="Title Text"/>
          <p:cNvSpPr txBox="1">
            <a:spLocks noGrp="1"/>
          </p:cNvSpPr>
          <p:nvPr>
            <p:ph type="title"/>
          </p:nvPr>
        </p:nvSpPr>
        <p:spPr>
          <a:xfrm>
            <a:off x="476250" y="419695"/>
            <a:ext cx="11239500" cy="1339453"/>
          </a:xfrm>
          <a:prstGeom prst="rect">
            <a:avLst/>
          </a:prstGeom>
          <a:effectLst/>
        </p:spPr>
        <p:txBody>
          <a:bodyPr lIns="50800" tIns="50800" rIns="50800" bIns="50800"/>
          <a:lstStyle>
            <a:lvl1pPr algn="ctr" defTabSz="410751">
              <a:lnSpc>
                <a:spcPct val="90000"/>
              </a:lnSpc>
              <a:defRPr sz="3797" cap="all">
                <a:latin typeface="Gill Sans"/>
                <a:ea typeface="Gill Sans"/>
                <a:cs typeface="Gill Sans"/>
                <a:sym typeface="Gill Sans"/>
              </a:defRPr>
            </a:lvl1pPr>
          </a:lstStyle>
          <a:p>
            <a:r>
              <a:t>Title Text</a:t>
            </a:r>
          </a:p>
        </p:txBody>
      </p:sp>
      <p:sp>
        <p:nvSpPr>
          <p:cNvPr id="81" name="Body Level One…"/>
          <p:cNvSpPr txBox="1">
            <a:spLocks noGrp="1"/>
          </p:cNvSpPr>
          <p:nvPr>
            <p:ph type="body" idx="1"/>
          </p:nvPr>
        </p:nvSpPr>
        <p:spPr>
          <a:xfrm>
            <a:off x="476250" y="2134195"/>
            <a:ext cx="11239500" cy="4027289"/>
          </a:xfrm>
          <a:prstGeom prst="rect">
            <a:avLst/>
          </a:prstGeom>
        </p:spPr>
        <p:txBody>
          <a:bodyPr lIns="50800" tIns="50800" rIns="50800" bIns="50800" anchor="ctr"/>
          <a:lstStyle>
            <a:lvl1pPr marL="294669" indent="-294669" defTabSz="410751">
              <a:spcBef>
                <a:spcPts val="2953"/>
              </a:spcBef>
              <a:buClrTx/>
              <a:buSzPct val="30000"/>
              <a:buBlip>
                <a:blip r:embed="rId3"/>
              </a:buBlip>
              <a:defRPr sz="2391">
                <a:solidFill>
                  <a:srgbClr val="606060"/>
                </a:solidFill>
                <a:latin typeface="Gill Sans"/>
                <a:ea typeface="Gill Sans"/>
                <a:cs typeface="Gill Sans"/>
                <a:sym typeface="Gill Sans"/>
              </a:defRPr>
            </a:lvl1pPr>
            <a:lvl2pPr marL="589338" indent="-294669" defTabSz="410751">
              <a:spcBef>
                <a:spcPts val="2953"/>
              </a:spcBef>
              <a:buClrTx/>
              <a:buSzPct val="30000"/>
              <a:buBlip>
                <a:blip r:embed="rId3"/>
              </a:buBlip>
              <a:defRPr sz="2391">
                <a:solidFill>
                  <a:srgbClr val="606060"/>
                </a:solidFill>
                <a:latin typeface="Gill Sans"/>
                <a:ea typeface="Gill Sans"/>
                <a:cs typeface="Gill Sans"/>
                <a:sym typeface="Gill Sans"/>
              </a:defRPr>
            </a:lvl2pPr>
            <a:lvl3pPr marL="884008" indent="-294669" defTabSz="410751">
              <a:spcBef>
                <a:spcPts val="2953"/>
              </a:spcBef>
              <a:buClrTx/>
              <a:buSzPct val="30000"/>
              <a:buBlip>
                <a:blip r:embed="rId3"/>
              </a:buBlip>
              <a:defRPr sz="2391">
                <a:solidFill>
                  <a:srgbClr val="606060"/>
                </a:solidFill>
                <a:latin typeface="Gill Sans"/>
                <a:ea typeface="Gill Sans"/>
                <a:cs typeface="Gill Sans"/>
                <a:sym typeface="Gill Sans"/>
              </a:defRPr>
            </a:lvl3pPr>
            <a:lvl4pPr marL="1178677" indent="-294669" defTabSz="410751">
              <a:spcBef>
                <a:spcPts val="2953"/>
              </a:spcBef>
              <a:buClrTx/>
              <a:buSzPct val="30000"/>
              <a:buBlip>
                <a:blip r:embed="rId3"/>
              </a:buBlip>
              <a:defRPr sz="2391">
                <a:solidFill>
                  <a:srgbClr val="606060"/>
                </a:solidFill>
                <a:latin typeface="Gill Sans"/>
                <a:ea typeface="Gill Sans"/>
                <a:cs typeface="Gill Sans"/>
                <a:sym typeface="Gill Sans"/>
              </a:defRPr>
            </a:lvl4pPr>
            <a:lvl5pPr marL="1473346" indent="-294669" defTabSz="410751">
              <a:spcBef>
                <a:spcPts val="2953"/>
              </a:spcBef>
              <a:buClrTx/>
              <a:buSzPct val="30000"/>
              <a:buBlip>
                <a:blip r:embed="rId3"/>
              </a:buBlip>
              <a:defRPr sz="2391">
                <a:solidFill>
                  <a:srgbClr val="60606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82" name="Slide Number"/>
          <p:cNvSpPr txBox="1">
            <a:spLocks noGrp="1"/>
          </p:cNvSpPr>
          <p:nvPr>
            <p:ph type="sldNum" sz="quarter" idx="2"/>
          </p:nvPr>
        </p:nvSpPr>
        <p:spPr>
          <a:xfrm>
            <a:off x="11406283" y="6161484"/>
            <a:ext cx="321470" cy="258961"/>
          </a:xfrm>
          <a:prstGeom prst="rect">
            <a:avLst/>
          </a:prstGeom>
        </p:spPr>
        <p:txBody>
          <a:bodyPr lIns="50800" tIns="50800" rIns="50800" bIns="50800"/>
          <a:lstStyle>
            <a:lvl1pPr algn="ctr">
              <a:defRPr sz="1266">
                <a:solidFill>
                  <a:srgbClr val="606060"/>
                </a:solidFill>
              </a:defRPr>
            </a:lvl1pPr>
          </a:lstStyle>
          <a:p>
            <a:fld id="{86CB4B4D-7CA3-9044-876B-883B54F8677D}" type="slidenum">
              <a:t>‹#›</a:t>
            </a:fld>
            <a:endParaRPr/>
          </a:p>
        </p:txBody>
      </p:sp>
    </p:spTree>
    <p:extLst>
      <p:ext uri="{BB962C8B-B14F-4D97-AF65-F5344CB8AC3E}">
        <p14:creationId xmlns:p14="http://schemas.microsoft.com/office/powerpoint/2010/main" val="285997850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
            <a:ext cx="11480800" cy="1079500"/>
          </a:xfrm>
        </p:spPr>
        <p:txBody>
          <a:bodyPr/>
          <a:lstStyle/>
          <a:p>
            <a:r>
              <a:rPr lang="en-US"/>
              <a:t>Click to edit Master title style</a:t>
            </a:r>
          </a:p>
        </p:txBody>
      </p:sp>
      <p:sp>
        <p:nvSpPr>
          <p:cNvPr id="3" name="Text Placeholder 2"/>
          <p:cNvSpPr>
            <a:spLocks noGrp="1"/>
          </p:cNvSpPr>
          <p:nvPr>
            <p:ph type="body" sz="half" idx="1"/>
          </p:nvPr>
        </p:nvSpPr>
        <p:spPr>
          <a:xfrm>
            <a:off x="609600" y="1828801"/>
            <a:ext cx="5384800" cy="4302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56063"/>
            <a:ext cx="5384800" cy="2074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
          <p:cNvSpPr>
            <a:spLocks noGrp="1"/>
          </p:cNvSpPr>
          <p:nvPr>
            <p:ph type="dt" sz="half" idx="10"/>
          </p:nvPr>
        </p:nvSpPr>
        <p:spPr/>
        <p:txBody>
          <a:bodyPr/>
          <a:lstStyle>
            <a:lvl1pPr>
              <a:defRPr/>
            </a:lvl1pPr>
          </a:lstStyle>
          <a:p>
            <a:pPr>
              <a:defRPr/>
            </a:pPr>
            <a:endParaRPr lang="en-US"/>
          </a:p>
        </p:txBody>
      </p:sp>
      <p:sp>
        <p:nvSpPr>
          <p:cNvPr id="7" name="Footer Placeholder 3"/>
          <p:cNvSpPr>
            <a:spLocks noGrp="1"/>
          </p:cNvSpPr>
          <p:nvPr>
            <p:ph type="ftr" sz="quarter" idx="11"/>
          </p:nvPr>
        </p:nvSpPr>
        <p:spPr/>
        <p:txBody>
          <a:bodyPr/>
          <a:lstStyle>
            <a:lvl1pPr>
              <a:defRPr/>
            </a:lvl1pPr>
          </a:lstStyle>
          <a:p>
            <a:pPr>
              <a:defRPr/>
            </a:pPr>
            <a:endParaRPr lang="en-US"/>
          </a:p>
        </p:txBody>
      </p:sp>
      <p:sp>
        <p:nvSpPr>
          <p:cNvPr id="8" name="Slide Number Placeholder 4"/>
          <p:cNvSpPr>
            <a:spLocks noGrp="1"/>
          </p:cNvSpPr>
          <p:nvPr>
            <p:ph type="sldNum" sz="quarter" idx="12"/>
          </p:nvPr>
        </p:nvSpPr>
        <p:spPr/>
        <p:txBody>
          <a:bodyPr/>
          <a:lstStyle>
            <a:lvl1pPr>
              <a:defRPr/>
            </a:lvl1pPr>
          </a:lstStyle>
          <a:p>
            <a:pPr>
              <a:defRPr/>
            </a:pPr>
            <a:fld id="{7902C0AF-4569-4E33-94D5-92869F8A24C4}" type="slidenum">
              <a:rPr lang="en-US"/>
              <a:pPr>
                <a:defRPr/>
              </a:pPr>
              <a:t>‹#›</a:t>
            </a:fld>
            <a:endParaRPr lang="en-US"/>
          </a:p>
        </p:txBody>
      </p:sp>
    </p:spTree>
    <p:extLst>
      <p:ext uri="{BB962C8B-B14F-4D97-AF65-F5344CB8AC3E}">
        <p14:creationId xmlns:p14="http://schemas.microsoft.com/office/powerpoint/2010/main" val="4086673727"/>
      </p:ext>
    </p:extLst>
  </p:cSld>
  <p:clrMapOvr>
    <a:masterClrMapping/>
  </p:clrMapOvr>
  <p:transition spd="slow">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923926"/>
            <a:ext cx="12192000" cy="4779963"/>
          </a:xfrm>
        </p:spPr>
        <p:txBody>
          <a:bodyPr/>
          <a:lstStyle/>
          <a:p>
            <a:endParaRPr lang="en-US" dirty="0"/>
          </a:p>
        </p:txBody>
      </p:sp>
      <p:sp>
        <p:nvSpPr>
          <p:cNvPr id="3" name="Subtitle 2"/>
          <p:cNvSpPr>
            <a:spLocks noGrp="1"/>
          </p:cNvSpPr>
          <p:nvPr>
            <p:ph type="subTitle" idx="1"/>
          </p:nvPr>
        </p:nvSpPr>
        <p:spPr>
          <a:xfrm>
            <a:off x="406400" y="5913120"/>
            <a:ext cx="11379200" cy="797560"/>
          </a:xfrm>
        </p:spPr>
        <p:txBody>
          <a:bodyPr/>
          <a:lstStyle>
            <a:lvl1pPr marL="0" indent="0" algn="ctr">
              <a:lnSpc>
                <a:spcPts val="2500"/>
              </a:lnSpc>
              <a:buFontTx/>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Title 1"/>
          <p:cNvSpPr>
            <a:spLocks noGrp="1"/>
          </p:cNvSpPr>
          <p:nvPr>
            <p:ph type="ctrTitle"/>
          </p:nvPr>
        </p:nvSpPr>
        <p:spPr>
          <a:xfrm>
            <a:off x="914400" y="248604"/>
            <a:ext cx="10363200" cy="675957"/>
          </a:xfrm>
        </p:spPr>
        <p:txBody>
          <a:bodyPr anchor="t">
            <a:normAutofit/>
          </a:bodyPr>
          <a:lstStyle>
            <a:lvl1pPr algn="ctr">
              <a:defRPr sz="3600">
                <a:solidFill>
                  <a:schemeClr val="accent4"/>
                </a:solidFill>
              </a:defRPr>
            </a:lvl1pPr>
          </a:lstStyle>
          <a:p>
            <a:r>
              <a:rPr lang="en-US" dirty="0"/>
              <a:t>Click to edit Master title style</a:t>
            </a:r>
          </a:p>
        </p:txBody>
      </p:sp>
      <p:cxnSp>
        <p:nvCxnSpPr>
          <p:cNvPr id="9" name="Straight Connector 8"/>
          <p:cNvCxnSpPr/>
          <p:nvPr userDrawn="1"/>
        </p:nvCxnSpPr>
        <p:spPr>
          <a:xfrm>
            <a:off x="0" y="924560"/>
            <a:ext cx="12192000" cy="0"/>
          </a:xfrm>
          <a:prstGeom prst="line">
            <a:avLst/>
          </a:prstGeom>
          <a:ln w="88900">
            <a:solidFill>
              <a:srgbClr val="E7DB8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5703389"/>
            <a:ext cx="12192000" cy="0"/>
          </a:xfrm>
          <a:prstGeom prst="line">
            <a:avLst/>
          </a:prstGeom>
          <a:ln w="88900">
            <a:solidFill>
              <a:srgbClr val="E7DB8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0380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231467" y="923926"/>
            <a:ext cx="5960533" cy="5934075"/>
          </a:xfrm>
        </p:spPr>
        <p:txBody>
          <a:bodyPr/>
          <a:lstStyle/>
          <a:p>
            <a:endParaRPr lang="en-US" dirty="0"/>
          </a:p>
        </p:txBody>
      </p:sp>
      <p:sp>
        <p:nvSpPr>
          <p:cNvPr id="12" name="Rectangle 11"/>
          <p:cNvSpPr/>
          <p:nvPr userDrawn="1"/>
        </p:nvSpPr>
        <p:spPr>
          <a:xfrm>
            <a:off x="0" y="0"/>
            <a:ext cx="12192000" cy="924560"/>
          </a:xfrm>
          <a:prstGeom prst="rect">
            <a:avLst/>
          </a:prstGeom>
          <a:solidFill>
            <a:srgbClr val="596F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3" name="Straight Connector 12"/>
          <p:cNvCxnSpPr/>
          <p:nvPr userDrawn="1"/>
        </p:nvCxnSpPr>
        <p:spPr>
          <a:xfrm>
            <a:off x="0" y="924560"/>
            <a:ext cx="12192000" cy="0"/>
          </a:xfrm>
          <a:prstGeom prst="line">
            <a:avLst/>
          </a:prstGeom>
          <a:ln w="88900">
            <a:solidFill>
              <a:srgbClr val="E7DB83"/>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914400" y="248604"/>
            <a:ext cx="10363200" cy="675957"/>
          </a:xfrm>
        </p:spPr>
        <p:txBody>
          <a:bodyPr anchor="t">
            <a:normAutofit/>
          </a:bodyPr>
          <a:lstStyle>
            <a:lvl1pPr algn="ctr">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711200" y="1371600"/>
            <a:ext cx="4463627" cy="3307080"/>
          </a:xfrm>
        </p:spPr>
        <p:txBody>
          <a:bodyPr/>
          <a:lstStyle>
            <a:lvl1pPr marL="342900" marR="0" indent="-342900" algn="l" defTabSz="914400" rtl="0" eaLnBrk="1" fontAlgn="auto" latinLnBrk="0" hangingPunct="1">
              <a:lnSpc>
                <a:spcPct val="90000"/>
              </a:lnSpc>
              <a:spcBef>
                <a:spcPts val="1000"/>
              </a:spcBef>
              <a:spcAft>
                <a:spcPts val="600"/>
              </a:spcAft>
              <a:buClrTx/>
              <a:buSzTx/>
              <a:buFont typeface="Arial" charset="0"/>
              <a:buChar char="•"/>
              <a:tabLst/>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a:p>
            <a:r>
              <a:rPr lang="en-US" dirty="0"/>
              <a:t>Click to edit Master subtitle style</a:t>
            </a:r>
          </a:p>
          <a:p>
            <a:endParaRPr lang="en-US" dirty="0"/>
          </a:p>
          <a:p>
            <a:endParaRPr lang="en-US" dirty="0"/>
          </a:p>
        </p:txBody>
      </p:sp>
    </p:spTree>
    <p:extLst>
      <p:ext uri="{BB962C8B-B14F-4D97-AF65-F5344CB8AC3E}">
        <p14:creationId xmlns:p14="http://schemas.microsoft.com/office/powerpoint/2010/main" val="3871077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13F3F6-FEC2-FF4B-BC92-B4849CD34F24}" type="datetimeFigureOut">
              <a:rPr lang="en-US" smtClean="0"/>
              <a:t>10/31/19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B05D9B-5582-A548-8ED2-2488B69E0498}" type="slidenum">
              <a:rPr lang="en-US" smtClean="0"/>
              <a:t>‹#›</a:t>
            </a:fld>
            <a:endParaRPr lang="en-US"/>
          </a:p>
        </p:txBody>
      </p:sp>
    </p:spTree>
    <p:extLst>
      <p:ext uri="{BB962C8B-B14F-4D97-AF65-F5344CB8AC3E}">
        <p14:creationId xmlns:p14="http://schemas.microsoft.com/office/powerpoint/2010/main" val="3159847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12" name="Rectangle 11"/>
          <p:cNvSpPr/>
          <p:nvPr userDrawn="1"/>
        </p:nvSpPr>
        <p:spPr>
          <a:xfrm>
            <a:off x="0" y="0"/>
            <a:ext cx="12192000" cy="924560"/>
          </a:xfrm>
          <a:prstGeom prst="rect">
            <a:avLst/>
          </a:prstGeom>
          <a:solidFill>
            <a:srgbClr val="596F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3" name="Straight Connector 12"/>
          <p:cNvCxnSpPr/>
          <p:nvPr userDrawn="1"/>
        </p:nvCxnSpPr>
        <p:spPr>
          <a:xfrm>
            <a:off x="0" y="924560"/>
            <a:ext cx="12192000" cy="0"/>
          </a:xfrm>
          <a:prstGeom prst="line">
            <a:avLst/>
          </a:prstGeom>
          <a:ln w="88900">
            <a:solidFill>
              <a:srgbClr val="E7DB83"/>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0" y="248604"/>
            <a:ext cx="12192000" cy="675957"/>
          </a:xfrm>
        </p:spPr>
        <p:txBody>
          <a:bodyPr anchor="t">
            <a:normAutofit/>
          </a:bodyPr>
          <a:lstStyle>
            <a:lvl1pPr algn="ctr">
              <a:defRPr sz="3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194117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51" name="Triangle"/>
          <p:cNvSpPr/>
          <p:nvPr/>
        </p:nvSpPr>
        <p:spPr>
          <a:xfrm>
            <a:off x="476250" y="357188"/>
            <a:ext cx="112395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35719" tIns="35719" rIns="35719" bIns="35719" anchor="ctr"/>
          <a:lstStyle/>
          <a:p>
            <a:pPr algn="l" defTabSz="321457">
              <a:defRPr sz="1200">
                <a:solidFill>
                  <a:srgbClr val="000000"/>
                </a:solidFill>
                <a:latin typeface="Helvetica"/>
                <a:ea typeface="Helvetica"/>
                <a:cs typeface="Helvetica"/>
                <a:sym typeface="Helvetica"/>
              </a:defRPr>
            </a:pPr>
            <a:endParaRPr sz="844"/>
          </a:p>
        </p:txBody>
      </p:sp>
      <p:sp>
        <p:nvSpPr>
          <p:cNvPr id="52" name="Title Text"/>
          <p:cNvSpPr txBox="1">
            <a:spLocks noGrp="1"/>
          </p:cNvSpPr>
          <p:nvPr>
            <p:ph type="title"/>
          </p:nvPr>
        </p:nvSpPr>
        <p:spPr>
          <a:prstGeom prst="rect">
            <a:avLst/>
          </a:prstGeom>
        </p:spPr>
        <p:txBody>
          <a:bodyPr/>
          <a:lstStyle/>
          <a:p>
            <a:r>
              <a:t>Title Text</a:t>
            </a: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5262873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3" name="Body Level One…"/>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0507474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2D291-E4D0-3B44-9BFC-E593BC9C0F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C2B216-42E3-534F-B9AB-A9F65238B3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9280E1-5BEE-BA4A-BEED-64440D7F46CE}"/>
              </a:ext>
            </a:extLst>
          </p:cNvPr>
          <p:cNvSpPr>
            <a:spLocks noGrp="1"/>
          </p:cNvSpPr>
          <p:nvPr>
            <p:ph type="dt" sz="half" idx="10"/>
          </p:nvPr>
        </p:nvSpPr>
        <p:spPr/>
        <p:txBody>
          <a:bodyPr/>
          <a:lstStyle/>
          <a:p>
            <a:fld id="{24D330B6-EBC7-0E4B-8574-6A0C807F3DB3}" type="datetimeFigureOut">
              <a:rPr lang="en-US" smtClean="0"/>
              <a:t>10/31/19</a:t>
            </a:fld>
            <a:endParaRPr lang="en-US"/>
          </a:p>
        </p:txBody>
      </p:sp>
      <p:sp>
        <p:nvSpPr>
          <p:cNvPr id="5" name="Footer Placeholder 4">
            <a:extLst>
              <a:ext uri="{FF2B5EF4-FFF2-40B4-BE49-F238E27FC236}">
                <a16:creationId xmlns:a16="http://schemas.microsoft.com/office/drawing/2014/main" id="{76213501-3CBF-B441-BF8D-AD99D9B9A0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F22119-F11B-6348-9F69-CAFF3827CB6C}"/>
              </a:ext>
            </a:extLst>
          </p:cNvPr>
          <p:cNvSpPr>
            <a:spLocks noGrp="1"/>
          </p:cNvSpPr>
          <p:nvPr>
            <p:ph type="sldNum" sz="quarter" idx="12"/>
          </p:nvPr>
        </p:nvSpPr>
        <p:spPr/>
        <p:txBody>
          <a:bodyPr/>
          <a:lstStyle/>
          <a:p>
            <a:fld id="{683B51A5-4AB8-3C4C-A8AB-38EF45A07B6B}" type="slidenum">
              <a:rPr lang="en-US" smtClean="0"/>
              <a:t>‹#›</a:t>
            </a:fld>
            <a:endParaRPr lang="en-US"/>
          </a:p>
        </p:txBody>
      </p:sp>
    </p:spTree>
    <p:extLst>
      <p:ext uri="{BB962C8B-B14F-4D97-AF65-F5344CB8AC3E}">
        <p14:creationId xmlns:p14="http://schemas.microsoft.com/office/powerpoint/2010/main" val="12548135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D37F0-4484-AC4A-9FBC-25A4C63EB6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00AF1F-20B4-E346-8964-80650606CAE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4E88B5-C74D-364A-8E0B-513225D04471}"/>
              </a:ext>
            </a:extLst>
          </p:cNvPr>
          <p:cNvSpPr>
            <a:spLocks noGrp="1"/>
          </p:cNvSpPr>
          <p:nvPr>
            <p:ph type="dt" sz="half" idx="10"/>
          </p:nvPr>
        </p:nvSpPr>
        <p:spPr/>
        <p:txBody>
          <a:bodyPr/>
          <a:lstStyle/>
          <a:p>
            <a:fld id="{24D330B6-EBC7-0E4B-8574-6A0C807F3DB3}" type="datetimeFigureOut">
              <a:rPr lang="en-US" smtClean="0"/>
              <a:t>10/31/19</a:t>
            </a:fld>
            <a:endParaRPr lang="en-US"/>
          </a:p>
        </p:txBody>
      </p:sp>
      <p:sp>
        <p:nvSpPr>
          <p:cNvPr id="5" name="Footer Placeholder 4">
            <a:extLst>
              <a:ext uri="{FF2B5EF4-FFF2-40B4-BE49-F238E27FC236}">
                <a16:creationId xmlns:a16="http://schemas.microsoft.com/office/drawing/2014/main" id="{25A0B087-2037-D645-BAEB-EF06259D24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2D3C02-5A99-4043-9DDE-5A0442FFAE0D}"/>
              </a:ext>
            </a:extLst>
          </p:cNvPr>
          <p:cNvSpPr>
            <a:spLocks noGrp="1"/>
          </p:cNvSpPr>
          <p:nvPr>
            <p:ph type="sldNum" sz="quarter" idx="12"/>
          </p:nvPr>
        </p:nvSpPr>
        <p:spPr/>
        <p:txBody>
          <a:bodyPr/>
          <a:lstStyle/>
          <a:p>
            <a:fld id="{683B51A5-4AB8-3C4C-A8AB-38EF45A07B6B}" type="slidenum">
              <a:rPr lang="en-US" smtClean="0"/>
              <a:t>‹#›</a:t>
            </a:fld>
            <a:endParaRPr lang="en-US"/>
          </a:p>
        </p:txBody>
      </p:sp>
    </p:spTree>
    <p:extLst>
      <p:ext uri="{BB962C8B-B14F-4D97-AF65-F5344CB8AC3E}">
        <p14:creationId xmlns:p14="http://schemas.microsoft.com/office/powerpoint/2010/main" val="23519500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5E8B2-AA2E-9048-93C4-D2D41D6ACB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3653A3-0B97-554F-9FCC-4B9981DCC3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92F7854-4211-C743-8B03-1A0C3B425995}"/>
              </a:ext>
            </a:extLst>
          </p:cNvPr>
          <p:cNvSpPr>
            <a:spLocks noGrp="1"/>
          </p:cNvSpPr>
          <p:nvPr>
            <p:ph type="dt" sz="half" idx="10"/>
          </p:nvPr>
        </p:nvSpPr>
        <p:spPr/>
        <p:txBody>
          <a:bodyPr/>
          <a:lstStyle/>
          <a:p>
            <a:fld id="{24D330B6-EBC7-0E4B-8574-6A0C807F3DB3}" type="datetimeFigureOut">
              <a:rPr lang="en-US" smtClean="0"/>
              <a:t>10/31/19</a:t>
            </a:fld>
            <a:endParaRPr lang="en-US"/>
          </a:p>
        </p:txBody>
      </p:sp>
      <p:sp>
        <p:nvSpPr>
          <p:cNvPr id="5" name="Footer Placeholder 4">
            <a:extLst>
              <a:ext uri="{FF2B5EF4-FFF2-40B4-BE49-F238E27FC236}">
                <a16:creationId xmlns:a16="http://schemas.microsoft.com/office/drawing/2014/main" id="{DF46FC54-3F9D-C647-B5ED-87B4893F2D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619CE6-FB53-9748-8206-49FA070FB7FF}"/>
              </a:ext>
            </a:extLst>
          </p:cNvPr>
          <p:cNvSpPr>
            <a:spLocks noGrp="1"/>
          </p:cNvSpPr>
          <p:nvPr>
            <p:ph type="sldNum" sz="quarter" idx="12"/>
          </p:nvPr>
        </p:nvSpPr>
        <p:spPr/>
        <p:txBody>
          <a:bodyPr/>
          <a:lstStyle/>
          <a:p>
            <a:fld id="{683B51A5-4AB8-3C4C-A8AB-38EF45A07B6B}" type="slidenum">
              <a:rPr lang="en-US" smtClean="0"/>
              <a:t>‹#›</a:t>
            </a:fld>
            <a:endParaRPr lang="en-US"/>
          </a:p>
        </p:txBody>
      </p:sp>
    </p:spTree>
    <p:extLst>
      <p:ext uri="{BB962C8B-B14F-4D97-AF65-F5344CB8AC3E}">
        <p14:creationId xmlns:p14="http://schemas.microsoft.com/office/powerpoint/2010/main" val="42218760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119E3-5BBB-2043-989F-63D785BCFB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909A58-8CC2-C046-BF5C-157B92A5B6A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3DB493-522C-9A4C-84A3-6CB1A0F72AA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234E4A-9968-FA4F-8C22-A30B182F64A9}"/>
              </a:ext>
            </a:extLst>
          </p:cNvPr>
          <p:cNvSpPr>
            <a:spLocks noGrp="1"/>
          </p:cNvSpPr>
          <p:nvPr>
            <p:ph type="dt" sz="half" idx="10"/>
          </p:nvPr>
        </p:nvSpPr>
        <p:spPr/>
        <p:txBody>
          <a:bodyPr/>
          <a:lstStyle/>
          <a:p>
            <a:fld id="{24D330B6-EBC7-0E4B-8574-6A0C807F3DB3}" type="datetimeFigureOut">
              <a:rPr lang="en-US" smtClean="0"/>
              <a:t>10/31/19</a:t>
            </a:fld>
            <a:endParaRPr lang="en-US"/>
          </a:p>
        </p:txBody>
      </p:sp>
      <p:sp>
        <p:nvSpPr>
          <p:cNvPr id="6" name="Footer Placeholder 5">
            <a:extLst>
              <a:ext uri="{FF2B5EF4-FFF2-40B4-BE49-F238E27FC236}">
                <a16:creationId xmlns:a16="http://schemas.microsoft.com/office/drawing/2014/main" id="{DE11E202-74AD-E34F-B3DE-B9E5FC15DB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631821-A910-CB4D-9E71-730AF20E697D}"/>
              </a:ext>
            </a:extLst>
          </p:cNvPr>
          <p:cNvSpPr>
            <a:spLocks noGrp="1"/>
          </p:cNvSpPr>
          <p:nvPr>
            <p:ph type="sldNum" sz="quarter" idx="12"/>
          </p:nvPr>
        </p:nvSpPr>
        <p:spPr/>
        <p:txBody>
          <a:bodyPr/>
          <a:lstStyle/>
          <a:p>
            <a:fld id="{683B51A5-4AB8-3C4C-A8AB-38EF45A07B6B}" type="slidenum">
              <a:rPr lang="en-US" smtClean="0"/>
              <a:t>‹#›</a:t>
            </a:fld>
            <a:endParaRPr lang="en-US"/>
          </a:p>
        </p:txBody>
      </p:sp>
    </p:spTree>
    <p:extLst>
      <p:ext uri="{BB962C8B-B14F-4D97-AF65-F5344CB8AC3E}">
        <p14:creationId xmlns:p14="http://schemas.microsoft.com/office/powerpoint/2010/main" val="20894102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D2369-1E58-3C43-BC92-54F5C038C7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0CCCE7-D88F-1848-A005-74CB7E00BD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8DE462C-E84D-644C-A829-784BACCEB09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24BD8F-E9C1-4C4A-8200-34EA2B73FF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2F88C2A-CC98-944F-A71D-A145F5991A5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C1EAA2-8F3A-FB48-AF18-26B4FB06A9BC}"/>
              </a:ext>
            </a:extLst>
          </p:cNvPr>
          <p:cNvSpPr>
            <a:spLocks noGrp="1"/>
          </p:cNvSpPr>
          <p:nvPr>
            <p:ph type="dt" sz="half" idx="10"/>
          </p:nvPr>
        </p:nvSpPr>
        <p:spPr/>
        <p:txBody>
          <a:bodyPr/>
          <a:lstStyle/>
          <a:p>
            <a:fld id="{24D330B6-EBC7-0E4B-8574-6A0C807F3DB3}" type="datetimeFigureOut">
              <a:rPr lang="en-US" smtClean="0"/>
              <a:t>10/31/19</a:t>
            </a:fld>
            <a:endParaRPr lang="en-US"/>
          </a:p>
        </p:txBody>
      </p:sp>
      <p:sp>
        <p:nvSpPr>
          <p:cNvPr id="8" name="Footer Placeholder 7">
            <a:extLst>
              <a:ext uri="{FF2B5EF4-FFF2-40B4-BE49-F238E27FC236}">
                <a16:creationId xmlns:a16="http://schemas.microsoft.com/office/drawing/2014/main" id="{500B020E-949D-694C-8EAC-406BFE2111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95B13D-618E-3149-98D4-E3073DB43810}"/>
              </a:ext>
            </a:extLst>
          </p:cNvPr>
          <p:cNvSpPr>
            <a:spLocks noGrp="1"/>
          </p:cNvSpPr>
          <p:nvPr>
            <p:ph type="sldNum" sz="quarter" idx="12"/>
          </p:nvPr>
        </p:nvSpPr>
        <p:spPr/>
        <p:txBody>
          <a:bodyPr/>
          <a:lstStyle/>
          <a:p>
            <a:fld id="{683B51A5-4AB8-3C4C-A8AB-38EF45A07B6B}" type="slidenum">
              <a:rPr lang="en-US" smtClean="0"/>
              <a:t>‹#›</a:t>
            </a:fld>
            <a:endParaRPr lang="en-US"/>
          </a:p>
        </p:txBody>
      </p:sp>
    </p:spTree>
    <p:extLst>
      <p:ext uri="{BB962C8B-B14F-4D97-AF65-F5344CB8AC3E}">
        <p14:creationId xmlns:p14="http://schemas.microsoft.com/office/powerpoint/2010/main" val="1054043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9722E-0310-B942-B1A9-0AEB2D9F6E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48E2D6-8351-B84A-B708-9376C43CCCFF}"/>
              </a:ext>
            </a:extLst>
          </p:cNvPr>
          <p:cNvSpPr>
            <a:spLocks noGrp="1"/>
          </p:cNvSpPr>
          <p:nvPr>
            <p:ph type="dt" sz="half" idx="10"/>
          </p:nvPr>
        </p:nvSpPr>
        <p:spPr/>
        <p:txBody>
          <a:bodyPr/>
          <a:lstStyle/>
          <a:p>
            <a:fld id="{24D330B6-EBC7-0E4B-8574-6A0C807F3DB3}" type="datetimeFigureOut">
              <a:rPr lang="en-US" smtClean="0"/>
              <a:t>10/31/19</a:t>
            </a:fld>
            <a:endParaRPr lang="en-US"/>
          </a:p>
        </p:txBody>
      </p:sp>
      <p:sp>
        <p:nvSpPr>
          <p:cNvPr id="4" name="Footer Placeholder 3">
            <a:extLst>
              <a:ext uri="{FF2B5EF4-FFF2-40B4-BE49-F238E27FC236}">
                <a16:creationId xmlns:a16="http://schemas.microsoft.com/office/drawing/2014/main" id="{1ED61BD4-F4A3-2F4D-AC7E-42A1EFE73B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AE4825-1D99-584A-BE6F-59670B2387A7}"/>
              </a:ext>
            </a:extLst>
          </p:cNvPr>
          <p:cNvSpPr>
            <a:spLocks noGrp="1"/>
          </p:cNvSpPr>
          <p:nvPr>
            <p:ph type="sldNum" sz="quarter" idx="12"/>
          </p:nvPr>
        </p:nvSpPr>
        <p:spPr/>
        <p:txBody>
          <a:bodyPr/>
          <a:lstStyle/>
          <a:p>
            <a:fld id="{683B51A5-4AB8-3C4C-A8AB-38EF45A07B6B}" type="slidenum">
              <a:rPr lang="en-US" smtClean="0"/>
              <a:t>‹#›</a:t>
            </a:fld>
            <a:endParaRPr lang="en-US"/>
          </a:p>
        </p:txBody>
      </p:sp>
    </p:spTree>
    <p:extLst>
      <p:ext uri="{BB962C8B-B14F-4D97-AF65-F5344CB8AC3E}">
        <p14:creationId xmlns:p14="http://schemas.microsoft.com/office/powerpoint/2010/main" val="35003099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5C10C3-4A47-E54E-95F8-D277C0B66275}"/>
              </a:ext>
            </a:extLst>
          </p:cNvPr>
          <p:cNvSpPr>
            <a:spLocks noGrp="1"/>
          </p:cNvSpPr>
          <p:nvPr>
            <p:ph type="dt" sz="half" idx="10"/>
          </p:nvPr>
        </p:nvSpPr>
        <p:spPr/>
        <p:txBody>
          <a:bodyPr/>
          <a:lstStyle/>
          <a:p>
            <a:fld id="{24D330B6-EBC7-0E4B-8574-6A0C807F3DB3}" type="datetimeFigureOut">
              <a:rPr lang="en-US" smtClean="0"/>
              <a:t>10/31/19</a:t>
            </a:fld>
            <a:endParaRPr lang="en-US"/>
          </a:p>
        </p:txBody>
      </p:sp>
      <p:sp>
        <p:nvSpPr>
          <p:cNvPr id="3" name="Footer Placeholder 2">
            <a:extLst>
              <a:ext uri="{FF2B5EF4-FFF2-40B4-BE49-F238E27FC236}">
                <a16:creationId xmlns:a16="http://schemas.microsoft.com/office/drawing/2014/main" id="{ACF5E605-DF25-9748-8F73-0523DDBBA4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CE174D-34D9-C644-91A0-6183E3CDB616}"/>
              </a:ext>
            </a:extLst>
          </p:cNvPr>
          <p:cNvSpPr>
            <a:spLocks noGrp="1"/>
          </p:cNvSpPr>
          <p:nvPr>
            <p:ph type="sldNum" sz="quarter" idx="12"/>
          </p:nvPr>
        </p:nvSpPr>
        <p:spPr/>
        <p:txBody>
          <a:bodyPr/>
          <a:lstStyle/>
          <a:p>
            <a:fld id="{683B51A5-4AB8-3C4C-A8AB-38EF45A07B6B}" type="slidenum">
              <a:rPr lang="en-US" smtClean="0"/>
              <a:t>‹#›</a:t>
            </a:fld>
            <a:endParaRPr lang="en-US"/>
          </a:p>
        </p:txBody>
      </p:sp>
    </p:spTree>
    <p:extLst>
      <p:ext uri="{BB962C8B-B14F-4D97-AF65-F5344CB8AC3E}">
        <p14:creationId xmlns:p14="http://schemas.microsoft.com/office/powerpoint/2010/main" val="1995003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13F3F6-FEC2-FF4B-BC92-B4849CD34F24}" type="datetimeFigureOut">
              <a:rPr lang="en-US" smtClean="0"/>
              <a:t>10/31/19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B05D9B-5582-A548-8ED2-2488B69E0498}" type="slidenum">
              <a:rPr lang="en-US" smtClean="0"/>
              <a:t>‹#›</a:t>
            </a:fld>
            <a:endParaRPr lang="en-US"/>
          </a:p>
        </p:txBody>
      </p:sp>
    </p:spTree>
    <p:extLst>
      <p:ext uri="{BB962C8B-B14F-4D97-AF65-F5344CB8AC3E}">
        <p14:creationId xmlns:p14="http://schemas.microsoft.com/office/powerpoint/2010/main" val="292728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82985-5F14-B943-AD6D-D4F44E28CF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416C28-2FC7-9640-9EF6-FA670C2BFD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04A80B-977B-FC46-9B3C-B485F1680C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BB8BCE5-D004-084A-937A-E05BF11A2BF4}"/>
              </a:ext>
            </a:extLst>
          </p:cNvPr>
          <p:cNvSpPr>
            <a:spLocks noGrp="1"/>
          </p:cNvSpPr>
          <p:nvPr>
            <p:ph type="dt" sz="half" idx="10"/>
          </p:nvPr>
        </p:nvSpPr>
        <p:spPr/>
        <p:txBody>
          <a:bodyPr/>
          <a:lstStyle/>
          <a:p>
            <a:fld id="{24D330B6-EBC7-0E4B-8574-6A0C807F3DB3}" type="datetimeFigureOut">
              <a:rPr lang="en-US" smtClean="0"/>
              <a:t>10/31/19</a:t>
            </a:fld>
            <a:endParaRPr lang="en-US"/>
          </a:p>
        </p:txBody>
      </p:sp>
      <p:sp>
        <p:nvSpPr>
          <p:cNvPr id="6" name="Footer Placeholder 5">
            <a:extLst>
              <a:ext uri="{FF2B5EF4-FFF2-40B4-BE49-F238E27FC236}">
                <a16:creationId xmlns:a16="http://schemas.microsoft.com/office/drawing/2014/main" id="{C3F3B677-F298-D548-BAB0-FE06D35A48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3A21AC-303F-E146-BD7B-B69C1D7F40AC}"/>
              </a:ext>
            </a:extLst>
          </p:cNvPr>
          <p:cNvSpPr>
            <a:spLocks noGrp="1"/>
          </p:cNvSpPr>
          <p:nvPr>
            <p:ph type="sldNum" sz="quarter" idx="12"/>
          </p:nvPr>
        </p:nvSpPr>
        <p:spPr/>
        <p:txBody>
          <a:bodyPr/>
          <a:lstStyle/>
          <a:p>
            <a:fld id="{683B51A5-4AB8-3C4C-A8AB-38EF45A07B6B}" type="slidenum">
              <a:rPr lang="en-US" smtClean="0"/>
              <a:t>‹#›</a:t>
            </a:fld>
            <a:endParaRPr lang="en-US"/>
          </a:p>
        </p:txBody>
      </p:sp>
    </p:spTree>
    <p:extLst>
      <p:ext uri="{BB962C8B-B14F-4D97-AF65-F5344CB8AC3E}">
        <p14:creationId xmlns:p14="http://schemas.microsoft.com/office/powerpoint/2010/main" val="25167209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F901E-62CB-8D41-AA46-F1971A5CB9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45076F-6F4A-ED48-8DC2-2CE86BDBB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B3179F-CD54-F34C-B226-A7EF009ADD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BF72E94-A10B-564C-AEE5-C0D08F35D7D7}"/>
              </a:ext>
            </a:extLst>
          </p:cNvPr>
          <p:cNvSpPr>
            <a:spLocks noGrp="1"/>
          </p:cNvSpPr>
          <p:nvPr>
            <p:ph type="dt" sz="half" idx="10"/>
          </p:nvPr>
        </p:nvSpPr>
        <p:spPr/>
        <p:txBody>
          <a:bodyPr/>
          <a:lstStyle/>
          <a:p>
            <a:fld id="{24D330B6-EBC7-0E4B-8574-6A0C807F3DB3}" type="datetimeFigureOut">
              <a:rPr lang="en-US" smtClean="0"/>
              <a:t>10/31/19</a:t>
            </a:fld>
            <a:endParaRPr lang="en-US"/>
          </a:p>
        </p:txBody>
      </p:sp>
      <p:sp>
        <p:nvSpPr>
          <p:cNvPr id="6" name="Footer Placeholder 5">
            <a:extLst>
              <a:ext uri="{FF2B5EF4-FFF2-40B4-BE49-F238E27FC236}">
                <a16:creationId xmlns:a16="http://schemas.microsoft.com/office/drawing/2014/main" id="{17D519F9-F86C-6F45-B839-8BCA83A71B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BD33DD-44C3-C04F-8E68-BAAF11994567}"/>
              </a:ext>
            </a:extLst>
          </p:cNvPr>
          <p:cNvSpPr>
            <a:spLocks noGrp="1"/>
          </p:cNvSpPr>
          <p:nvPr>
            <p:ph type="sldNum" sz="quarter" idx="12"/>
          </p:nvPr>
        </p:nvSpPr>
        <p:spPr/>
        <p:txBody>
          <a:bodyPr/>
          <a:lstStyle/>
          <a:p>
            <a:fld id="{683B51A5-4AB8-3C4C-A8AB-38EF45A07B6B}" type="slidenum">
              <a:rPr lang="en-US" smtClean="0"/>
              <a:t>‹#›</a:t>
            </a:fld>
            <a:endParaRPr lang="en-US"/>
          </a:p>
        </p:txBody>
      </p:sp>
    </p:spTree>
    <p:extLst>
      <p:ext uri="{BB962C8B-B14F-4D97-AF65-F5344CB8AC3E}">
        <p14:creationId xmlns:p14="http://schemas.microsoft.com/office/powerpoint/2010/main" val="14667776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9FA46-2781-4E4C-AF58-37D3BE2A15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076ED6-3B5C-2141-A9D9-ABBB2D18FE6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D2F6A9-1CB5-8A4B-8647-423988DE283A}"/>
              </a:ext>
            </a:extLst>
          </p:cNvPr>
          <p:cNvSpPr>
            <a:spLocks noGrp="1"/>
          </p:cNvSpPr>
          <p:nvPr>
            <p:ph type="dt" sz="half" idx="10"/>
          </p:nvPr>
        </p:nvSpPr>
        <p:spPr/>
        <p:txBody>
          <a:bodyPr/>
          <a:lstStyle/>
          <a:p>
            <a:fld id="{24D330B6-EBC7-0E4B-8574-6A0C807F3DB3}" type="datetimeFigureOut">
              <a:rPr lang="en-US" smtClean="0"/>
              <a:t>10/31/19</a:t>
            </a:fld>
            <a:endParaRPr lang="en-US"/>
          </a:p>
        </p:txBody>
      </p:sp>
      <p:sp>
        <p:nvSpPr>
          <p:cNvPr id="5" name="Footer Placeholder 4">
            <a:extLst>
              <a:ext uri="{FF2B5EF4-FFF2-40B4-BE49-F238E27FC236}">
                <a16:creationId xmlns:a16="http://schemas.microsoft.com/office/drawing/2014/main" id="{16FB8400-6E9C-E549-B8A6-0B5468FB36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333E6C-3672-2442-ADFC-B5800C25BA09}"/>
              </a:ext>
            </a:extLst>
          </p:cNvPr>
          <p:cNvSpPr>
            <a:spLocks noGrp="1"/>
          </p:cNvSpPr>
          <p:nvPr>
            <p:ph type="sldNum" sz="quarter" idx="12"/>
          </p:nvPr>
        </p:nvSpPr>
        <p:spPr/>
        <p:txBody>
          <a:bodyPr/>
          <a:lstStyle/>
          <a:p>
            <a:fld id="{683B51A5-4AB8-3C4C-A8AB-38EF45A07B6B}" type="slidenum">
              <a:rPr lang="en-US" smtClean="0"/>
              <a:t>‹#›</a:t>
            </a:fld>
            <a:endParaRPr lang="en-US"/>
          </a:p>
        </p:txBody>
      </p:sp>
    </p:spTree>
    <p:extLst>
      <p:ext uri="{BB962C8B-B14F-4D97-AF65-F5344CB8AC3E}">
        <p14:creationId xmlns:p14="http://schemas.microsoft.com/office/powerpoint/2010/main" val="17828548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4BCBA9-5288-7C4E-91E8-909CF38790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85A8DA-AB85-304A-9285-9FF331743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02C2F4-581F-8C43-B995-4FA660FF37D3}"/>
              </a:ext>
            </a:extLst>
          </p:cNvPr>
          <p:cNvSpPr>
            <a:spLocks noGrp="1"/>
          </p:cNvSpPr>
          <p:nvPr>
            <p:ph type="dt" sz="half" idx="10"/>
          </p:nvPr>
        </p:nvSpPr>
        <p:spPr/>
        <p:txBody>
          <a:bodyPr/>
          <a:lstStyle/>
          <a:p>
            <a:fld id="{24D330B6-EBC7-0E4B-8574-6A0C807F3DB3}" type="datetimeFigureOut">
              <a:rPr lang="en-US" smtClean="0"/>
              <a:t>10/31/19</a:t>
            </a:fld>
            <a:endParaRPr lang="en-US"/>
          </a:p>
        </p:txBody>
      </p:sp>
      <p:sp>
        <p:nvSpPr>
          <p:cNvPr id="5" name="Footer Placeholder 4">
            <a:extLst>
              <a:ext uri="{FF2B5EF4-FFF2-40B4-BE49-F238E27FC236}">
                <a16:creationId xmlns:a16="http://schemas.microsoft.com/office/drawing/2014/main" id="{7EDAC9B1-7C28-A84C-9F34-2F52FA152D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3EC4ED-7FEF-254B-9B99-84FFC82B0393}"/>
              </a:ext>
            </a:extLst>
          </p:cNvPr>
          <p:cNvSpPr>
            <a:spLocks noGrp="1"/>
          </p:cNvSpPr>
          <p:nvPr>
            <p:ph type="sldNum" sz="quarter" idx="12"/>
          </p:nvPr>
        </p:nvSpPr>
        <p:spPr/>
        <p:txBody>
          <a:bodyPr/>
          <a:lstStyle/>
          <a:p>
            <a:fld id="{683B51A5-4AB8-3C4C-A8AB-38EF45A07B6B}" type="slidenum">
              <a:rPr lang="en-US" smtClean="0"/>
              <a:t>‹#›</a:t>
            </a:fld>
            <a:endParaRPr lang="en-US"/>
          </a:p>
        </p:txBody>
      </p:sp>
    </p:spTree>
    <p:extLst>
      <p:ext uri="{BB962C8B-B14F-4D97-AF65-F5344CB8AC3E}">
        <p14:creationId xmlns:p14="http://schemas.microsoft.com/office/powerpoint/2010/main" val="29261100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A607E3-2388-45F6-8334-9551E5D4165E}" type="datetimeFigureOut">
              <a:rPr lang="en-US" smtClean="0">
                <a:solidFill>
                  <a:srgbClr val="000000">
                    <a:tint val="75000"/>
                  </a:srgbClr>
                </a:solidFill>
              </a:rPr>
              <a:pPr/>
              <a:t>10/31/19</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5F7606BC-8AB3-4269-911F-2A8DC2C0517E}"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8270619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A607E3-2388-45F6-8334-9551E5D4165E}" type="datetimeFigureOut">
              <a:rPr lang="en-US" smtClean="0">
                <a:solidFill>
                  <a:srgbClr val="000000">
                    <a:tint val="75000"/>
                  </a:srgbClr>
                </a:solidFill>
              </a:rPr>
              <a:pPr/>
              <a:t>10/31/19</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5F7606BC-8AB3-4269-911F-2A8DC2C0517E}"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5859186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8A607E3-2388-45F6-8334-9551E5D4165E}" type="datetimeFigureOut">
              <a:rPr lang="en-US" smtClean="0">
                <a:solidFill>
                  <a:srgbClr val="000000">
                    <a:tint val="75000"/>
                  </a:srgbClr>
                </a:solidFill>
              </a:rPr>
              <a:pPr/>
              <a:t>10/31/19</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5F7606BC-8AB3-4269-911F-2A8DC2C0517E}"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5188344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A607E3-2388-45F6-8334-9551E5D4165E}" type="datetimeFigureOut">
              <a:rPr lang="en-US" smtClean="0">
                <a:solidFill>
                  <a:srgbClr val="000000">
                    <a:tint val="75000"/>
                  </a:srgbClr>
                </a:solidFill>
              </a:rPr>
              <a:pPr/>
              <a:t>10/31/19</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5F7606BC-8AB3-4269-911F-2A8DC2C0517E}"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0666885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A607E3-2388-45F6-8334-9551E5D4165E}" type="datetimeFigureOut">
              <a:rPr lang="en-US" smtClean="0">
                <a:solidFill>
                  <a:srgbClr val="000000">
                    <a:tint val="75000"/>
                  </a:srgbClr>
                </a:solidFill>
              </a:rPr>
              <a:pPr/>
              <a:t>10/31/19</a:t>
            </a:fld>
            <a:endParaRPr lang="en-US">
              <a:solidFill>
                <a:srgbClr val="000000">
                  <a:tint val="75000"/>
                </a:srgbClr>
              </a:solidFill>
            </a:endParaRPr>
          </a:p>
        </p:txBody>
      </p:sp>
      <p:sp>
        <p:nvSpPr>
          <p:cNvPr id="8" name="Footer Placeholder 7"/>
          <p:cNvSpPr>
            <a:spLocks noGrp="1"/>
          </p:cNvSpPr>
          <p:nvPr>
            <p:ph type="ftr" sz="quarter" idx="11"/>
          </p:nvPr>
        </p:nvSpPr>
        <p:spPr/>
        <p:txBody>
          <a:bodyPr/>
          <a:lstStyle/>
          <a:p>
            <a:endParaRPr lang="en-US">
              <a:solidFill>
                <a:srgbClr val="000000">
                  <a:tint val="75000"/>
                </a:srgbClr>
              </a:solidFill>
            </a:endParaRPr>
          </a:p>
        </p:txBody>
      </p:sp>
      <p:sp>
        <p:nvSpPr>
          <p:cNvPr id="9" name="Slide Number Placeholder 8"/>
          <p:cNvSpPr>
            <a:spLocks noGrp="1"/>
          </p:cNvSpPr>
          <p:nvPr>
            <p:ph type="sldNum" sz="quarter" idx="12"/>
          </p:nvPr>
        </p:nvSpPr>
        <p:spPr/>
        <p:txBody>
          <a:bodyPr/>
          <a:lstStyle/>
          <a:p>
            <a:fld id="{5F7606BC-8AB3-4269-911F-2A8DC2C0517E}"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41132371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A607E3-2388-45F6-8334-9551E5D4165E}" type="datetimeFigureOut">
              <a:rPr lang="en-US" smtClean="0">
                <a:solidFill>
                  <a:srgbClr val="000000">
                    <a:tint val="75000"/>
                  </a:srgbClr>
                </a:solidFill>
              </a:rPr>
              <a:pPr/>
              <a:t>10/31/19</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fld id="{5F7606BC-8AB3-4269-911F-2A8DC2C0517E}"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222770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613F3F6-FEC2-FF4B-BC92-B4849CD34F24}" type="datetimeFigureOut">
              <a:rPr lang="en-US" smtClean="0"/>
              <a:t>10/31/19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B05D9B-5582-A548-8ED2-2488B69E0498}" type="slidenum">
              <a:rPr lang="en-US" smtClean="0"/>
              <a:t>‹#›</a:t>
            </a:fld>
            <a:endParaRPr lang="en-US"/>
          </a:p>
        </p:txBody>
      </p:sp>
    </p:spTree>
    <p:extLst>
      <p:ext uri="{BB962C8B-B14F-4D97-AF65-F5344CB8AC3E}">
        <p14:creationId xmlns:p14="http://schemas.microsoft.com/office/powerpoint/2010/main" val="2156230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A607E3-2388-45F6-8334-9551E5D4165E}" type="datetimeFigureOut">
              <a:rPr lang="en-US" smtClean="0">
                <a:solidFill>
                  <a:srgbClr val="000000">
                    <a:tint val="75000"/>
                  </a:srgbClr>
                </a:solidFill>
              </a:rPr>
              <a:pPr/>
              <a:t>10/31/19</a:t>
            </a:fld>
            <a:endParaRPr lang="en-US">
              <a:solidFill>
                <a:srgbClr val="000000">
                  <a:tint val="75000"/>
                </a:srgbClr>
              </a:solidFill>
            </a:endParaRPr>
          </a:p>
        </p:txBody>
      </p:sp>
      <p:sp>
        <p:nvSpPr>
          <p:cNvPr id="3" name="Footer Placeholder 2"/>
          <p:cNvSpPr>
            <a:spLocks noGrp="1"/>
          </p:cNvSpPr>
          <p:nvPr>
            <p:ph type="ftr" sz="quarter" idx="11"/>
          </p:nvPr>
        </p:nvSpPr>
        <p:spPr/>
        <p:txBody>
          <a:bodyPr/>
          <a:lstStyle/>
          <a:p>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fld id="{5F7606BC-8AB3-4269-911F-2A8DC2C0517E}"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6930542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8A607E3-2388-45F6-8334-9551E5D4165E}" type="datetimeFigureOut">
              <a:rPr lang="en-US" smtClean="0">
                <a:solidFill>
                  <a:srgbClr val="000000">
                    <a:tint val="75000"/>
                  </a:srgbClr>
                </a:solidFill>
              </a:rPr>
              <a:pPr/>
              <a:t>10/31/19</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5F7606BC-8AB3-4269-911F-2A8DC2C0517E}"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830032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8A607E3-2388-45F6-8334-9551E5D4165E}" type="datetimeFigureOut">
              <a:rPr lang="en-US" smtClean="0">
                <a:solidFill>
                  <a:srgbClr val="000000">
                    <a:tint val="75000"/>
                  </a:srgbClr>
                </a:solidFill>
              </a:rPr>
              <a:pPr/>
              <a:t>10/31/19</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5F7606BC-8AB3-4269-911F-2A8DC2C0517E}"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40705801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A607E3-2388-45F6-8334-9551E5D4165E}" type="datetimeFigureOut">
              <a:rPr lang="en-US" smtClean="0">
                <a:solidFill>
                  <a:srgbClr val="000000">
                    <a:tint val="75000"/>
                  </a:srgbClr>
                </a:solidFill>
              </a:rPr>
              <a:pPr/>
              <a:t>10/31/19</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5F7606BC-8AB3-4269-911F-2A8DC2C0517E}"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5542319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A607E3-2388-45F6-8334-9551E5D4165E}" type="datetimeFigureOut">
              <a:rPr lang="en-US" smtClean="0">
                <a:solidFill>
                  <a:srgbClr val="000000">
                    <a:tint val="75000"/>
                  </a:srgbClr>
                </a:solidFill>
              </a:rPr>
              <a:pPr/>
              <a:t>10/31/19</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5F7606BC-8AB3-4269-911F-2A8DC2C0517E}"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9554992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6"/>
        </a:solidFill>
        <a:effectLst/>
      </p:bgPr>
    </p:bg>
    <p:spTree>
      <p:nvGrpSpPr>
        <p:cNvPr id="1" name="Shape 69"/>
        <p:cNvGrpSpPr/>
        <p:nvPr/>
      </p:nvGrpSpPr>
      <p:grpSpPr>
        <a:xfrm>
          <a:off x="0" y="0"/>
          <a:ext cx="0" cy="0"/>
          <a:chOff x="0" y="0"/>
          <a:chExt cx="0" cy="0"/>
        </a:xfrm>
      </p:grpSpPr>
      <p:sp>
        <p:nvSpPr>
          <p:cNvPr id="70" name="Google Shape;70;g5cde0d7f3b_2_4"/>
          <p:cNvSpPr/>
          <p:nvPr/>
        </p:nvSpPr>
        <p:spPr>
          <a:xfrm>
            <a:off x="41" y="3766000"/>
            <a:ext cx="9827200" cy="3092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g5cde0d7f3b_2_4"/>
          <p:cNvSpPr/>
          <p:nvPr/>
        </p:nvSpPr>
        <p:spPr>
          <a:xfrm flipH="1">
            <a:off x="4776800" y="2067600"/>
            <a:ext cx="7415200" cy="47904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g5cde0d7f3b_2_4"/>
          <p:cNvSpPr/>
          <p:nvPr/>
        </p:nvSpPr>
        <p:spPr>
          <a:xfrm rot="10800000">
            <a:off x="6745207" y="0"/>
            <a:ext cx="5446800" cy="2736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g5cde0d7f3b_2_4"/>
          <p:cNvSpPr/>
          <p:nvPr/>
        </p:nvSpPr>
        <p:spPr>
          <a:xfrm>
            <a:off x="271033" y="275000"/>
            <a:ext cx="116500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4" name="Google Shape;74;g5cde0d7f3b_2_4"/>
          <p:cNvGrpSpPr/>
          <p:nvPr/>
        </p:nvGrpSpPr>
        <p:grpSpPr>
          <a:xfrm>
            <a:off x="340267" y="790"/>
            <a:ext cx="3000484" cy="1392400"/>
            <a:chOff x="255200" y="592"/>
            <a:chExt cx="2250363" cy="1044300"/>
          </a:xfrm>
        </p:grpSpPr>
        <p:sp>
          <p:nvSpPr>
            <p:cNvPr id="75" name="Google Shape;75;g5cde0d7f3b_2_4"/>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g5cde0d7f3b_2_4"/>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g5cde0d7f3b_2_4"/>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8" name="Google Shape;78;g5cde0d7f3b_2_4"/>
          <p:cNvGrpSpPr/>
          <p:nvPr/>
        </p:nvGrpSpPr>
        <p:grpSpPr>
          <a:xfrm>
            <a:off x="1207194" y="790"/>
            <a:ext cx="3000484" cy="1392400"/>
            <a:chOff x="905395" y="592"/>
            <a:chExt cx="2250363" cy="1044300"/>
          </a:xfrm>
        </p:grpSpPr>
        <p:sp>
          <p:nvSpPr>
            <p:cNvPr id="79" name="Google Shape;79;g5cde0d7f3b_2_4"/>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g5cde0d7f3b_2_4"/>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g5cde0d7f3b_2_4"/>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82" name="Google Shape;82;g5cde0d7f3b_2_4"/>
          <p:cNvGrpSpPr/>
          <p:nvPr/>
        </p:nvGrpSpPr>
        <p:grpSpPr>
          <a:xfrm>
            <a:off x="9409957" y="6784"/>
            <a:ext cx="2468376" cy="1002810"/>
            <a:chOff x="6917201" y="0"/>
            <a:chExt cx="2227777" cy="863400"/>
          </a:xfrm>
        </p:grpSpPr>
        <p:sp>
          <p:nvSpPr>
            <p:cNvPr id="83" name="Google Shape;83;g5cde0d7f3b_2_4"/>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 name="Google Shape;84;g5cde0d7f3b_2_4"/>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 name="Google Shape;85;g5cde0d7f3b_2_4"/>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86" name="Google Shape;86;g5cde0d7f3b_2_4"/>
          <p:cNvGrpSpPr/>
          <p:nvPr/>
        </p:nvGrpSpPr>
        <p:grpSpPr>
          <a:xfrm>
            <a:off x="8737376" y="5623803"/>
            <a:ext cx="3185424" cy="1234317"/>
            <a:chOff x="6917201" y="0"/>
            <a:chExt cx="2227777" cy="863400"/>
          </a:xfrm>
        </p:grpSpPr>
        <p:sp>
          <p:nvSpPr>
            <p:cNvPr id="87" name="Google Shape;87;g5cde0d7f3b_2_4"/>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 name="Google Shape;88;g5cde0d7f3b_2_4"/>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 name="Google Shape;89;g5cde0d7f3b_2_4"/>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0" name="Google Shape;90;g5cde0d7f3b_2_4"/>
          <p:cNvGrpSpPr/>
          <p:nvPr/>
        </p:nvGrpSpPr>
        <p:grpSpPr>
          <a:xfrm>
            <a:off x="265532" y="5407537"/>
            <a:ext cx="3727219" cy="1444411"/>
            <a:chOff x="6917201" y="0"/>
            <a:chExt cx="2227777" cy="863400"/>
          </a:xfrm>
        </p:grpSpPr>
        <p:sp>
          <p:nvSpPr>
            <p:cNvPr id="91" name="Google Shape;91;g5cde0d7f3b_2_4"/>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g5cde0d7f3b_2_4"/>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g5cde0d7f3b_2_4"/>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4" name="Google Shape;94;g5cde0d7f3b_2_4"/>
          <p:cNvSpPr txBox="1">
            <a:spLocks noGrp="1"/>
          </p:cNvSpPr>
          <p:nvPr>
            <p:ph type="ctrTitle"/>
          </p:nvPr>
        </p:nvSpPr>
        <p:spPr>
          <a:xfrm>
            <a:off x="2478271" y="2430444"/>
            <a:ext cx="7148400" cy="193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95" name="Google Shape;95;g5cde0d7f3b_2_4"/>
          <p:cNvSpPr txBox="1">
            <a:spLocks noGrp="1"/>
          </p:cNvSpPr>
          <p:nvPr>
            <p:ph type="subTitle" idx="1"/>
          </p:nvPr>
        </p:nvSpPr>
        <p:spPr>
          <a:xfrm>
            <a:off x="2478267" y="4550878"/>
            <a:ext cx="7148400" cy="69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96" name="Google Shape;96;g5cde0d7f3b_2_4"/>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241146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3"/>
        </a:solidFill>
        <a:effectLst/>
      </p:bgPr>
    </p:bg>
    <p:spTree>
      <p:nvGrpSpPr>
        <p:cNvPr id="1" name="Shape 97"/>
        <p:cNvGrpSpPr/>
        <p:nvPr/>
      </p:nvGrpSpPr>
      <p:grpSpPr>
        <a:xfrm>
          <a:off x="0" y="0"/>
          <a:ext cx="0" cy="0"/>
          <a:chOff x="0" y="0"/>
          <a:chExt cx="0" cy="0"/>
        </a:xfrm>
      </p:grpSpPr>
      <p:sp>
        <p:nvSpPr>
          <p:cNvPr id="98" name="Google Shape;98;g5cde0d7f3b_2_32"/>
          <p:cNvSpPr/>
          <p:nvPr/>
        </p:nvSpPr>
        <p:spPr>
          <a:xfrm flipH="1">
            <a:off x="6342800" y="3079200"/>
            <a:ext cx="5849200" cy="37788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99" name="Google Shape;99;g5cde0d7f3b_2_32"/>
          <p:cNvGrpSpPr/>
          <p:nvPr/>
        </p:nvGrpSpPr>
        <p:grpSpPr>
          <a:xfrm>
            <a:off x="7458922" y="5281487"/>
            <a:ext cx="3880193" cy="1576453"/>
            <a:chOff x="6917201" y="0"/>
            <a:chExt cx="2227777" cy="863400"/>
          </a:xfrm>
        </p:grpSpPr>
        <p:sp>
          <p:nvSpPr>
            <p:cNvPr id="100" name="Google Shape;100;g5cde0d7f3b_2_32"/>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 name="Google Shape;101;g5cde0d7f3b_2_32"/>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g5cde0d7f3b_2_32"/>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03" name="Google Shape;103;g5cde0d7f3b_2_32"/>
          <p:cNvGrpSpPr/>
          <p:nvPr/>
        </p:nvGrpSpPr>
        <p:grpSpPr>
          <a:xfrm>
            <a:off x="265532" y="4"/>
            <a:ext cx="3727219" cy="1444411"/>
            <a:chOff x="6917201" y="0"/>
            <a:chExt cx="2227777" cy="863400"/>
          </a:xfrm>
        </p:grpSpPr>
        <p:sp>
          <p:nvSpPr>
            <p:cNvPr id="104" name="Google Shape;104;g5cde0d7f3b_2_3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g5cde0d7f3b_2_3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g5cde0d7f3b_2_3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7" name="Google Shape;107;g5cde0d7f3b_2_32"/>
          <p:cNvSpPr txBox="1">
            <a:spLocks noGrp="1"/>
          </p:cNvSpPr>
          <p:nvPr>
            <p:ph type="title"/>
          </p:nvPr>
        </p:nvSpPr>
        <p:spPr>
          <a:xfrm>
            <a:off x="2518245" y="2328133"/>
            <a:ext cx="7170000" cy="2194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108" name="Google Shape;108;g5cde0d7f3b_2_32"/>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155834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109"/>
        <p:cNvGrpSpPr/>
        <p:nvPr/>
      </p:nvGrpSpPr>
      <p:grpSpPr>
        <a:xfrm>
          <a:off x="0" y="0"/>
          <a:ext cx="0" cy="0"/>
          <a:chOff x="0" y="0"/>
          <a:chExt cx="0" cy="0"/>
        </a:xfrm>
      </p:grpSpPr>
      <p:sp>
        <p:nvSpPr>
          <p:cNvPr id="110" name="Google Shape;110;g5cde0d7f3b_2_44"/>
          <p:cNvSpPr/>
          <p:nvPr/>
        </p:nvSpPr>
        <p:spPr>
          <a:xfrm flipH="1">
            <a:off x="4776800" y="2067600"/>
            <a:ext cx="7415200" cy="47904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g5cde0d7f3b_2_44"/>
          <p:cNvSpPr/>
          <p:nvPr/>
        </p:nvSpPr>
        <p:spPr>
          <a:xfrm>
            <a:off x="41" y="3766000"/>
            <a:ext cx="9827200" cy="3092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g5cde0d7f3b_2_44"/>
          <p:cNvSpPr/>
          <p:nvPr/>
        </p:nvSpPr>
        <p:spPr>
          <a:xfrm>
            <a:off x="270967" y="275000"/>
            <a:ext cx="116500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g5cde0d7f3b_2_44"/>
          <p:cNvSpPr txBox="1">
            <a:spLocks noGrp="1"/>
          </p:cNvSpPr>
          <p:nvPr>
            <p:ph type="title"/>
          </p:nvPr>
        </p:nvSpPr>
        <p:spPr>
          <a:xfrm>
            <a:off x="1092200" y="1127467"/>
            <a:ext cx="10007600" cy="1272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14" name="Google Shape;114;g5cde0d7f3b_2_44"/>
          <p:cNvSpPr txBox="1">
            <a:spLocks noGrp="1"/>
          </p:cNvSpPr>
          <p:nvPr>
            <p:ph type="body" idx="1"/>
          </p:nvPr>
        </p:nvSpPr>
        <p:spPr>
          <a:xfrm>
            <a:off x="1092200" y="2654300"/>
            <a:ext cx="10007600" cy="3264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15" name="Google Shape;115;g5cde0d7f3b_2_44"/>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645582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2"/>
        </a:solidFill>
        <a:effectLst/>
      </p:bgPr>
    </p:bg>
    <p:spTree>
      <p:nvGrpSpPr>
        <p:cNvPr id="1" name="Shape 116"/>
        <p:cNvGrpSpPr/>
        <p:nvPr/>
      </p:nvGrpSpPr>
      <p:grpSpPr>
        <a:xfrm>
          <a:off x="0" y="0"/>
          <a:ext cx="0" cy="0"/>
          <a:chOff x="0" y="0"/>
          <a:chExt cx="0" cy="0"/>
        </a:xfrm>
      </p:grpSpPr>
      <p:sp>
        <p:nvSpPr>
          <p:cNvPr id="117" name="Google Shape;117;g5cde0d7f3b_2_51"/>
          <p:cNvSpPr/>
          <p:nvPr/>
        </p:nvSpPr>
        <p:spPr>
          <a:xfrm flipH="1">
            <a:off x="4776800" y="2067600"/>
            <a:ext cx="7415200" cy="47904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g5cde0d7f3b_2_51"/>
          <p:cNvSpPr/>
          <p:nvPr/>
        </p:nvSpPr>
        <p:spPr>
          <a:xfrm>
            <a:off x="41" y="3766000"/>
            <a:ext cx="9827200" cy="3092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g5cde0d7f3b_2_51"/>
          <p:cNvSpPr/>
          <p:nvPr/>
        </p:nvSpPr>
        <p:spPr>
          <a:xfrm>
            <a:off x="270967" y="275000"/>
            <a:ext cx="116500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g5cde0d7f3b_2_51"/>
          <p:cNvSpPr txBox="1">
            <a:spLocks noGrp="1"/>
          </p:cNvSpPr>
          <p:nvPr>
            <p:ph type="title"/>
          </p:nvPr>
        </p:nvSpPr>
        <p:spPr>
          <a:xfrm>
            <a:off x="1092200" y="1127467"/>
            <a:ext cx="10007600" cy="1272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21" name="Google Shape;121;g5cde0d7f3b_2_51"/>
          <p:cNvSpPr txBox="1">
            <a:spLocks noGrp="1"/>
          </p:cNvSpPr>
          <p:nvPr>
            <p:ph type="body" idx="1"/>
          </p:nvPr>
        </p:nvSpPr>
        <p:spPr>
          <a:xfrm>
            <a:off x="1092200" y="2654300"/>
            <a:ext cx="4914800" cy="3264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22" name="Google Shape;122;g5cde0d7f3b_2_51"/>
          <p:cNvSpPr txBox="1">
            <a:spLocks noGrp="1"/>
          </p:cNvSpPr>
          <p:nvPr>
            <p:ph type="body" idx="2"/>
          </p:nvPr>
        </p:nvSpPr>
        <p:spPr>
          <a:xfrm>
            <a:off x="6184900" y="2654300"/>
            <a:ext cx="4914800" cy="3264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23" name="Google Shape;123;g5cde0d7f3b_2_51"/>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354045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2"/>
        </a:solidFill>
        <a:effectLst/>
      </p:bgPr>
    </p:bg>
    <p:spTree>
      <p:nvGrpSpPr>
        <p:cNvPr id="1" name="Shape 124"/>
        <p:cNvGrpSpPr/>
        <p:nvPr/>
      </p:nvGrpSpPr>
      <p:grpSpPr>
        <a:xfrm>
          <a:off x="0" y="0"/>
          <a:ext cx="0" cy="0"/>
          <a:chOff x="0" y="0"/>
          <a:chExt cx="0" cy="0"/>
        </a:xfrm>
      </p:grpSpPr>
      <p:sp>
        <p:nvSpPr>
          <p:cNvPr id="125" name="Google Shape;125;g5cde0d7f3b_2_59"/>
          <p:cNvSpPr/>
          <p:nvPr/>
        </p:nvSpPr>
        <p:spPr>
          <a:xfrm flipH="1">
            <a:off x="4776800" y="2067600"/>
            <a:ext cx="7415200" cy="47904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 name="Google Shape;126;g5cde0d7f3b_2_59"/>
          <p:cNvSpPr/>
          <p:nvPr/>
        </p:nvSpPr>
        <p:spPr>
          <a:xfrm>
            <a:off x="41" y="3766000"/>
            <a:ext cx="9827200" cy="3092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 name="Google Shape;127;g5cde0d7f3b_2_59"/>
          <p:cNvSpPr/>
          <p:nvPr/>
        </p:nvSpPr>
        <p:spPr>
          <a:xfrm>
            <a:off x="270967" y="275000"/>
            <a:ext cx="116500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 name="Google Shape;128;g5cde0d7f3b_2_59"/>
          <p:cNvSpPr txBox="1">
            <a:spLocks noGrp="1"/>
          </p:cNvSpPr>
          <p:nvPr>
            <p:ph type="title"/>
          </p:nvPr>
        </p:nvSpPr>
        <p:spPr>
          <a:xfrm>
            <a:off x="1092200" y="1127467"/>
            <a:ext cx="10007600" cy="1272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29" name="Google Shape;129;g5cde0d7f3b_2_59"/>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90367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613F3F6-FEC2-FF4B-BC92-B4849CD34F24}" type="datetimeFigureOut">
              <a:rPr lang="en-US" smtClean="0"/>
              <a:t>10/31/19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B05D9B-5582-A548-8ED2-2488B69E0498}" type="slidenum">
              <a:rPr lang="en-US" smtClean="0"/>
              <a:t>‹#›</a:t>
            </a:fld>
            <a:endParaRPr lang="en-US"/>
          </a:p>
        </p:txBody>
      </p:sp>
    </p:spTree>
    <p:extLst>
      <p:ext uri="{BB962C8B-B14F-4D97-AF65-F5344CB8AC3E}">
        <p14:creationId xmlns:p14="http://schemas.microsoft.com/office/powerpoint/2010/main" val="11713863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3"/>
        </a:solidFill>
        <a:effectLst/>
      </p:bgPr>
    </p:bg>
    <p:spTree>
      <p:nvGrpSpPr>
        <p:cNvPr id="1" name="Shape 130"/>
        <p:cNvGrpSpPr/>
        <p:nvPr/>
      </p:nvGrpSpPr>
      <p:grpSpPr>
        <a:xfrm>
          <a:off x="0" y="0"/>
          <a:ext cx="0" cy="0"/>
          <a:chOff x="0" y="0"/>
          <a:chExt cx="0" cy="0"/>
        </a:xfrm>
      </p:grpSpPr>
      <p:sp>
        <p:nvSpPr>
          <p:cNvPr id="131" name="Google Shape;131;g5cde0d7f3b_2_65"/>
          <p:cNvSpPr/>
          <p:nvPr/>
        </p:nvSpPr>
        <p:spPr>
          <a:xfrm flipH="1">
            <a:off x="4776800" y="2067600"/>
            <a:ext cx="7415200" cy="47904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g5cde0d7f3b_2_65"/>
          <p:cNvSpPr/>
          <p:nvPr/>
        </p:nvSpPr>
        <p:spPr>
          <a:xfrm>
            <a:off x="41" y="3766000"/>
            <a:ext cx="9827200" cy="3092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g5cde0d7f3b_2_65"/>
          <p:cNvSpPr/>
          <p:nvPr/>
        </p:nvSpPr>
        <p:spPr>
          <a:xfrm>
            <a:off x="270967" y="275000"/>
            <a:ext cx="116500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g5cde0d7f3b_2_65"/>
          <p:cNvSpPr txBox="1">
            <a:spLocks noGrp="1"/>
          </p:cNvSpPr>
          <p:nvPr>
            <p:ph type="title"/>
          </p:nvPr>
        </p:nvSpPr>
        <p:spPr>
          <a:xfrm>
            <a:off x="1092200" y="1127467"/>
            <a:ext cx="4945600" cy="1844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35" name="Google Shape;135;g5cde0d7f3b_2_65"/>
          <p:cNvSpPr txBox="1">
            <a:spLocks noGrp="1"/>
          </p:cNvSpPr>
          <p:nvPr>
            <p:ph type="body" idx="1"/>
          </p:nvPr>
        </p:nvSpPr>
        <p:spPr>
          <a:xfrm>
            <a:off x="1107600" y="3092067"/>
            <a:ext cx="4945600" cy="28264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36" name="Google Shape;136;g5cde0d7f3b_2_65"/>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987821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1"/>
        </a:solidFill>
        <a:effectLst/>
      </p:bgPr>
    </p:bg>
    <p:spTree>
      <p:nvGrpSpPr>
        <p:cNvPr id="1" name="Shape 137"/>
        <p:cNvGrpSpPr/>
        <p:nvPr/>
      </p:nvGrpSpPr>
      <p:grpSpPr>
        <a:xfrm>
          <a:off x="0" y="0"/>
          <a:ext cx="0" cy="0"/>
          <a:chOff x="0" y="0"/>
          <a:chExt cx="0" cy="0"/>
        </a:xfrm>
      </p:grpSpPr>
      <p:sp>
        <p:nvSpPr>
          <p:cNvPr id="138" name="Google Shape;138;g5cde0d7f3b_2_72"/>
          <p:cNvSpPr/>
          <p:nvPr/>
        </p:nvSpPr>
        <p:spPr>
          <a:xfrm>
            <a:off x="0" y="3764192"/>
            <a:ext cx="9825600" cy="3089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g5cde0d7f3b_2_72"/>
          <p:cNvSpPr/>
          <p:nvPr/>
        </p:nvSpPr>
        <p:spPr>
          <a:xfrm flipH="1">
            <a:off x="4777613" y="2072150"/>
            <a:ext cx="7414000" cy="4786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40" name="Google Shape;140;g5cde0d7f3b_2_72"/>
          <p:cNvGrpSpPr/>
          <p:nvPr/>
        </p:nvGrpSpPr>
        <p:grpSpPr>
          <a:xfrm>
            <a:off x="341322" y="-158"/>
            <a:ext cx="3001796" cy="1391211"/>
            <a:chOff x="3961956" y="4383950"/>
            <a:chExt cx="1160548" cy="548700"/>
          </a:xfrm>
        </p:grpSpPr>
        <p:sp>
          <p:nvSpPr>
            <p:cNvPr id="141" name="Google Shape;141;g5cde0d7f3b_2_72"/>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 name="Google Shape;142;g5cde0d7f3b_2_72"/>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g5cde0d7f3b_2_72"/>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44" name="Google Shape;144;g5cde0d7f3b_2_72"/>
          <p:cNvSpPr/>
          <p:nvPr/>
        </p:nvSpPr>
        <p:spPr>
          <a:xfrm>
            <a:off x="270967" y="275000"/>
            <a:ext cx="116500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45" name="Google Shape;145;g5cde0d7f3b_2_72"/>
          <p:cNvGrpSpPr/>
          <p:nvPr/>
        </p:nvGrpSpPr>
        <p:grpSpPr>
          <a:xfrm>
            <a:off x="46579" y="6029502"/>
            <a:ext cx="2124408" cy="822763"/>
            <a:chOff x="6917201" y="0"/>
            <a:chExt cx="2227777" cy="863400"/>
          </a:xfrm>
        </p:grpSpPr>
        <p:sp>
          <p:nvSpPr>
            <p:cNvPr id="146" name="Google Shape;146;g5cde0d7f3b_2_72"/>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g5cde0d7f3b_2_72"/>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g5cde0d7f3b_2_72"/>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49" name="Google Shape;149;g5cde0d7f3b_2_72"/>
          <p:cNvGrpSpPr/>
          <p:nvPr/>
        </p:nvGrpSpPr>
        <p:grpSpPr>
          <a:xfrm>
            <a:off x="7848472" y="1657"/>
            <a:ext cx="4343273" cy="1682018"/>
            <a:chOff x="6917201" y="0"/>
            <a:chExt cx="2227777" cy="863400"/>
          </a:xfrm>
        </p:grpSpPr>
        <p:sp>
          <p:nvSpPr>
            <p:cNvPr id="150" name="Google Shape;150;g5cde0d7f3b_2_7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 name="Google Shape;151;g5cde0d7f3b_2_7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g5cde0d7f3b_2_7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3" name="Google Shape;153;g5cde0d7f3b_2_72"/>
          <p:cNvSpPr txBox="1">
            <a:spLocks noGrp="1"/>
          </p:cNvSpPr>
          <p:nvPr>
            <p:ph type="title"/>
          </p:nvPr>
        </p:nvSpPr>
        <p:spPr>
          <a:xfrm>
            <a:off x="1858572" y="1734861"/>
            <a:ext cx="8489200" cy="3385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154" name="Google Shape;154;g5cde0d7f3b_2_72"/>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704170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2"/>
        </a:solidFill>
        <a:effectLst/>
      </p:bgPr>
    </p:bg>
    <p:spTree>
      <p:nvGrpSpPr>
        <p:cNvPr id="1" name="Shape 155"/>
        <p:cNvGrpSpPr/>
        <p:nvPr/>
      </p:nvGrpSpPr>
      <p:grpSpPr>
        <a:xfrm>
          <a:off x="0" y="0"/>
          <a:ext cx="0" cy="0"/>
          <a:chOff x="0" y="0"/>
          <a:chExt cx="0" cy="0"/>
        </a:xfrm>
      </p:grpSpPr>
      <p:sp>
        <p:nvSpPr>
          <p:cNvPr id="156" name="Google Shape;156;g5cde0d7f3b_2_90"/>
          <p:cNvSpPr/>
          <p:nvPr/>
        </p:nvSpPr>
        <p:spPr>
          <a:xfrm flipH="1">
            <a:off x="4776800" y="2067600"/>
            <a:ext cx="7415200" cy="47904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 name="Google Shape;157;g5cde0d7f3b_2_90"/>
          <p:cNvSpPr/>
          <p:nvPr/>
        </p:nvSpPr>
        <p:spPr>
          <a:xfrm>
            <a:off x="41" y="3766000"/>
            <a:ext cx="9827200" cy="3092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 name="Google Shape;158;g5cde0d7f3b_2_90"/>
          <p:cNvSpPr/>
          <p:nvPr/>
        </p:nvSpPr>
        <p:spPr>
          <a:xfrm>
            <a:off x="270967" y="275000"/>
            <a:ext cx="116500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 name="Google Shape;159;g5cde0d7f3b_2_90"/>
          <p:cNvSpPr txBox="1">
            <a:spLocks noGrp="1"/>
          </p:cNvSpPr>
          <p:nvPr>
            <p:ph type="title"/>
          </p:nvPr>
        </p:nvSpPr>
        <p:spPr>
          <a:xfrm>
            <a:off x="1092200" y="1127467"/>
            <a:ext cx="8565600" cy="940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60" name="Google Shape;160;g5cde0d7f3b_2_90"/>
          <p:cNvSpPr txBox="1">
            <a:spLocks noGrp="1"/>
          </p:cNvSpPr>
          <p:nvPr>
            <p:ph type="subTitle" idx="1"/>
          </p:nvPr>
        </p:nvSpPr>
        <p:spPr>
          <a:xfrm>
            <a:off x="1092200" y="2067600"/>
            <a:ext cx="7813200" cy="52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61" name="Google Shape;161;g5cde0d7f3b_2_90"/>
          <p:cNvSpPr txBox="1">
            <a:spLocks noGrp="1"/>
          </p:cNvSpPr>
          <p:nvPr>
            <p:ph type="body" idx="2"/>
          </p:nvPr>
        </p:nvSpPr>
        <p:spPr>
          <a:xfrm>
            <a:off x="1092200" y="3289400"/>
            <a:ext cx="7813200" cy="2794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62" name="Google Shape;162;g5cde0d7f3b_2_90"/>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218622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163"/>
        <p:cNvGrpSpPr/>
        <p:nvPr/>
      </p:nvGrpSpPr>
      <p:grpSpPr>
        <a:xfrm>
          <a:off x="0" y="0"/>
          <a:ext cx="0" cy="0"/>
          <a:chOff x="0" y="0"/>
          <a:chExt cx="0" cy="0"/>
        </a:xfrm>
      </p:grpSpPr>
      <p:sp>
        <p:nvSpPr>
          <p:cNvPr id="164" name="Google Shape;164;g5cde0d7f3b_2_98"/>
          <p:cNvSpPr/>
          <p:nvPr/>
        </p:nvSpPr>
        <p:spPr>
          <a:xfrm>
            <a:off x="41" y="3766000"/>
            <a:ext cx="9827200" cy="3092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5" name="Google Shape;165;g5cde0d7f3b_2_98"/>
          <p:cNvSpPr/>
          <p:nvPr/>
        </p:nvSpPr>
        <p:spPr>
          <a:xfrm flipH="1">
            <a:off x="4776800" y="2067600"/>
            <a:ext cx="7415200" cy="47904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6" name="Google Shape;166;g5cde0d7f3b_2_98"/>
          <p:cNvSpPr/>
          <p:nvPr/>
        </p:nvSpPr>
        <p:spPr>
          <a:xfrm>
            <a:off x="270967" y="275000"/>
            <a:ext cx="116500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 name="Google Shape;167;g5cde0d7f3b_2_98"/>
          <p:cNvSpPr txBox="1">
            <a:spLocks noGrp="1"/>
          </p:cNvSpPr>
          <p:nvPr>
            <p:ph type="body" idx="1"/>
          </p:nvPr>
        </p:nvSpPr>
        <p:spPr>
          <a:xfrm>
            <a:off x="437367" y="5551333"/>
            <a:ext cx="9886800" cy="806800"/>
          </a:xfrm>
          <a:prstGeom prst="rect">
            <a:avLst/>
          </a:prstGeom>
        </p:spPr>
        <p:txBody>
          <a:bodyPr spcFirstLastPara="1" wrap="square" lIns="91425" tIns="91425" rIns="91425" bIns="91425" anchor="b" anchorCtr="0">
            <a:noAutofit/>
          </a:bodyPr>
          <a:lstStyle>
            <a:lvl1pPr marL="457200" lvl="0" indent="-228600">
              <a:lnSpc>
                <a:spcPct val="100000"/>
              </a:lnSpc>
              <a:spcBef>
                <a:spcPts val="0"/>
              </a:spcBef>
              <a:spcAft>
                <a:spcPts val="0"/>
              </a:spcAft>
              <a:buSzPts val="1300"/>
              <a:buNone/>
              <a:defRPr/>
            </a:lvl1pPr>
          </a:lstStyle>
          <a:p>
            <a:endParaRPr/>
          </a:p>
        </p:txBody>
      </p:sp>
      <p:sp>
        <p:nvSpPr>
          <p:cNvPr id="168" name="Google Shape;168;g5cde0d7f3b_2_98"/>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900078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169"/>
        <p:cNvGrpSpPr/>
        <p:nvPr/>
      </p:nvGrpSpPr>
      <p:grpSpPr>
        <a:xfrm>
          <a:off x="0" y="0"/>
          <a:ext cx="0" cy="0"/>
          <a:chOff x="0" y="0"/>
          <a:chExt cx="0" cy="0"/>
        </a:xfrm>
      </p:grpSpPr>
      <p:sp>
        <p:nvSpPr>
          <p:cNvPr id="170" name="Google Shape;170;g5cde0d7f3b_2_104"/>
          <p:cNvSpPr/>
          <p:nvPr/>
        </p:nvSpPr>
        <p:spPr>
          <a:xfrm flipH="1">
            <a:off x="7425600" y="3778767"/>
            <a:ext cx="4766400" cy="30792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71" name="Google Shape;171;g5cde0d7f3b_2_104"/>
          <p:cNvGrpSpPr/>
          <p:nvPr/>
        </p:nvGrpSpPr>
        <p:grpSpPr>
          <a:xfrm>
            <a:off x="7945630" y="5492769"/>
            <a:ext cx="3361269" cy="1365553"/>
            <a:chOff x="6917201" y="0"/>
            <a:chExt cx="2227777" cy="863400"/>
          </a:xfrm>
        </p:grpSpPr>
        <p:sp>
          <p:nvSpPr>
            <p:cNvPr id="172" name="Google Shape;172;g5cde0d7f3b_2_104"/>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3" name="Google Shape;173;g5cde0d7f3b_2_104"/>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g5cde0d7f3b_2_104"/>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75" name="Google Shape;175;g5cde0d7f3b_2_104"/>
          <p:cNvGrpSpPr/>
          <p:nvPr/>
        </p:nvGrpSpPr>
        <p:grpSpPr>
          <a:xfrm>
            <a:off x="265532" y="4"/>
            <a:ext cx="3727219" cy="1444411"/>
            <a:chOff x="6917201" y="0"/>
            <a:chExt cx="2227777" cy="863400"/>
          </a:xfrm>
        </p:grpSpPr>
        <p:sp>
          <p:nvSpPr>
            <p:cNvPr id="176" name="Google Shape;176;g5cde0d7f3b_2_104"/>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g5cde0d7f3b_2_104"/>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g5cde0d7f3b_2_104"/>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79" name="Google Shape;179;g5cde0d7f3b_2_104"/>
          <p:cNvSpPr txBox="1">
            <a:spLocks noGrp="1"/>
          </p:cNvSpPr>
          <p:nvPr>
            <p:ph type="title" hasCustomPrompt="1"/>
          </p:nvPr>
        </p:nvSpPr>
        <p:spPr>
          <a:xfrm>
            <a:off x="1847800" y="1845133"/>
            <a:ext cx="8496400" cy="1839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80" name="Google Shape;180;g5cde0d7f3b_2_104"/>
          <p:cNvSpPr txBox="1">
            <a:spLocks noGrp="1"/>
          </p:cNvSpPr>
          <p:nvPr>
            <p:ph type="body" idx="1"/>
          </p:nvPr>
        </p:nvSpPr>
        <p:spPr>
          <a:xfrm>
            <a:off x="1847800" y="3818467"/>
            <a:ext cx="8496400" cy="854800"/>
          </a:xfrm>
          <a:prstGeom prst="rect">
            <a:avLst/>
          </a:prstGeom>
        </p:spPr>
        <p:txBody>
          <a:bodyPr spcFirstLastPara="1" wrap="square" lIns="91425" tIns="91425" rIns="91425" bIns="91425" anchor="t" anchorCtr="0">
            <a:noAutofit/>
          </a:bodyPr>
          <a:lstStyle>
            <a:lvl1pPr marL="457200" lvl="0" indent="-311150" algn="ctr">
              <a:spcBef>
                <a:spcPts val="0"/>
              </a:spcBef>
              <a:spcAft>
                <a:spcPts val="0"/>
              </a:spcAft>
              <a:buSzPts val="1300"/>
              <a:buChar char="●"/>
              <a:defRPr/>
            </a:lvl1pPr>
            <a:lvl2pPr marL="914400" lvl="1" indent="-298450" algn="ctr">
              <a:spcBef>
                <a:spcPts val="1600"/>
              </a:spcBef>
              <a:spcAft>
                <a:spcPts val="0"/>
              </a:spcAft>
              <a:buSzPts val="1100"/>
              <a:buChar char="○"/>
              <a:defRPr/>
            </a:lvl2pPr>
            <a:lvl3pPr marL="1371600" lvl="2" indent="-298450" algn="ctr">
              <a:spcBef>
                <a:spcPts val="1600"/>
              </a:spcBef>
              <a:spcAft>
                <a:spcPts val="0"/>
              </a:spcAft>
              <a:buSzPts val="1100"/>
              <a:buChar char="■"/>
              <a:defRPr/>
            </a:lvl3pPr>
            <a:lvl4pPr marL="1828800" lvl="3" indent="-298450" algn="ctr">
              <a:spcBef>
                <a:spcPts val="1600"/>
              </a:spcBef>
              <a:spcAft>
                <a:spcPts val="0"/>
              </a:spcAft>
              <a:buSzPts val="1100"/>
              <a:buChar char="●"/>
              <a:defRPr/>
            </a:lvl4pPr>
            <a:lvl5pPr marL="2286000" lvl="4" indent="-298450" algn="ctr">
              <a:spcBef>
                <a:spcPts val="1600"/>
              </a:spcBef>
              <a:spcAft>
                <a:spcPts val="0"/>
              </a:spcAft>
              <a:buSzPts val="1100"/>
              <a:buChar char="○"/>
              <a:defRPr/>
            </a:lvl5pPr>
            <a:lvl6pPr marL="2743200" lvl="5" indent="-298450" algn="ctr">
              <a:spcBef>
                <a:spcPts val="1600"/>
              </a:spcBef>
              <a:spcAft>
                <a:spcPts val="0"/>
              </a:spcAft>
              <a:buSzPts val="1100"/>
              <a:buChar char="■"/>
              <a:defRPr/>
            </a:lvl6pPr>
            <a:lvl7pPr marL="3200400" lvl="6" indent="-298450" algn="ctr">
              <a:spcBef>
                <a:spcPts val="1600"/>
              </a:spcBef>
              <a:spcAft>
                <a:spcPts val="0"/>
              </a:spcAft>
              <a:buSzPts val="1100"/>
              <a:buChar char="●"/>
              <a:defRPr/>
            </a:lvl7pPr>
            <a:lvl8pPr marL="3657600" lvl="7" indent="-298450" algn="ctr">
              <a:spcBef>
                <a:spcPts val="1600"/>
              </a:spcBef>
              <a:spcAft>
                <a:spcPts val="0"/>
              </a:spcAft>
              <a:buSzPts val="1100"/>
              <a:buChar char="○"/>
              <a:defRPr/>
            </a:lvl8pPr>
            <a:lvl9pPr marL="4114800" lvl="8" indent="-298450" algn="ctr">
              <a:spcBef>
                <a:spcPts val="1600"/>
              </a:spcBef>
              <a:spcAft>
                <a:spcPts val="1600"/>
              </a:spcAft>
              <a:buSzPts val="1100"/>
              <a:buChar char="■"/>
              <a:defRPr/>
            </a:lvl9pPr>
          </a:lstStyle>
          <a:p>
            <a:endParaRPr/>
          </a:p>
        </p:txBody>
      </p:sp>
      <p:sp>
        <p:nvSpPr>
          <p:cNvPr id="181" name="Google Shape;181;g5cde0d7f3b_2_104"/>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121236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2"/>
        <p:cNvGrpSpPr/>
        <p:nvPr/>
      </p:nvGrpSpPr>
      <p:grpSpPr>
        <a:xfrm>
          <a:off x="0" y="0"/>
          <a:ext cx="0" cy="0"/>
          <a:chOff x="0" y="0"/>
          <a:chExt cx="0" cy="0"/>
        </a:xfrm>
      </p:grpSpPr>
      <p:sp>
        <p:nvSpPr>
          <p:cNvPr id="183" name="Google Shape;183;g5cde0d7f3b_2_117"/>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471031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4"/>
        <p:cNvGrpSpPr/>
        <p:nvPr/>
      </p:nvGrpSpPr>
      <p:grpSpPr>
        <a:xfrm>
          <a:off x="0" y="0"/>
          <a:ext cx="0" cy="0"/>
          <a:chOff x="0" y="0"/>
          <a:chExt cx="0" cy="0"/>
        </a:xfrm>
      </p:grpSpPr>
      <p:sp>
        <p:nvSpPr>
          <p:cNvPr id="185" name="Google Shape;185;g5cde0d7f3b_2_119"/>
          <p:cNvSpPr txBox="1">
            <a:spLocks noGrp="1"/>
          </p:cNvSpPr>
          <p:nvPr>
            <p:ph type="title"/>
          </p:nvPr>
        </p:nvSpPr>
        <p:spPr>
          <a:xfrm>
            <a:off x="609600" y="378747"/>
            <a:ext cx="10972800" cy="11432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639567"/>
              </a:buClr>
              <a:buSzPts val="4400"/>
              <a:buFont typeface="Helvetica Neue"/>
              <a:buNone/>
              <a:defRPr sz="4400" b="0" i="0" u="none" strike="noStrike" cap="none">
                <a:solidFill>
                  <a:srgbClr val="639567"/>
                </a:solidFill>
                <a:latin typeface="Helvetica Neue"/>
                <a:ea typeface="Helvetica Neue"/>
                <a:cs typeface="Helvetica Neue"/>
                <a:sym typeface="Helvetica Neue"/>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186" name="Google Shape;186;g5cde0d7f3b_2_119"/>
          <p:cNvSpPr txBox="1">
            <a:spLocks noGrp="1"/>
          </p:cNvSpPr>
          <p:nvPr>
            <p:ph type="body" idx="1"/>
          </p:nvPr>
        </p:nvSpPr>
        <p:spPr>
          <a:xfrm>
            <a:off x="609600" y="1600200"/>
            <a:ext cx="10972800" cy="45260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rgbClr val="17453A"/>
              </a:buClr>
              <a:buSzPts val="3200"/>
              <a:buFont typeface="Helvetica Neue"/>
              <a:buChar char="•"/>
              <a:defRPr sz="3200" b="0" i="0" u="none" strike="noStrike" cap="none">
                <a:solidFill>
                  <a:srgbClr val="17453A"/>
                </a:solidFill>
                <a:latin typeface="Helvetica Neue"/>
                <a:ea typeface="Helvetica Neue"/>
                <a:cs typeface="Helvetica Neue"/>
                <a:sym typeface="Helvetica Neue"/>
              </a:defRPr>
            </a:lvl1pPr>
            <a:lvl2pPr marL="914400" marR="0" lvl="1" indent="-379730" algn="l" rtl="0">
              <a:lnSpc>
                <a:spcPct val="100000"/>
              </a:lnSpc>
              <a:spcBef>
                <a:spcPts val="560"/>
              </a:spcBef>
              <a:spcAft>
                <a:spcPts val="0"/>
              </a:spcAft>
              <a:buClr>
                <a:srgbClr val="17453A"/>
              </a:buClr>
              <a:buSzPts val="2380"/>
              <a:buFont typeface="Helvetica Neue"/>
              <a:buChar char="•"/>
              <a:defRPr sz="2800" b="0" i="0" u="none" strike="noStrike" cap="none">
                <a:solidFill>
                  <a:srgbClr val="17453A"/>
                </a:solidFill>
                <a:latin typeface="Helvetica Neue"/>
                <a:ea typeface="Helvetica Neue"/>
                <a:cs typeface="Helvetica Neue"/>
                <a:sym typeface="Helvetica Neue"/>
              </a:defRPr>
            </a:lvl2pPr>
            <a:lvl3pPr marL="1371600" marR="0" lvl="2" indent="-335280" algn="l" rtl="0">
              <a:lnSpc>
                <a:spcPct val="100000"/>
              </a:lnSpc>
              <a:spcBef>
                <a:spcPts val="480"/>
              </a:spcBef>
              <a:spcAft>
                <a:spcPts val="0"/>
              </a:spcAft>
              <a:buClr>
                <a:srgbClr val="17453A"/>
              </a:buClr>
              <a:buSzPts val="1680"/>
              <a:buFont typeface="Helvetica Neue"/>
              <a:buChar char="•"/>
              <a:defRPr sz="2400" b="0" i="0" u="none" strike="noStrike" cap="none">
                <a:solidFill>
                  <a:srgbClr val="17453A"/>
                </a:solidFill>
                <a:latin typeface="Helvetica Neue"/>
                <a:ea typeface="Helvetica Neue"/>
                <a:cs typeface="Helvetica Neue"/>
                <a:sym typeface="Helvetica Neue"/>
              </a:defRPr>
            </a:lvl3pPr>
            <a:lvl4pPr marL="1828800" marR="0" lvl="3" indent="-311148" algn="l" rtl="0">
              <a:lnSpc>
                <a:spcPct val="100000"/>
              </a:lnSpc>
              <a:spcBef>
                <a:spcPts val="400"/>
              </a:spcBef>
              <a:spcAft>
                <a:spcPts val="0"/>
              </a:spcAft>
              <a:buClr>
                <a:srgbClr val="17453A"/>
              </a:buClr>
              <a:buSzPts val="1300"/>
              <a:buFont typeface="Helvetica Neue"/>
              <a:buChar char="•"/>
              <a:defRPr sz="2000" b="0" i="0" u="none" strike="noStrike" cap="none">
                <a:solidFill>
                  <a:srgbClr val="17453A"/>
                </a:solidFill>
                <a:latin typeface="Helvetica Neue"/>
                <a:ea typeface="Helvetica Neue"/>
                <a:cs typeface="Helvetica Neue"/>
                <a:sym typeface="Helvetica Neue"/>
              </a:defRPr>
            </a:lvl4pPr>
            <a:lvl5pPr marL="2286000" marR="0" lvl="4" indent="-304800" algn="l" rtl="0">
              <a:lnSpc>
                <a:spcPct val="100000"/>
              </a:lnSpc>
              <a:spcBef>
                <a:spcPts val="400"/>
              </a:spcBef>
              <a:spcAft>
                <a:spcPts val="0"/>
              </a:spcAft>
              <a:buClr>
                <a:srgbClr val="17453A"/>
              </a:buClr>
              <a:buSzPts val="1200"/>
              <a:buFont typeface="Helvetica Neue"/>
              <a:buChar char="•"/>
              <a:defRPr sz="2000" b="0" i="0" u="none" strike="noStrike" cap="none">
                <a:solidFill>
                  <a:srgbClr val="17453A"/>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7" name="Google Shape;187;g5cde0d7f3b_2_119"/>
          <p:cNvSpPr txBox="1">
            <a:spLocks noGrp="1"/>
          </p:cNvSpPr>
          <p:nvPr>
            <p:ph type="sldNum" idx="12"/>
          </p:nvPr>
        </p:nvSpPr>
        <p:spPr>
          <a:xfrm>
            <a:off x="41639" y="6440819"/>
            <a:ext cx="769600" cy="365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500"/>
              <a:buFont typeface="Georgia"/>
              <a:buNone/>
              <a:defRPr sz="2000" b="1" i="0" u="none" strike="noStrike" cap="none">
                <a:solidFill>
                  <a:srgbClr val="FFFFFF"/>
                </a:solidFill>
                <a:latin typeface="Georgia"/>
                <a:ea typeface="Georgia"/>
                <a:cs typeface="Georgia"/>
                <a:sym typeface="Georgia"/>
              </a:defRPr>
            </a:lvl1pPr>
            <a:lvl2pPr marL="0" marR="0" lvl="1" indent="0" algn="r" rtl="0">
              <a:lnSpc>
                <a:spcPct val="100000"/>
              </a:lnSpc>
              <a:spcBef>
                <a:spcPts val="0"/>
              </a:spcBef>
              <a:spcAft>
                <a:spcPts val="0"/>
              </a:spcAft>
              <a:buClr>
                <a:srgbClr val="FFFFFF"/>
              </a:buClr>
              <a:buSzPts val="500"/>
              <a:buFont typeface="Georgia"/>
              <a:buNone/>
              <a:defRPr sz="2000" b="1" i="0" u="none" strike="noStrike" cap="none">
                <a:solidFill>
                  <a:srgbClr val="FFFFFF"/>
                </a:solidFill>
                <a:latin typeface="Georgia"/>
                <a:ea typeface="Georgia"/>
                <a:cs typeface="Georgia"/>
                <a:sym typeface="Georgia"/>
              </a:defRPr>
            </a:lvl2pPr>
            <a:lvl3pPr marL="0" marR="0" lvl="2" indent="0" algn="r" rtl="0">
              <a:lnSpc>
                <a:spcPct val="100000"/>
              </a:lnSpc>
              <a:spcBef>
                <a:spcPts val="0"/>
              </a:spcBef>
              <a:spcAft>
                <a:spcPts val="0"/>
              </a:spcAft>
              <a:buClr>
                <a:srgbClr val="FFFFFF"/>
              </a:buClr>
              <a:buSzPts val="500"/>
              <a:buFont typeface="Georgia"/>
              <a:buNone/>
              <a:defRPr sz="2000" b="1" i="0" u="none" strike="noStrike" cap="none">
                <a:solidFill>
                  <a:srgbClr val="FFFFFF"/>
                </a:solidFill>
                <a:latin typeface="Georgia"/>
                <a:ea typeface="Georgia"/>
                <a:cs typeface="Georgia"/>
                <a:sym typeface="Georgia"/>
              </a:defRPr>
            </a:lvl3pPr>
            <a:lvl4pPr marL="0" marR="0" lvl="3" indent="0" algn="r" rtl="0">
              <a:lnSpc>
                <a:spcPct val="100000"/>
              </a:lnSpc>
              <a:spcBef>
                <a:spcPts val="0"/>
              </a:spcBef>
              <a:spcAft>
                <a:spcPts val="0"/>
              </a:spcAft>
              <a:buClr>
                <a:srgbClr val="FFFFFF"/>
              </a:buClr>
              <a:buSzPts val="500"/>
              <a:buFont typeface="Georgia"/>
              <a:buNone/>
              <a:defRPr sz="2000" b="1" i="0" u="none" strike="noStrike" cap="none">
                <a:solidFill>
                  <a:srgbClr val="FFFFFF"/>
                </a:solidFill>
                <a:latin typeface="Georgia"/>
                <a:ea typeface="Georgia"/>
                <a:cs typeface="Georgia"/>
                <a:sym typeface="Georgia"/>
              </a:defRPr>
            </a:lvl4pPr>
            <a:lvl5pPr marL="0" marR="0" lvl="4" indent="0" algn="r" rtl="0">
              <a:lnSpc>
                <a:spcPct val="100000"/>
              </a:lnSpc>
              <a:spcBef>
                <a:spcPts val="0"/>
              </a:spcBef>
              <a:spcAft>
                <a:spcPts val="0"/>
              </a:spcAft>
              <a:buClr>
                <a:srgbClr val="FFFFFF"/>
              </a:buClr>
              <a:buSzPts val="500"/>
              <a:buFont typeface="Georgia"/>
              <a:buNone/>
              <a:defRPr sz="2000" b="1" i="0" u="none" strike="noStrike" cap="none">
                <a:solidFill>
                  <a:srgbClr val="FFFFFF"/>
                </a:solidFill>
                <a:latin typeface="Georgia"/>
                <a:ea typeface="Georgia"/>
                <a:cs typeface="Georgia"/>
                <a:sym typeface="Georgia"/>
              </a:defRPr>
            </a:lvl5pPr>
            <a:lvl6pPr marL="0" marR="0" lvl="5" indent="0" algn="r" rtl="0">
              <a:lnSpc>
                <a:spcPct val="100000"/>
              </a:lnSpc>
              <a:spcBef>
                <a:spcPts val="0"/>
              </a:spcBef>
              <a:spcAft>
                <a:spcPts val="0"/>
              </a:spcAft>
              <a:buClr>
                <a:srgbClr val="FFFFFF"/>
              </a:buClr>
              <a:buSzPts val="500"/>
              <a:buFont typeface="Georgia"/>
              <a:buNone/>
              <a:defRPr sz="2000" b="1" i="0" u="none" strike="noStrike" cap="none">
                <a:solidFill>
                  <a:srgbClr val="FFFFFF"/>
                </a:solidFill>
                <a:latin typeface="Georgia"/>
                <a:ea typeface="Georgia"/>
                <a:cs typeface="Georgia"/>
                <a:sym typeface="Georgia"/>
              </a:defRPr>
            </a:lvl6pPr>
            <a:lvl7pPr marL="0" marR="0" lvl="6" indent="0" algn="r" rtl="0">
              <a:lnSpc>
                <a:spcPct val="100000"/>
              </a:lnSpc>
              <a:spcBef>
                <a:spcPts val="0"/>
              </a:spcBef>
              <a:spcAft>
                <a:spcPts val="0"/>
              </a:spcAft>
              <a:buClr>
                <a:srgbClr val="FFFFFF"/>
              </a:buClr>
              <a:buSzPts val="500"/>
              <a:buFont typeface="Georgia"/>
              <a:buNone/>
              <a:defRPr sz="2000" b="1" i="0" u="none" strike="noStrike" cap="none">
                <a:solidFill>
                  <a:srgbClr val="FFFFFF"/>
                </a:solidFill>
                <a:latin typeface="Georgia"/>
                <a:ea typeface="Georgia"/>
                <a:cs typeface="Georgia"/>
                <a:sym typeface="Georgia"/>
              </a:defRPr>
            </a:lvl7pPr>
            <a:lvl8pPr marL="0" marR="0" lvl="7" indent="0" algn="r" rtl="0">
              <a:lnSpc>
                <a:spcPct val="100000"/>
              </a:lnSpc>
              <a:spcBef>
                <a:spcPts val="0"/>
              </a:spcBef>
              <a:spcAft>
                <a:spcPts val="0"/>
              </a:spcAft>
              <a:buClr>
                <a:srgbClr val="FFFFFF"/>
              </a:buClr>
              <a:buSzPts val="500"/>
              <a:buFont typeface="Georgia"/>
              <a:buNone/>
              <a:defRPr sz="2000" b="1" i="0" u="none" strike="noStrike" cap="none">
                <a:solidFill>
                  <a:srgbClr val="FFFFFF"/>
                </a:solidFill>
                <a:latin typeface="Georgia"/>
                <a:ea typeface="Georgia"/>
                <a:cs typeface="Georgia"/>
                <a:sym typeface="Georgia"/>
              </a:defRPr>
            </a:lvl8pPr>
            <a:lvl9pPr marL="0" marR="0" lvl="8" indent="0" algn="r" rtl="0">
              <a:lnSpc>
                <a:spcPct val="100000"/>
              </a:lnSpc>
              <a:spcBef>
                <a:spcPts val="0"/>
              </a:spcBef>
              <a:spcAft>
                <a:spcPts val="0"/>
              </a:spcAft>
              <a:buClr>
                <a:srgbClr val="FFFFFF"/>
              </a:buClr>
              <a:buSzPts val="500"/>
              <a:buFont typeface="Georgia"/>
              <a:buNone/>
              <a:defRPr sz="2000" b="1" i="0" u="none" strike="noStrike" cap="none">
                <a:solidFill>
                  <a:srgbClr val="FFFFFF"/>
                </a:solidFill>
                <a:latin typeface="Georgia"/>
                <a:ea typeface="Georgia"/>
                <a:cs typeface="Georgia"/>
                <a:sym typeface="Georgi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817751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188"/>
        <p:cNvGrpSpPr/>
        <p:nvPr/>
      </p:nvGrpSpPr>
      <p:grpSpPr>
        <a:xfrm>
          <a:off x="0" y="0"/>
          <a:ext cx="0" cy="0"/>
          <a:chOff x="0" y="0"/>
          <a:chExt cx="0" cy="0"/>
        </a:xfrm>
      </p:grpSpPr>
      <p:pic>
        <p:nvPicPr>
          <p:cNvPr id="189" name="Google Shape;189;g5cde0d7f3b_2_123" descr="title-header2.jpg"/>
          <p:cNvPicPr preferRelativeResize="0"/>
          <p:nvPr/>
        </p:nvPicPr>
        <p:blipFill rotWithShape="1">
          <a:blip r:embed="rId2">
            <a:alphaModFix/>
          </a:blip>
          <a:srcRect/>
          <a:stretch/>
        </p:blipFill>
        <p:spPr>
          <a:xfrm>
            <a:off x="0" y="0"/>
            <a:ext cx="9144000" cy="3429000"/>
          </a:xfrm>
          <a:prstGeom prst="rect">
            <a:avLst/>
          </a:prstGeom>
          <a:noFill/>
          <a:ln>
            <a:noFill/>
          </a:ln>
        </p:spPr>
      </p:pic>
      <p:sp>
        <p:nvSpPr>
          <p:cNvPr id="190" name="Google Shape;190;g5cde0d7f3b_2_123"/>
          <p:cNvSpPr txBox="1">
            <a:spLocks noGrp="1"/>
          </p:cNvSpPr>
          <p:nvPr>
            <p:ph type="title"/>
          </p:nvPr>
        </p:nvSpPr>
        <p:spPr>
          <a:xfrm>
            <a:off x="963083" y="4406900"/>
            <a:ext cx="10363200" cy="1362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639567"/>
              </a:buClr>
              <a:buSzPts val="4000"/>
              <a:buFont typeface="Helvetica Neue"/>
              <a:buNone/>
              <a:defRPr sz="4000" b="1" i="0" u="none" strike="noStrike" cap="none">
                <a:solidFill>
                  <a:srgbClr val="639567"/>
                </a:solidFill>
                <a:latin typeface="Helvetica Neue"/>
                <a:ea typeface="Helvetica Neue"/>
                <a:cs typeface="Helvetica Neue"/>
                <a:sym typeface="Helvetica Neue"/>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191" name="Google Shape;191;g5cde0d7f3b_2_123"/>
          <p:cNvSpPr txBox="1">
            <a:spLocks noGrp="1"/>
          </p:cNvSpPr>
          <p:nvPr>
            <p:ph type="body" idx="1"/>
          </p:nvPr>
        </p:nvSpPr>
        <p:spPr>
          <a:xfrm>
            <a:off x="963083" y="2906713"/>
            <a:ext cx="10363200" cy="1500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1pPr>
            <a:lvl2pPr marL="914400" marR="0" lvl="1" indent="-228600" algn="l" rtl="0">
              <a:lnSpc>
                <a:spcPct val="100000"/>
              </a:lnSpc>
              <a:spcBef>
                <a:spcPts val="360"/>
              </a:spcBef>
              <a:spcAft>
                <a:spcPts val="0"/>
              </a:spcAft>
              <a:buClr>
                <a:srgbClr val="888888"/>
              </a:buClr>
              <a:buSzPts val="1530"/>
              <a:buFont typeface="Helvetica Neue"/>
              <a:buNone/>
              <a:defRPr sz="1800" b="0" i="0" u="none" strike="noStrike" cap="none">
                <a:solidFill>
                  <a:srgbClr val="888888"/>
                </a:solidFill>
                <a:latin typeface="Helvetica Neue"/>
                <a:ea typeface="Helvetica Neue"/>
                <a:cs typeface="Helvetica Neue"/>
                <a:sym typeface="Helvetica Neue"/>
              </a:defRPr>
            </a:lvl2pPr>
            <a:lvl3pPr marL="1371600" marR="0" lvl="2" indent="-228600" algn="l" rtl="0">
              <a:lnSpc>
                <a:spcPct val="100000"/>
              </a:lnSpc>
              <a:spcBef>
                <a:spcPts val="320"/>
              </a:spcBef>
              <a:spcAft>
                <a:spcPts val="0"/>
              </a:spcAft>
              <a:buClr>
                <a:srgbClr val="888888"/>
              </a:buClr>
              <a:buSzPts val="1120"/>
              <a:buFont typeface="Helvetica Neue"/>
              <a:buNone/>
              <a:defRPr sz="1600" b="0" i="0" u="none" strike="noStrike" cap="none">
                <a:solidFill>
                  <a:srgbClr val="888888"/>
                </a:solidFill>
                <a:latin typeface="Helvetica Neue"/>
                <a:ea typeface="Helvetica Neue"/>
                <a:cs typeface="Helvetica Neue"/>
                <a:sym typeface="Helvetica Neue"/>
              </a:defRPr>
            </a:lvl3pPr>
            <a:lvl4pPr marL="1828800" marR="0" lvl="3" indent="-228600" algn="l" rtl="0">
              <a:lnSpc>
                <a:spcPct val="100000"/>
              </a:lnSpc>
              <a:spcBef>
                <a:spcPts val="280"/>
              </a:spcBef>
              <a:spcAft>
                <a:spcPts val="0"/>
              </a:spcAft>
              <a:buClr>
                <a:srgbClr val="888888"/>
              </a:buClr>
              <a:buSzPts val="910"/>
              <a:buFont typeface="Helvetica Neue"/>
              <a:buNone/>
              <a:defRPr sz="1400" b="0" i="0" u="none" strike="noStrike" cap="none">
                <a:solidFill>
                  <a:srgbClr val="888888"/>
                </a:solidFill>
                <a:latin typeface="Helvetica Neue"/>
                <a:ea typeface="Helvetica Neue"/>
                <a:cs typeface="Helvetica Neue"/>
                <a:sym typeface="Helvetica Neue"/>
              </a:defRPr>
            </a:lvl4pPr>
            <a:lvl5pPr marL="2286000" marR="0" lvl="4" indent="-228600" algn="l" rtl="0">
              <a:lnSpc>
                <a:spcPct val="100000"/>
              </a:lnSpc>
              <a:spcBef>
                <a:spcPts val="280"/>
              </a:spcBef>
              <a:spcAft>
                <a:spcPts val="0"/>
              </a:spcAft>
              <a:buClr>
                <a:srgbClr val="888888"/>
              </a:buClr>
              <a:buSzPts val="840"/>
              <a:buFont typeface="Helvetica Neue"/>
              <a:buNone/>
              <a:defRPr sz="1400" b="0" i="0" u="none" strike="noStrike" cap="none">
                <a:solidFill>
                  <a:srgbClr val="888888"/>
                </a:solidFill>
                <a:latin typeface="Helvetica Neue"/>
                <a:ea typeface="Helvetica Neue"/>
                <a:cs typeface="Helvetica Neue"/>
                <a:sym typeface="Helvetica Neue"/>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92" name="Google Shape;192;g5cde0d7f3b_2_123"/>
          <p:cNvSpPr txBox="1">
            <a:spLocks noGrp="1"/>
          </p:cNvSpPr>
          <p:nvPr>
            <p:ph type="sldNum" idx="12"/>
          </p:nvPr>
        </p:nvSpPr>
        <p:spPr>
          <a:xfrm>
            <a:off x="41639" y="6440819"/>
            <a:ext cx="769600" cy="365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500"/>
              <a:buFont typeface="Georgia"/>
              <a:buNone/>
              <a:defRPr sz="2000" b="1" i="0" u="none" strike="noStrike" cap="none">
                <a:solidFill>
                  <a:srgbClr val="FFFFFF"/>
                </a:solidFill>
                <a:latin typeface="Georgia"/>
                <a:ea typeface="Georgia"/>
                <a:cs typeface="Georgia"/>
                <a:sym typeface="Georgia"/>
              </a:defRPr>
            </a:lvl1pPr>
            <a:lvl2pPr marL="0" marR="0" lvl="1" indent="0" algn="r" rtl="0">
              <a:lnSpc>
                <a:spcPct val="100000"/>
              </a:lnSpc>
              <a:spcBef>
                <a:spcPts val="0"/>
              </a:spcBef>
              <a:spcAft>
                <a:spcPts val="0"/>
              </a:spcAft>
              <a:buClr>
                <a:srgbClr val="FFFFFF"/>
              </a:buClr>
              <a:buSzPts val="500"/>
              <a:buFont typeface="Georgia"/>
              <a:buNone/>
              <a:defRPr sz="2000" b="1" i="0" u="none" strike="noStrike" cap="none">
                <a:solidFill>
                  <a:srgbClr val="FFFFFF"/>
                </a:solidFill>
                <a:latin typeface="Georgia"/>
                <a:ea typeface="Georgia"/>
                <a:cs typeface="Georgia"/>
                <a:sym typeface="Georgia"/>
              </a:defRPr>
            </a:lvl2pPr>
            <a:lvl3pPr marL="0" marR="0" lvl="2" indent="0" algn="r" rtl="0">
              <a:lnSpc>
                <a:spcPct val="100000"/>
              </a:lnSpc>
              <a:spcBef>
                <a:spcPts val="0"/>
              </a:spcBef>
              <a:spcAft>
                <a:spcPts val="0"/>
              </a:spcAft>
              <a:buClr>
                <a:srgbClr val="FFFFFF"/>
              </a:buClr>
              <a:buSzPts val="500"/>
              <a:buFont typeface="Georgia"/>
              <a:buNone/>
              <a:defRPr sz="2000" b="1" i="0" u="none" strike="noStrike" cap="none">
                <a:solidFill>
                  <a:srgbClr val="FFFFFF"/>
                </a:solidFill>
                <a:latin typeface="Georgia"/>
                <a:ea typeface="Georgia"/>
                <a:cs typeface="Georgia"/>
                <a:sym typeface="Georgia"/>
              </a:defRPr>
            </a:lvl3pPr>
            <a:lvl4pPr marL="0" marR="0" lvl="3" indent="0" algn="r" rtl="0">
              <a:lnSpc>
                <a:spcPct val="100000"/>
              </a:lnSpc>
              <a:spcBef>
                <a:spcPts val="0"/>
              </a:spcBef>
              <a:spcAft>
                <a:spcPts val="0"/>
              </a:spcAft>
              <a:buClr>
                <a:srgbClr val="FFFFFF"/>
              </a:buClr>
              <a:buSzPts val="500"/>
              <a:buFont typeface="Georgia"/>
              <a:buNone/>
              <a:defRPr sz="2000" b="1" i="0" u="none" strike="noStrike" cap="none">
                <a:solidFill>
                  <a:srgbClr val="FFFFFF"/>
                </a:solidFill>
                <a:latin typeface="Georgia"/>
                <a:ea typeface="Georgia"/>
                <a:cs typeface="Georgia"/>
                <a:sym typeface="Georgia"/>
              </a:defRPr>
            </a:lvl4pPr>
            <a:lvl5pPr marL="0" marR="0" lvl="4" indent="0" algn="r" rtl="0">
              <a:lnSpc>
                <a:spcPct val="100000"/>
              </a:lnSpc>
              <a:spcBef>
                <a:spcPts val="0"/>
              </a:spcBef>
              <a:spcAft>
                <a:spcPts val="0"/>
              </a:spcAft>
              <a:buClr>
                <a:srgbClr val="FFFFFF"/>
              </a:buClr>
              <a:buSzPts val="500"/>
              <a:buFont typeface="Georgia"/>
              <a:buNone/>
              <a:defRPr sz="2000" b="1" i="0" u="none" strike="noStrike" cap="none">
                <a:solidFill>
                  <a:srgbClr val="FFFFFF"/>
                </a:solidFill>
                <a:latin typeface="Georgia"/>
                <a:ea typeface="Georgia"/>
                <a:cs typeface="Georgia"/>
                <a:sym typeface="Georgia"/>
              </a:defRPr>
            </a:lvl5pPr>
            <a:lvl6pPr marL="0" marR="0" lvl="5" indent="0" algn="r" rtl="0">
              <a:lnSpc>
                <a:spcPct val="100000"/>
              </a:lnSpc>
              <a:spcBef>
                <a:spcPts val="0"/>
              </a:spcBef>
              <a:spcAft>
                <a:spcPts val="0"/>
              </a:spcAft>
              <a:buClr>
                <a:srgbClr val="FFFFFF"/>
              </a:buClr>
              <a:buSzPts val="500"/>
              <a:buFont typeface="Georgia"/>
              <a:buNone/>
              <a:defRPr sz="2000" b="1" i="0" u="none" strike="noStrike" cap="none">
                <a:solidFill>
                  <a:srgbClr val="FFFFFF"/>
                </a:solidFill>
                <a:latin typeface="Georgia"/>
                <a:ea typeface="Georgia"/>
                <a:cs typeface="Georgia"/>
                <a:sym typeface="Georgia"/>
              </a:defRPr>
            </a:lvl6pPr>
            <a:lvl7pPr marL="0" marR="0" lvl="6" indent="0" algn="r" rtl="0">
              <a:lnSpc>
                <a:spcPct val="100000"/>
              </a:lnSpc>
              <a:spcBef>
                <a:spcPts val="0"/>
              </a:spcBef>
              <a:spcAft>
                <a:spcPts val="0"/>
              </a:spcAft>
              <a:buClr>
                <a:srgbClr val="FFFFFF"/>
              </a:buClr>
              <a:buSzPts val="500"/>
              <a:buFont typeface="Georgia"/>
              <a:buNone/>
              <a:defRPr sz="2000" b="1" i="0" u="none" strike="noStrike" cap="none">
                <a:solidFill>
                  <a:srgbClr val="FFFFFF"/>
                </a:solidFill>
                <a:latin typeface="Georgia"/>
                <a:ea typeface="Georgia"/>
                <a:cs typeface="Georgia"/>
                <a:sym typeface="Georgia"/>
              </a:defRPr>
            </a:lvl7pPr>
            <a:lvl8pPr marL="0" marR="0" lvl="7" indent="0" algn="r" rtl="0">
              <a:lnSpc>
                <a:spcPct val="100000"/>
              </a:lnSpc>
              <a:spcBef>
                <a:spcPts val="0"/>
              </a:spcBef>
              <a:spcAft>
                <a:spcPts val="0"/>
              </a:spcAft>
              <a:buClr>
                <a:srgbClr val="FFFFFF"/>
              </a:buClr>
              <a:buSzPts val="500"/>
              <a:buFont typeface="Georgia"/>
              <a:buNone/>
              <a:defRPr sz="2000" b="1" i="0" u="none" strike="noStrike" cap="none">
                <a:solidFill>
                  <a:srgbClr val="FFFFFF"/>
                </a:solidFill>
                <a:latin typeface="Georgia"/>
                <a:ea typeface="Georgia"/>
                <a:cs typeface="Georgia"/>
                <a:sym typeface="Georgia"/>
              </a:defRPr>
            </a:lvl8pPr>
            <a:lvl9pPr marL="0" marR="0" lvl="8" indent="0" algn="r" rtl="0">
              <a:lnSpc>
                <a:spcPct val="100000"/>
              </a:lnSpc>
              <a:spcBef>
                <a:spcPts val="0"/>
              </a:spcBef>
              <a:spcAft>
                <a:spcPts val="0"/>
              </a:spcAft>
              <a:buClr>
                <a:srgbClr val="FFFFFF"/>
              </a:buClr>
              <a:buSzPts val="500"/>
              <a:buFont typeface="Georgia"/>
              <a:buNone/>
              <a:defRPr sz="2000" b="1" i="0" u="none" strike="noStrike" cap="none">
                <a:solidFill>
                  <a:srgbClr val="FFFFFF"/>
                </a:solidFill>
                <a:latin typeface="Georgia"/>
                <a:ea typeface="Georgia"/>
                <a:cs typeface="Georgia"/>
                <a:sym typeface="Georgi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499428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56"/>
          <p:cNvSpPr txBox="1">
            <a:spLocks noGrp="1"/>
          </p:cNvSpPr>
          <p:nvPr>
            <p:ph type="ctrTitle"/>
          </p:nvPr>
        </p:nvSpPr>
        <p:spPr>
          <a:xfrm>
            <a:off x="961900" y="3785246"/>
            <a:ext cx="6955600" cy="1546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2185C5"/>
              </a:buClr>
              <a:buSzPts val="4800"/>
              <a:buNone/>
              <a:defRPr sz="4800">
                <a:solidFill>
                  <a:srgbClr val="2185C5"/>
                </a:solidFill>
              </a:defRPr>
            </a:lvl1pPr>
            <a:lvl2pPr lvl="1" algn="l">
              <a:lnSpc>
                <a:spcPct val="100000"/>
              </a:lnSpc>
              <a:spcBef>
                <a:spcPts val="0"/>
              </a:spcBef>
              <a:spcAft>
                <a:spcPts val="0"/>
              </a:spcAft>
              <a:buClr>
                <a:srgbClr val="2185C5"/>
              </a:buClr>
              <a:buSzPts val="4800"/>
              <a:buNone/>
              <a:defRPr sz="4800">
                <a:solidFill>
                  <a:srgbClr val="2185C5"/>
                </a:solidFill>
              </a:defRPr>
            </a:lvl2pPr>
            <a:lvl3pPr lvl="2" algn="l">
              <a:lnSpc>
                <a:spcPct val="100000"/>
              </a:lnSpc>
              <a:spcBef>
                <a:spcPts val="0"/>
              </a:spcBef>
              <a:spcAft>
                <a:spcPts val="0"/>
              </a:spcAft>
              <a:buClr>
                <a:srgbClr val="2185C5"/>
              </a:buClr>
              <a:buSzPts val="4800"/>
              <a:buNone/>
              <a:defRPr sz="4800">
                <a:solidFill>
                  <a:srgbClr val="2185C5"/>
                </a:solidFill>
              </a:defRPr>
            </a:lvl3pPr>
            <a:lvl4pPr lvl="3" algn="l">
              <a:lnSpc>
                <a:spcPct val="100000"/>
              </a:lnSpc>
              <a:spcBef>
                <a:spcPts val="0"/>
              </a:spcBef>
              <a:spcAft>
                <a:spcPts val="0"/>
              </a:spcAft>
              <a:buClr>
                <a:srgbClr val="2185C5"/>
              </a:buClr>
              <a:buSzPts val="4800"/>
              <a:buNone/>
              <a:defRPr sz="4800">
                <a:solidFill>
                  <a:srgbClr val="2185C5"/>
                </a:solidFill>
              </a:defRPr>
            </a:lvl4pPr>
            <a:lvl5pPr lvl="4" algn="l">
              <a:lnSpc>
                <a:spcPct val="100000"/>
              </a:lnSpc>
              <a:spcBef>
                <a:spcPts val="0"/>
              </a:spcBef>
              <a:spcAft>
                <a:spcPts val="0"/>
              </a:spcAft>
              <a:buClr>
                <a:srgbClr val="2185C5"/>
              </a:buClr>
              <a:buSzPts val="4800"/>
              <a:buNone/>
              <a:defRPr sz="4800">
                <a:solidFill>
                  <a:srgbClr val="2185C5"/>
                </a:solidFill>
              </a:defRPr>
            </a:lvl5pPr>
            <a:lvl6pPr lvl="5" algn="l">
              <a:lnSpc>
                <a:spcPct val="100000"/>
              </a:lnSpc>
              <a:spcBef>
                <a:spcPts val="0"/>
              </a:spcBef>
              <a:spcAft>
                <a:spcPts val="0"/>
              </a:spcAft>
              <a:buClr>
                <a:srgbClr val="2185C5"/>
              </a:buClr>
              <a:buSzPts val="4800"/>
              <a:buNone/>
              <a:defRPr sz="4800">
                <a:solidFill>
                  <a:srgbClr val="2185C5"/>
                </a:solidFill>
              </a:defRPr>
            </a:lvl6pPr>
            <a:lvl7pPr lvl="6" algn="l">
              <a:lnSpc>
                <a:spcPct val="100000"/>
              </a:lnSpc>
              <a:spcBef>
                <a:spcPts val="0"/>
              </a:spcBef>
              <a:spcAft>
                <a:spcPts val="0"/>
              </a:spcAft>
              <a:buClr>
                <a:srgbClr val="2185C5"/>
              </a:buClr>
              <a:buSzPts val="4800"/>
              <a:buNone/>
              <a:defRPr sz="4800">
                <a:solidFill>
                  <a:srgbClr val="2185C5"/>
                </a:solidFill>
              </a:defRPr>
            </a:lvl7pPr>
            <a:lvl8pPr lvl="7" algn="l">
              <a:lnSpc>
                <a:spcPct val="100000"/>
              </a:lnSpc>
              <a:spcBef>
                <a:spcPts val="0"/>
              </a:spcBef>
              <a:spcAft>
                <a:spcPts val="0"/>
              </a:spcAft>
              <a:buClr>
                <a:srgbClr val="2185C5"/>
              </a:buClr>
              <a:buSzPts val="4800"/>
              <a:buNone/>
              <a:defRPr sz="4800">
                <a:solidFill>
                  <a:srgbClr val="2185C5"/>
                </a:solidFill>
              </a:defRPr>
            </a:lvl8pPr>
            <a:lvl9pPr lvl="8" algn="l">
              <a:lnSpc>
                <a:spcPct val="100000"/>
              </a:lnSpc>
              <a:spcBef>
                <a:spcPts val="0"/>
              </a:spcBef>
              <a:spcAft>
                <a:spcPts val="0"/>
              </a:spcAft>
              <a:buClr>
                <a:srgbClr val="2185C5"/>
              </a:buClr>
              <a:buSzPts val="4800"/>
              <a:buNone/>
              <a:defRPr sz="4800">
                <a:solidFill>
                  <a:srgbClr val="2185C5"/>
                </a:solidFill>
              </a:defRPr>
            </a:lvl9pPr>
          </a:lstStyle>
          <a:p>
            <a:endParaRPr/>
          </a:p>
        </p:txBody>
      </p:sp>
      <p:sp>
        <p:nvSpPr>
          <p:cNvPr id="11" name="Google Shape;11;p56"/>
          <p:cNvSpPr/>
          <p:nvPr/>
        </p:nvSpPr>
        <p:spPr>
          <a:xfrm>
            <a:off x="7917661" y="3377550"/>
            <a:ext cx="962400" cy="102900"/>
          </a:xfrm>
          <a:prstGeom prst="rect">
            <a:avLst/>
          </a:prstGeom>
          <a:solidFill>
            <a:srgbClr val="FF971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56"/>
          <p:cNvSpPr/>
          <p:nvPr/>
        </p:nvSpPr>
        <p:spPr>
          <a:xfrm>
            <a:off x="8879815" y="3377550"/>
            <a:ext cx="962400" cy="102900"/>
          </a:xfrm>
          <a:prstGeom prst="rect">
            <a:avLst/>
          </a:prstGeom>
          <a:solidFill>
            <a:srgbClr val="F202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56"/>
          <p:cNvSpPr/>
          <p:nvPr/>
        </p:nvSpPr>
        <p:spPr>
          <a:xfrm>
            <a:off x="-1" y="3377550"/>
            <a:ext cx="962400" cy="102900"/>
          </a:xfrm>
          <a:prstGeom prst="rect">
            <a:avLst/>
          </a:prstGeom>
          <a:solidFill>
            <a:srgbClr val="7ECE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56"/>
          <p:cNvSpPr/>
          <p:nvPr/>
        </p:nvSpPr>
        <p:spPr>
          <a:xfrm>
            <a:off x="961900" y="3377550"/>
            <a:ext cx="6955600" cy="102900"/>
          </a:xfrm>
          <a:prstGeom prst="rect">
            <a:avLst/>
          </a:prstGeom>
          <a:solidFill>
            <a:srgbClr val="2185C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56"/>
          <p:cNvSpPr txBox="1">
            <a:spLocks noGrp="1"/>
          </p:cNvSpPr>
          <p:nvPr>
            <p:ph type="sldNum" idx="12"/>
          </p:nvPr>
        </p:nvSpPr>
        <p:spPr>
          <a:xfrm>
            <a:off x="11409045" y="6333134"/>
            <a:ext cx="7316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983488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6"/>
        <p:cNvGrpSpPr/>
        <p:nvPr/>
      </p:nvGrpSpPr>
      <p:grpSpPr>
        <a:xfrm>
          <a:off x="0" y="0"/>
          <a:ext cx="0" cy="0"/>
          <a:chOff x="0" y="0"/>
          <a:chExt cx="0" cy="0"/>
        </a:xfrm>
      </p:grpSpPr>
      <p:sp>
        <p:nvSpPr>
          <p:cNvPr id="17" name="Google Shape;17;p57"/>
          <p:cNvSpPr txBox="1">
            <a:spLocks noGrp="1"/>
          </p:cNvSpPr>
          <p:nvPr>
            <p:ph type="title"/>
          </p:nvPr>
        </p:nvSpPr>
        <p:spPr>
          <a:xfrm>
            <a:off x="1191600" y="274650"/>
            <a:ext cx="8616800" cy="11430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18" name="Google Shape;18;p57"/>
          <p:cNvSpPr txBox="1">
            <a:spLocks noGrp="1"/>
          </p:cNvSpPr>
          <p:nvPr>
            <p:ph type="body" idx="1"/>
          </p:nvPr>
        </p:nvSpPr>
        <p:spPr>
          <a:xfrm>
            <a:off x="1191600" y="1831450"/>
            <a:ext cx="8616800" cy="4736400"/>
          </a:xfrm>
          <a:prstGeom prst="rect">
            <a:avLst/>
          </a:prstGeom>
          <a:noFill/>
          <a:ln>
            <a:noFill/>
          </a:ln>
        </p:spPr>
        <p:txBody>
          <a:bodyPr spcFirstLastPara="1" wrap="square" lIns="91425" tIns="91425" rIns="91425" bIns="91425" anchor="t" anchorCtr="0">
            <a:noAutofit/>
          </a:bodyPr>
          <a:lstStyle>
            <a:lvl1pPr marL="457200" lvl="0" indent="-419100" algn="l">
              <a:lnSpc>
                <a:spcPct val="100000"/>
              </a:lnSpc>
              <a:spcBef>
                <a:spcPts val="600"/>
              </a:spcBef>
              <a:spcAft>
                <a:spcPts val="0"/>
              </a:spcAft>
              <a:buSzPts val="3000"/>
              <a:buChar char="▷"/>
              <a:defRPr/>
            </a:lvl1pPr>
            <a:lvl2pPr marL="914400" lvl="1" indent="-381000" algn="l">
              <a:lnSpc>
                <a:spcPct val="100000"/>
              </a:lnSpc>
              <a:spcBef>
                <a:spcPts val="0"/>
              </a:spcBef>
              <a:spcAft>
                <a:spcPts val="0"/>
              </a:spcAft>
              <a:buSzPts val="2400"/>
              <a:buChar char="○"/>
              <a:defRPr/>
            </a:lvl2pPr>
            <a:lvl3pPr marL="1371600" lvl="2" indent="-381000" algn="l">
              <a:lnSpc>
                <a:spcPct val="100000"/>
              </a:lnSpc>
              <a:spcBef>
                <a:spcPts val="0"/>
              </a:spcBef>
              <a:spcAft>
                <a:spcPts val="0"/>
              </a:spcAft>
              <a:buSzPts val="2400"/>
              <a:buChar char="■"/>
              <a:defRPr/>
            </a:lvl3pPr>
            <a:lvl4pPr marL="1828800" lvl="3" indent="-342900" algn="l">
              <a:lnSpc>
                <a:spcPct val="100000"/>
              </a:lnSpc>
              <a:spcBef>
                <a:spcPts val="0"/>
              </a:spcBef>
              <a:spcAft>
                <a:spcPts val="0"/>
              </a:spcAft>
              <a:buSzPts val="1800"/>
              <a:buChar char="●"/>
              <a:defRPr/>
            </a:lvl4pPr>
            <a:lvl5pPr marL="2286000" lvl="4" indent="-342900" algn="l">
              <a:lnSpc>
                <a:spcPct val="100000"/>
              </a:lnSpc>
              <a:spcBef>
                <a:spcPts val="0"/>
              </a:spcBef>
              <a:spcAft>
                <a:spcPts val="0"/>
              </a:spcAft>
              <a:buSzPts val="1800"/>
              <a:buChar char="○"/>
              <a:defRPr/>
            </a:lvl5pPr>
            <a:lvl6pPr marL="2743200" lvl="5" indent="-342900" algn="l">
              <a:lnSpc>
                <a:spcPct val="100000"/>
              </a:lnSpc>
              <a:spcBef>
                <a:spcPts val="0"/>
              </a:spcBef>
              <a:spcAft>
                <a:spcPts val="0"/>
              </a:spcAft>
              <a:buSzPts val="1800"/>
              <a:buChar char="■"/>
              <a:defRPr/>
            </a:lvl6pPr>
            <a:lvl7pPr marL="3200400" lvl="6" indent="-342900" algn="l">
              <a:lnSpc>
                <a:spcPct val="100000"/>
              </a:lnSpc>
              <a:spcBef>
                <a:spcPts val="0"/>
              </a:spcBef>
              <a:spcAft>
                <a:spcPts val="0"/>
              </a:spcAft>
              <a:buSzPts val="1800"/>
              <a:buChar char="●"/>
              <a:defRPr/>
            </a:lvl7pPr>
            <a:lvl8pPr marL="3657600" lvl="7" indent="-342900" algn="l">
              <a:lnSpc>
                <a:spcPct val="100000"/>
              </a:lnSpc>
              <a:spcBef>
                <a:spcPts val="0"/>
              </a:spcBef>
              <a:spcAft>
                <a:spcPts val="0"/>
              </a:spcAft>
              <a:buSzPts val="1800"/>
              <a:buChar char="○"/>
              <a:defRPr/>
            </a:lvl8pPr>
            <a:lvl9pPr marL="4114800" lvl="8" indent="-342900" algn="l">
              <a:lnSpc>
                <a:spcPct val="100000"/>
              </a:lnSpc>
              <a:spcBef>
                <a:spcPts val="0"/>
              </a:spcBef>
              <a:spcAft>
                <a:spcPts val="0"/>
              </a:spcAft>
              <a:buSzPts val="1800"/>
              <a:buChar char="■"/>
              <a:defRPr/>
            </a:lvl9pPr>
          </a:lstStyle>
          <a:p>
            <a:endParaRPr/>
          </a:p>
        </p:txBody>
      </p:sp>
      <p:sp>
        <p:nvSpPr>
          <p:cNvPr id="19" name="Google Shape;19;p57"/>
          <p:cNvSpPr/>
          <p:nvPr/>
        </p:nvSpPr>
        <p:spPr>
          <a:xfrm>
            <a:off x="9808488" y="6755100"/>
            <a:ext cx="1191600" cy="102900"/>
          </a:xfrm>
          <a:prstGeom prst="rect">
            <a:avLst/>
          </a:prstGeom>
          <a:solidFill>
            <a:srgbClr val="FF971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57"/>
          <p:cNvSpPr/>
          <p:nvPr/>
        </p:nvSpPr>
        <p:spPr>
          <a:xfrm>
            <a:off x="11000416" y="6755100"/>
            <a:ext cx="1191600" cy="102900"/>
          </a:xfrm>
          <a:prstGeom prst="rect">
            <a:avLst/>
          </a:prstGeom>
          <a:solidFill>
            <a:srgbClr val="F202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57"/>
          <p:cNvSpPr/>
          <p:nvPr/>
        </p:nvSpPr>
        <p:spPr>
          <a:xfrm>
            <a:off x="0" y="6755100"/>
            <a:ext cx="1191600" cy="102900"/>
          </a:xfrm>
          <a:prstGeom prst="rect">
            <a:avLst/>
          </a:prstGeom>
          <a:solidFill>
            <a:srgbClr val="7ECE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57"/>
          <p:cNvSpPr/>
          <p:nvPr/>
        </p:nvSpPr>
        <p:spPr>
          <a:xfrm>
            <a:off x="1191613" y="6755100"/>
            <a:ext cx="8616800" cy="102900"/>
          </a:xfrm>
          <a:prstGeom prst="rect">
            <a:avLst/>
          </a:prstGeom>
          <a:solidFill>
            <a:srgbClr val="2185C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57"/>
          <p:cNvSpPr txBox="1">
            <a:spLocks noGrp="1"/>
          </p:cNvSpPr>
          <p:nvPr>
            <p:ph type="sldNum" idx="12"/>
          </p:nvPr>
        </p:nvSpPr>
        <p:spPr>
          <a:xfrm>
            <a:off x="11409045" y="6333134"/>
            <a:ext cx="7316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13128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13F3F6-FEC2-FF4B-BC92-B4849CD34F24}" type="datetimeFigureOut">
              <a:rPr lang="en-US" smtClean="0"/>
              <a:t>10/31/19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B05D9B-5582-A548-8ED2-2488B69E0498}" type="slidenum">
              <a:rPr lang="en-US" smtClean="0"/>
              <a:t>‹#›</a:t>
            </a:fld>
            <a:endParaRPr lang="en-US"/>
          </a:p>
        </p:txBody>
      </p:sp>
    </p:spTree>
    <p:extLst>
      <p:ext uri="{BB962C8B-B14F-4D97-AF65-F5344CB8AC3E}">
        <p14:creationId xmlns:p14="http://schemas.microsoft.com/office/powerpoint/2010/main" val="15075402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24"/>
        <p:cNvGrpSpPr/>
        <p:nvPr/>
      </p:nvGrpSpPr>
      <p:grpSpPr>
        <a:xfrm>
          <a:off x="0" y="0"/>
          <a:ext cx="0" cy="0"/>
          <a:chOff x="0" y="0"/>
          <a:chExt cx="0" cy="0"/>
        </a:xfrm>
      </p:grpSpPr>
      <p:sp>
        <p:nvSpPr>
          <p:cNvPr id="25" name="Google Shape;25;p58"/>
          <p:cNvSpPr/>
          <p:nvPr/>
        </p:nvSpPr>
        <p:spPr>
          <a:xfrm>
            <a:off x="0" y="0"/>
            <a:ext cx="12192000" cy="5323800"/>
          </a:xfrm>
          <a:prstGeom prst="rect">
            <a:avLst/>
          </a:prstGeom>
          <a:solidFill>
            <a:srgbClr val="2185C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58"/>
          <p:cNvSpPr txBox="1">
            <a:spLocks noGrp="1"/>
          </p:cNvSpPr>
          <p:nvPr>
            <p:ph type="ctrTitle"/>
          </p:nvPr>
        </p:nvSpPr>
        <p:spPr>
          <a:xfrm>
            <a:off x="914400" y="2111123"/>
            <a:ext cx="10363200" cy="1546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FFFFFF"/>
              </a:buClr>
              <a:buSzPts val="4800"/>
              <a:buNone/>
              <a:defRPr sz="4800">
                <a:solidFill>
                  <a:srgbClr val="FFFFFF"/>
                </a:solidFill>
              </a:defRPr>
            </a:lvl1pPr>
            <a:lvl2pPr lvl="1" algn="ctr">
              <a:lnSpc>
                <a:spcPct val="100000"/>
              </a:lnSpc>
              <a:spcBef>
                <a:spcPts val="0"/>
              </a:spcBef>
              <a:spcAft>
                <a:spcPts val="0"/>
              </a:spcAft>
              <a:buClr>
                <a:srgbClr val="FFFFFF"/>
              </a:buClr>
              <a:buSzPts val="4800"/>
              <a:buNone/>
              <a:defRPr sz="4800">
                <a:solidFill>
                  <a:srgbClr val="FFFFFF"/>
                </a:solidFill>
              </a:defRPr>
            </a:lvl2pPr>
            <a:lvl3pPr lvl="2" algn="ctr">
              <a:lnSpc>
                <a:spcPct val="100000"/>
              </a:lnSpc>
              <a:spcBef>
                <a:spcPts val="0"/>
              </a:spcBef>
              <a:spcAft>
                <a:spcPts val="0"/>
              </a:spcAft>
              <a:buClr>
                <a:srgbClr val="FFFFFF"/>
              </a:buClr>
              <a:buSzPts val="4800"/>
              <a:buNone/>
              <a:defRPr sz="4800">
                <a:solidFill>
                  <a:srgbClr val="FFFFFF"/>
                </a:solidFill>
              </a:defRPr>
            </a:lvl3pPr>
            <a:lvl4pPr lvl="3" algn="ctr">
              <a:lnSpc>
                <a:spcPct val="100000"/>
              </a:lnSpc>
              <a:spcBef>
                <a:spcPts val="0"/>
              </a:spcBef>
              <a:spcAft>
                <a:spcPts val="0"/>
              </a:spcAft>
              <a:buClr>
                <a:srgbClr val="FFFFFF"/>
              </a:buClr>
              <a:buSzPts val="4800"/>
              <a:buNone/>
              <a:defRPr sz="4800">
                <a:solidFill>
                  <a:srgbClr val="FFFFFF"/>
                </a:solidFill>
              </a:defRPr>
            </a:lvl4pPr>
            <a:lvl5pPr lvl="4" algn="ctr">
              <a:lnSpc>
                <a:spcPct val="100000"/>
              </a:lnSpc>
              <a:spcBef>
                <a:spcPts val="0"/>
              </a:spcBef>
              <a:spcAft>
                <a:spcPts val="0"/>
              </a:spcAft>
              <a:buClr>
                <a:srgbClr val="FFFFFF"/>
              </a:buClr>
              <a:buSzPts val="4800"/>
              <a:buNone/>
              <a:defRPr sz="4800">
                <a:solidFill>
                  <a:srgbClr val="FFFFFF"/>
                </a:solidFill>
              </a:defRPr>
            </a:lvl5pPr>
            <a:lvl6pPr lvl="5" algn="ctr">
              <a:lnSpc>
                <a:spcPct val="100000"/>
              </a:lnSpc>
              <a:spcBef>
                <a:spcPts val="0"/>
              </a:spcBef>
              <a:spcAft>
                <a:spcPts val="0"/>
              </a:spcAft>
              <a:buClr>
                <a:srgbClr val="FFFFFF"/>
              </a:buClr>
              <a:buSzPts val="4800"/>
              <a:buNone/>
              <a:defRPr sz="4800">
                <a:solidFill>
                  <a:srgbClr val="FFFFFF"/>
                </a:solidFill>
              </a:defRPr>
            </a:lvl6pPr>
            <a:lvl7pPr lvl="6" algn="ctr">
              <a:lnSpc>
                <a:spcPct val="100000"/>
              </a:lnSpc>
              <a:spcBef>
                <a:spcPts val="0"/>
              </a:spcBef>
              <a:spcAft>
                <a:spcPts val="0"/>
              </a:spcAft>
              <a:buClr>
                <a:srgbClr val="FFFFFF"/>
              </a:buClr>
              <a:buSzPts val="4800"/>
              <a:buNone/>
              <a:defRPr sz="4800">
                <a:solidFill>
                  <a:srgbClr val="FFFFFF"/>
                </a:solidFill>
              </a:defRPr>
            </a:lvl7pPr>
            <a:lvl8pPr lvl="7" algn="ctr">
              <a:lnSpc>
                <a:spcPct val="100000"/>
              </a:lnSpc>
              <a:spcBef>
                <a:spcPts val="0"/>
              </a:spcBef>
              <a:spcAft>
                <a:spcPts val="0"/>
              </a:spcAft>
              <a:buClr>
                <a:srgbClr val="FFFFFF"/>
              </a:buClr>
              <a:buSzPts val="4800"/>
              <a:buNone/>
              <a:defRPr sz="4800">
                <a:solidFill>
                  <a:srgbClr val="FFFFFF"/>
                </a:solidFill>
              </a:defRPr>
            </a:lvl8pPr>
            <a:lvl9pPr lvl="8" algn="ctr">
              <a:lnSpc>
                <a:spcPct val="100000"/>
              </a:lnSpc>
              <a:spcBef>
                <a:spcPts val="0"/>
              </a:spcBef>
              <a:spcAft>
                <a:spcPts val="0"/>
              </a:spcAft>
              <a:buClr>
                <a:srgbClr val="FFFFFF"/>
              </a:buClr>
              <a:buSzPts val="4800"/>
              <a:buNone/>
              <a:defRPr sz="4800">
                <a:solidFill>
                  <a:srgbClr val="FFFFFF"/>
                </a:solidFill>
              </a:defRPr>
            </a:lvl9pPr>
          </a:lstStyle>
          <a:p>
            <a:endParaRPr/>
          </a:p>
        </p:txBody>
      </p:sp>
      <p:sp>
        <p:nvSpPr>
          <p:cNvPr id="27" name="Google Shape;27;p58"/>
          <p:cNvSpPr txBox="1">
            <a:spLocks noGrp="1"/>
          </p:cNvSpPr>
          <p:nvPr>
            <p:ph type="subTitle" idx="1"/>
          </p:nvPr>
        </p:nvSpPr>
        <p:spPr>
          <a:xfrm>
            <a:off x="914400" y="3786738"/>
            <a:ext cx="10363200" cy="1046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FFFFFF"/>
              </a:buClr>
              <a:buSzPts val="2400"/>
              <a:buNone/>
              <a:defRPr sz="2400" b="1">
                <a:solidFill>
                  <a:srgbClr val="FFFFFF"/>
                </a:solidFill>
              </a:defRPr>
            </a:lvl1pPr>
            <a:lvl2pPr lvl="1" algn="ctr">
              <a:lnSpc>
                <a:spcPct val="100000"/>
              </a:lnSpc>
              <a:spcBef>
                <a:spcPts val="0"/>
              </a:spcBef>
              <a:spcAft>
                <a:spcPts val="0"/>
              </a:spcAft>
              <a:buClr>
                <a:srgbClr val="FFFFFF"/>
              </a:buClr>
              <a:buSzPts val="2400"/>
              <a:buNone/>
              <a:defRPr b="1">
                <a:solidFill>
                  <a:srgbClr val="FFFFFF"/>
                </a:solidFill>
              </a:defRPr>
            </a:lvl2pPr>
            <a:lvl3pPr lvl="2" algn="ctr">
              <a:lnSpc>
                <a:spcPct val="100000"/>
              </a:lnSpc>
              <a:spcBef>
                <a:spcPts val="0"/>
              </a:spcBef>
              <a:spcAft>
                <a:spcPts val="0"/>
              </a:spcAft>
              <a:buClr>
                <a:srgbClr val="FFFFFF"/>
              </a:buClr>
              <a:buSzPts val="2400"/>
              <a:buNone/>
              <a:defRPr b="1">
                <a:solidFill>
                  <a:srgbClr val="FFFFFF"/>
                </a:solidFill>
              </a:defRPr>
            </a:lvl3pPr>
            <a:lvl4pPr lvl="3" algn="ctr">
              <a:lnSpc>
                <a:spcPct val="100000"/>
              </a:lnSpc>
              <a:spcBef>
                <a:spcPts val="0"/>
              </a:spcBef>
              <a:spcAft>
                <a:spcPts val="0"/>
              </a:spcAft>
              <a:buClr>
                <a:srgbClr val="FFFFFF"/>
              </a:buClr>
              <a:buSzPts val="2400"/>
              <a:buNone/>
              <a:defRPr sz="2400" b="1">
                <a:solidFill>
                  <a:srgbClr val="FFFFFF"/>
                </a:solidFill>
              </a:defRPr>
            </a:lvl4pPr>
            <a:lvl5pPr lvl="4" algn="ctr">
              <a:lnSpc>
                <a:spcPct val="100000"/>
              </a:lnSpc>
              <a:spcBef>
                <a:spcPts val="0"/>
              </a:spcBef>
              <a:spcAft>
                <a:spcPts val="0"/>
              </a:spcAft>
              <a:buClr>
                <a:srgbClr val="FFFFFF"/>
              </a:buClr>
              <a:buSzPts val="2400"/>
              <a:buNone/>
              <a:defRPr sz="2400" b="1">
                <a:solidFill>
                  <a:srgbClr val="FFFFFF"/>
                </a:solidFill>
              </a:defRPr>
            </a:lvl5pPr>
            <a:lvl6pPr lvl="5" algn="ctr">
              <a:lnSpc>
                <a:spcPct val="100000"/>
              </a:lnSpc>
              <a:spcBef>
                <a:spcPts val="0"/>
              </a:spcBef>
              <a:spcAft>
                <a:spcPts val="0"/>
              </a:spcAft>
              <a:buClr>
                <a:srgbClr val="FFFFFF"/>
              </a:buClr>
              <a:buSzPts val="2400"/>
              <a:buNone/>
              <a:defRPr sz="2400" b="1">
                <a:solidFill>
                  <a:srgbClr val="FFFFFF"/>
                </a:solidFill>
              </a:defRPr>
            </a:lvl6pPr>
            <a:lvl7pPr lvl="6" algn="ctr">
              <a:lnSpc>
                <a:spcPct val="100000"/>
              </a:lnSpc>
              <a:spcBef>
                <a:spcPts val="0"/>
              </a:spcBef>
              <a:spcAft>
                <a:spcPts val="0"/>
              </a:spcAft>
              <a:buClr>
                <a:srgbClr val="FFFFFF"/>
              </a:buClr>
              <a:buSzPts val="2400"/>
              <a:buNone/>
              <a:defRPr sz="2400" b="1">
                <a:solidFill>
                  <a:srgbClr val="FFFFFF"/>
                </a:solidFill>
              </a:defRPr>
            </a:lvl7pPr>
            <a:lvl8pPr lvl="7" algn="ctr">
              <a:lnSpc>
                <a:spcPct val="100000"/>
              </a:lnSpc>
              <a:spcBef>
                <a:spcPts val="0"/>
              </a:spcBef>
              <a:spcAft>
                <a:spcPts val="0"/>
              </a:spcAft>
              <a:buClr>
                <a:srgbClr val="FFFFFF"/>
              </a:buClr>
              <a:buSzPts val="2400"/>
              <a:buNone/>
              <a:defRPr sz="2400" b="1">
                <a:solidFill>
                  <a:srgbClr val="FFFFFF"/>
                </a:solidFill>
              </a:defRPr>
            </a:lvl8pPr>
            <a:lvl9pPr lvl="8" algn="ctr">
              <a:lnSpc>
                <a:spcPct val="100000"/>
              </a:lnSpc>
              <a:spcBef>
                <a:spcPts val="0"/>
              </a:spcBef>
              <a:spcAft>
                <a:spcPts val="0"/>
              </a:spcAft>
              <a:buClr>
                <a:srgbClr val="FFFFFF"/>
              </a:buClr>
              <a:buSzPts val="2400"/>
              <a:buNone/>
              <a:defRPr sz="2400" b="1">
                <a:solidFill>
                  <a:srgbClr val="FFFFFF"/>
                </a:solidFill>
              </a:defRPr>
            </a:lvl9pPr>
          </a:lstStyle>
          <a:p>
            <a:endParaRPr/>
          </a:p>
        </p:txBody>
      </p:sp>
      <p:sp>
        <p:nvSpPr>
          <p:cNvPr id="28" name="Google Shape;28;p58"/>
          <p:cNvSpPr/>
          <p:nvPr/>
        </p:nvSpPr>
        <p:spPr>
          <a:xfrm>
            <a:off x="4063605" y="5323800"/>
            <a:ext cx="4063600" cy="102900"/>
          </a:xfrm>
          <a:prstGeom prst="rect">
            <a:avLst/>
          </a:prstGeom>
          <a:solidFill>
            <a:srgbClr val="FF971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58"/>
          <p:cNvSpPr/>
          <p:nvPr/>
        </p:nvSpPr>
        <p:spPr>
          <a:xfrm>
            <a:off x="8128361" y="5323800"/>
            <a:ext cx="4063600" cy="102900"/>
          </a:xfrm>
          <a:prstGeom prst="rect">
            <a:avLst/>
          </a:prstGeom>
          <a:solidFill>
            <a:srgbClr val="F202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58"/>
          <p:cNvSpPr/>
          <p:nvPr/>
        </p:nvSpPr>
        <p:spPr>
          <a:xfrm>
            <a:off x="1" y="5323800"/>
            <a:ext cx="4063600" cy="102900"/>
          </a:xfrm>
          <a:prstGeom prst="rect">
            <a:avLst/>
          </a:prstGeom>
          <a:solidFill>
            <a:srgbClr val="7ECE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58"/>
          <p:cNvSpPr txBox="1">
            <a:spLocks noGrp="1"/>
          </p:cNvSpPr>
          <p:nvPr>
            <p:ph type="sldNum" idx="12"/>
          </p:nvPr>
        </p:nvSpPr>
        <p:spPr>
          <a:xfrm>
            <a:off x="11409045" y="6333134"/>
            <a:ext cx="7316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387975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
        <p:cNvGrpSpPr/>
        <p:nvPr/>
      </p:nvGrpSpPr>
      <p:grpSpPr>
        <a:xfrm>
          <a:off x="0" y="0"/>
          <a:ext cx="0" cy="0"/>
          <a:chOff x="0" y="0"/>
          <a:chExt cx="0" cy="0"/>
        </a:xfrm>
      </p:grpSpPr>
      <p:sp>
        <p:nvSpPr>
          <p:cNvPr id="37" name="Google Shape;37;p60"/>
          <p:cNvSpPr/>
          <p:nvPr/>
        </p:nvSpPr>
        <p:spPr>
          <a:xfrm>
            <a:off x="9808488" y="6755100"/>
            <a:ext cx="1191600" cy="102900"/>
          </a:xfrm>
          <a:prstGeom prst="rect">
            <a:avLst/>
          </a:prstGeom>
          <a:solidFill>
            <a:srgbClr val="FF971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60"/>
          <p:cNvSpPr/>
          <p:nvPr/>
        </p:nvSpPr>
        <p:spPr>
          <a:xfrm>
            <a:off x="11000416" y="6755100"/>
            <a:ext cx="1191600" cy="102900"/>
          </a:xfrm>
          <a:prstGeom prst="rect">
            <a:avLst/>
          </a:prstGeom>
          <a:solidFill>
            <a:srgbClr val="F202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60"/>
          <p:cNvSpPr/>
          <p:nvPr/>
        </p:nvSpPr>
        <p:spPr>
          <a:xfrm>
            <a:off x="0" y="6755100"/>
            <a:ext cx="1191600" cy="102900"/>
          </a:xfrm>
          <a:prstGeom prst="rect">
            <a:avLst/>
          </a:prstGeom>
          <a:solidFill>
            <a:srgbClr val="7ECE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60"/>
          <p:cNvSpPr/>
          <p:nvPr/>
        </p:nvSpPr>
        <p:spPr>
          <a:xfrm>
            <a:off x="1191613" y="6755100"/>
            <a:ext cx="8616800" cy="102900"/>
          </a:xfrm>
          <a:prstGeom prst="rect">
            <a:avLst/>
          </a:prstGeom>
          <a:solidFill>
            <a:srgbClr val="2185C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60"/>
          <p:cNvSpPr txBox="1">
            <a:spLocks noGrp="1"/>
          </p:cNvSpPr>
          <p:nvPr>
            <p:ph type="sldNum" idx="12"/>
          </p:nvPr>
        </p:nvSpPr>
        <p:spPr>
          <a:xfrm>
            <a:off x="11409045" y="6333134"/>
            <a:ext cx="7316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974567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56"/>
        <p:cNvGrpSpPr/>
        <p:nvPr/>
      </p:nvGrpSpPr>
      <p:grpSpPr>
        <a:xfrm>
          <a:off x="0" y="0"/>
          <a:ext cx="0" cy="0"/>
          <a:chOff x="0" y="0"/>
          <a:chExt cx="0" cy="0"/>
        </a:xfrm>
      </p:grpSpPr>
      <p:sp>
        <p:nvSpPr>
          <p:cNvPr id="57" name="Google Shape;57;p63"/>
          <p:cNvSpPr/>
          <p:nvPr/>
        </p:nvSpPr>
        <p:spPr>
          <a:xfrm>
            <a:off x="3177"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63"/>
          <p:cNvSpPr/>
          <p:nvPr/>
        </p:nvSpPr>
        <p:spPr>
          <a:xfrm>
            <a:off x="17"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63"/>
          <p:cNvSpPr txBox="1">
            <a:spLocks noGrp="1"/>
          </p:cNvSpPr>
          <p:nvPr>
            <p:ph type="ctrTitle"/>
          </p:nvPr>
        </p:nvSpPr>
        <p:spPr>
          <a:xfrm>
            <a:off x="1097280" y="758952"/>
            <a:ext cx="10058400" cy="3566160"/>
          </a:xfrm>
          <a:prstGeom prst="rect">
            <a:avLst/>
          </a:prstGeom>
          <a:noFill/>
          <a:ln>
            <a:noFill/>
          </a:ln>
        </p:spPr>
        <p:txBody>
          <a:bodyPr spcFirstLastPara="1" wrap="square" lIns="91425" tIns="91425" rIns="91425" bIns="91425" anchor="b" anchorCtr="0">
            <a:normAutofit/>
          </a:bodyPr>
          <a:lstStyle>
            <a:lvl1pPr lvl="0" algn="l">
              <a:lnSpc>
                <a:spcPct val="85000"/>
              </a:lnSpc>
              <a:spcBef>
                <a:spcPts val="0"/>
              </a:spcBef>
              <a:spcAft>
                <a:spcPts val="0"/>
              </a:spcAft>
              <a:buSzPts val="3600"/>
              <a:buNone/>
              <a:defRPr sz="8000">
                <a:solidFill>
                  <a:srgbClr val="262626"/>
                </a:solidFill>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60" name="Google Shape;60;p63"/>
          <p:cNvSpPr txBox="1">
            <a:spLocks noGrp="1"/>
          </p:cNvSpPr>
          <p:nvPr>
            <p:ph type="subTitle" idx="1"/>
          </p:nvPr>
        </p:nvSpPr>
        <p:spPr>
          <a:xfrm>
            <a:off x="1100051" y="4455621"/>
            <a:ext cx="10058400" cy="1143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600"/>
              </a:spcBef>
              <a:spcAft>
                <a:spcPts val="0"/>
              </a:spcAft>
              <a:buSzPts val="3000"/>
              <a:buNone/>
              <a:defRPr sz="2400" cap="none">
                <a:solidFill>
                  <a:schemeClr val="lt2"/>
                </a:solidFill>
                <a:latin typeface="Arial"/>
                <a:ea typeface="Arial"/>
                <a:cs typeface="Arial"/>
                <a:sym typeface="Arial"/>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1800"/>
              <a:buNone/>
              <a:defRPr sz="2000"/>
            </a:lvl4pPr>
            <a:lvl5pPr lvl="4" algn="ctr">
              <a:lnSpc>
                <a:spcPct val="100000"/>
              </a:lnSpc>
              <a:spcBef>
                <a:spcPts val="0"/>
              </a:spcBef>
              <a:spcAft>
                <a:spcPts val="0"/>
              </a:spcAft>
              <a:buSzPts val="1800"/>
              <a:buNone/>
              <a:defRPr sz="2000"/>
            </a:lvl5pPr>
            <a:lvl6pPr lvl="5" algn="ctr">
              <a:lnSpc>
                <a:spcPct val="100000"/>
              </a:lnSpc>
              <a:spcBef>
                <a:spcPts val="0"/>
              </a:spcBef>
              <a:spcAft>
                <a:spcPts val="0"/>
              </a:spcAft>
              <a:buSzPts val="1800"/>
              <a:buNone/>
              <a:defRPr sz="2000"/>
            </a:lvl6pPr>
            <a:lvl7pPr lvl="6" algn="ctr">
              <a:lnSpc>
                <a:spcPct val="100000"/>
              </a:lnSpc>
              <a:spcBef>
                <a:spcPts val="0"/>
              </a:spcBef>
              <a:spcAft>
                <a:spcPts val="0"/>
              </a:spcAft>
              <a:buSzPts val="1800"/>
              <a:buNone/>
              <a:defRPr sz="2000"/>
            </a:lvl7pPr>
            <a:lvl8pPr lvl="7" algn="ctr">
              <a:lnSpc>
                <a:spcPct val="100000"/>
              </a:lnSpc>
              <a:spcBef>
                <a:spcPts val="0"/>
              </a:spcBef>
              <a:spcAft>
                <a:spcPts val="0"/>
              </a:spcAft>
              <a:buSzPts val="1800"/>
              <a:buNone/>
              <a:defRPr sz="2000"/>
            </a:lvl8pPr>
            <a:lvl9pPr lvl="8" algn="ctr">
              <a:lnSpc>
                <a:spcPct val="100000"/>
              </a:lnSpc>
              <a:spcBef>
                <a:spcPts val="0"/>
              </a:spcBef>
              <a:spcAft>
                <a:spcPts val="0"/>
              </a:spcAft>
              <a:buSzPts val="1800"/>
              <a:buNone/>
              <a:defRPr sz="2000"/>
            </a:lvl9pPr>
          </a:lstStyle>
          <a:p>
            <a:endParaRPr/>
          </a:p>
        </p:txBody>
      </p:sp>
      <p:sp>
        <p:nvSpPr>
          <p:cNvPr id="61" name="Google Shape;61;p63"/>
          <p:cNvSpPr txBox="1">
            <a:spLocks noGrp="1"/>
          </p:cNvSpPr>
          <p:nvPr>
            <p:ph type="dt" idx="10"/>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2" name="Google Shape;62;p63"/>
          <p:cNvSpPr txBox="1">
            <a:spLocks noGrp="1"/>
          </p:cNvSpPr>
          <p:nvPr>
            <p:ph type="ftr" idx="11"/>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3" name="Google Shape;63;p63"/>
          <p:cNvSpPr txBox="1">
            <a:spLocks noGrp="1"/>
          </p:cNvSpPr>
          <p:nvPr>
            <p:ph type="sldNum" idx="12"/>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cxnSp>
        <p:nvCxnSpPr>
          <p:cNvPr id="64" name="Google Shape;64;p63"/>
          <p:cNvCxnSpPr/>
          <p:nvPr/>
        </p:nvCxnSpPr>
        <p:spPr>
          <a:xfrm>
            <a:off x="1207659" y="4343400"/>
            <a:ext cx="9875520" cy="0"/>
          </a:xfrm>
          <a:prstGeom prst="straightConnector1">
            <a:avLst/>
          </a:prstGeom>
          <a:noFill/>
          <a:ln w="9525" cap="flat" cmpd="sng">
            <a:solidFill>
              <a:srgbClr val="7F7F7F"/>
            </a:solidFill>
            <a:prstDash val="solid"/>
            <a:round/>
            <a:headEnd type="none" w="sm" len="sm"/>
            <a:tailEnd type="none" w="sm" len="sm"/>
          </a:ln>
        </p:spPr>
      </p:cxnSp>
    </p:spTree>
    <p:extLst>
      <p:ext uri="{BB962C8B-B14F-4D97-AF65-F5344CB8AC3E}">
        <p14:creationId xmlns:p14="http://schemas.microsoft.com/office/powerpoint/2010/main" val="8262202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2"/>
        <p:cNvGrpSpPr/>
        <p:nvPr/>
      </p:nvGrpSpPr>
      <p:grpSpPr>
        <a:xfrm>
          <a:off x="0" y="0"/>
          <a:ext cx="0" cy="0"/>
          <a:chOff x="0" y="0"/>
          <a:chExt cx="0" cy="0"/>
        </a:xfrm>
      </p:grpSpPr>
      <p:sp>
        <p:nvSpPr>
          <p:cNvPr id="33" name="Google Shape;33;p59"/>
          <p:cNvSpPr txBox="1">
            <a:spLocks noGrp="1"/>
          </p:cNvSpPr>
          <p:nvPr>
            <p:ph type="title"/>
          </p:nvPr>
        </p:nvSpPr>
        <p:spPr>
          <a:xfrm>
            <a:off x="1191600" y="274650"/>
            <a:ext cx="8616800" cy="11430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34" name="Google Shape;34;p59"/>
          <p:cNvSpPr txBox="1">
            <a:spLocks noGrp="1"/>
          </p:cNvSpPr>
          <p:nvPr>
            <p:ph type="body" idx="1"/>
          </p:nvPr>
        </p:nvSpPr>
        <p:spPr>
          <a:xfrm>
            <a:off x="1191600" y="1831450"/>
            <a:ext cx="8616800" cy="4736400"/>
          </a:xfrm>
          <a:prstGeom prst="rect">
            <a:avLst/>
          </a:prstGeom>
          <a:noFill/>
          <a:ln>
            <a:noFill/>
          </a:ln>
        </p:spPr>
        <p:txBody>
          <a:bodyPr spcFirstLastPara="1" wrap="square" lIns="91425" tIns="91425" rIns="91425" bIns="91425" anchor="t" anchorCtr="0">
            <a:noAutofit/>
          </a:bodyPr>
          <a:lstStyle>
            <a:lvl1pPr marL="457200" lvl="0" indent="-419100" algn="l">
              <a:lnSpc>
                <a:spcPct val="100000"/>
              </a:lnSpc>
              <a:spcBef>
                <a:spcPts val="600"/>
              </a:spcBef>
              <a:spcAft>
                <a:spcPts val="0"/>
              </a:spcAft>
              <a:buSzPts val="3000"/>
              <a:buChar char="▷"/>
              <a:defRPr/>
            </a:lvl1pPr>
            <a:lvl2pPr marL="914400" lvl="1" indent="-381000" algn="l">
              <a:lnSpc>
                <a:spcPct val="100000"/>
              </a:lnSpc>
              <a:spcBef>
                <a:spcPts val="0"/>
              </a:spcBef>
              <a:spcAft>
                <a:spcPts val="0"/>
              </a:spcAft>
              <a:buSzPts val="2400"/>
              <a:buChar char="○"/>
              <a:defRPr/>
            </a:lvl2pPr>
            <a:lvl3pPr marL="1371600" lvl="2" indent="-381000" algn="l">
              <a:lnSpc>
                <a:spcPct val="100000"/>
              </a:lnSpc>
              <a:spcBef>
                <a:spcPts val="0"/>
              </a:spcBef>
              <a:spcAft>
                <a:spcPts val="0"/>
              </a:spcAft>
              <a:buSzPts val="2400"/>
              <a:buChar char="■"/>
              <a:defRPr/>
            </a:lvl3pPr>
            <a:lvl4pPr marL="1828800" lvl="3" indent="-342900" algn="l">
              <a:lnSpc>
                <a:spcPct val="100000"/>
              </a:lnSpc>
              <a:spcBef>
                <a:spcPts val="0"/>
              </a:spcBef>
              <a:spcAft>
                <a:spcPts val="0"/>
              </a:spcAft>
              <a:buSzPts val="1800"/>
              <a:buChar char="●"/>
              <a:defRPr/>
            </a:lvl4pPr>
            <a:lvl5pPr marL="2286000" lvl="4" indent="-342900" algn="l">
              <a:lnSpc>
                <a:spcPct val="100000"/>
              </a:lnSpc>
              <a:spcBef>
                <a:spcPts val="0"/>
              </a:spcBef>
              <a:spcAft>
                <a:spcPts val="0"/>
              </a:spcAft>
              <a:buSzPts val="1800"/>
              <a:buChar char="○"/>
              <a:defRPr/>
            </a:lvl5pPr>
            <a:lvl6pPr marL="2743200" lvl="5" indent="-342900" algn="l">
              <a:lnSpc>
                <a:spcPct val="100000"/>
              </a:lnSpc>
              <a:spcBef>
                <a:spcPts val="0"/>
              </a:spcBef>
              <a:spcAft>
                <a:spcPts val="0"/>
              </a:spcAft>
              <a:buSzPts val="1800"/>
              <a:buChar char="■"/>
              <a:defRPr/>
            </a:lvl6pPr>
            <a:lvl7pPr marL="3200400" lvl="6" indent="-342900" algn="l">
              <a:lnSpc>
                <a:spcPct val="100000"/>
              </a:lnSpc>
              <a:spcBef>
                <a:spcPts val="0"/>
              </a:spcBef>
              <a:spcAft>
                <a:spcPts val="0"/>
              </a:spcAft>
              <a:buSzPts val="1800"/>
              <a:buChar char="●"/>
              <a:defRPr/>
            </a:lvl7pPr>
            <a:lvl8pPr marL="3657600" lvl="7" indent="-342900" algn="l">
              <a:lnSpc>
                <a:spcPct val="100000"/>
              </a:lnSpc>
              <a:spcBef>
                <a:spcPts val="0"/>
              </a:spcBef>
              <a:spcAft>
                <a:spcPts val="0"/>
              </a:spcAft>
              <a:buSzPts val="1800"/>
              <a:buChar char="○"/>
              <a:defRPr/>
            </a:lvl8pPr>
            <a:lvl9pPr marL="4114800" lvl="8" indent="-342900" algn="l">
              <a:lnSpc>
                <a:spcPct val="100000"/>
              </a:lnSpc>
              <a:spcBef>
                <a:spcPts val="0"/>
              </a:spcBef>
              <a:spcAft>
                <a:spcPts val="0"/>
              </a:spcAft>
              <a:buSzPts val="1800"/>
              <a:buChar char="■"/>
              <a:defRPr/>
            </a:lvl9pPr>
          </a:lstStyle>
          <a:p>
            <a:endParaRPr/>
          </a:p>
        </p:txBody>
      </p:sp>
      <p:sp>
        <p:nvSpPr>
          <p:cNvPr id="35" name="Google Shape;35;p59"/>
          <p:cNvSpPr txBox="1">
            <a:spLocks noGrp="1"/>
          </p:cNvSpPr>
          <p:nvPr>
            <p:ph type="sldNum" idx="12"/>
          </p:nvPr>
        </p:nvSpPr>
        <p:spPr>
          <a:xfrm>
            <a:off x="11409045" y="6333134"/>
            <a:ext cx="7316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300" b="0" i="0" u="none" strike="noStrike" kern="1200" cap="none" spc="0" normalizeH="0" baseline="0" noProof="0" smtClean="0">
                <a:ln>
                  <a:noFill/>
                </a:ln>
                <a:solidFill>
                  <a:srgbClr val="677480"/>
                </a:solidFill>
                <a:effectLst/>
                <a:uLnTx/>
                <a:uFillTx/>
                <a:latin typeface="Lato"/>
                <a:sym typeface="La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300" b="0" i="0" u="none" strike="noStrike" kern="1200" cap="none" spc="0" normalizeH="0" baseline="0" noProof="0">
              <a:ln>
                <a:noFill/>
              </a:ln>
              <a:solidFill>
                <a:srgbClr val="677480"/>
              </a:solidFill>
              <a:effectLst/>
              <a:uLnTx/>
              <a:uFillTx/>
              <a:latin typeface="Lato"/>
              <a:sym typeface="Lato"/>
            </a:endParaRPr>
          </a:p>
        </p:txBody>
      </p:sp>
    </p:spTree>
    <p:extLst>
      <p:ext uri="{BB962C8B-B14F-4D97-AF65-F5344CB8AC3E}">
        <p14:creationId xmlns:p14="http://schemas.microsoft.com/office/powerpoint/2010/main" val="36203412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62"/>
          <p:cNvSpPr txBox="1">
            <a:spLocks noGrp="1"/>
          </p:cNvSpPr>
          <p:nvPr>
            <p:ph type="title"/>
          </p:nvPr>
        </p:nvSpPr>
        <p:spPr>
          <a:xfrm>
            <a:off x="1191600" y="274650"/>
            <a:ext cx="8616800" cy="11430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51" name="Google Shape;51;p62"/>
          <p:cNvSpPr/>
          <p:nvPr/>
        </p:nvSpPr>
        <p:spPr>
          <a:xfrm>
            <a:off x="9808488" y="6755100"/>
            <a:ext cx="1191600" cy="102900"/>
          </a:xfrm>
          <a:prstGeom prst="rect">
            <a:avLst/>
          </a:prstGeom>
          <a:solidFill>
            <a:srgbClr val="FF97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2" name="Google Shape;52;p62"/>
          <p:cNvSpPr/>
          <p:nvPr/>
        </p:nvSpPr>
        <p:spPr>
          <a:xfrm>
            <a:off x="11000416" y="6755100"/>
            <a:ext cx="1191600" cy="102900"/>
          </a:xfrm>
          <a:prstGeom prst="rect">
            <a:avLst/>
          </a:prstGeom>
          <a:solidFill>
            <a:srgbClr val="F20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3" name="Google Shape;53;p62"/>
          <p:cNvSpPr/>
          <p:nvPr/>
        </p:nvSpPr>
        <p:spPr>
          <a:xfrm>
            <a:off x="0" y="6755100"/>
            <a:ext cx="1191600" cy="102900"/>
          </a:xfrm>
          <a:prstGeom prst="rect">
            <a:avLst/>
          </a:prstGeom>
          <a:solidFill>
            <a:srgbClr val="7ECEF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 name="Google Shape;54;p62"/>
          <p:cNvSpPr/>
          <p:nvPr/>
        </p:nvSpPr>
        <p:spPr>
          <a:xfrm>
            <a:off x="1191613" y="6755100"/>
            <a:ext cx="8616800" cy="102900"/>
          </a:xfrm>
          <a:prstGeom prst="rect">
            <a:avLst/>
          </a:prstGeom>
          <a:solidFill>
            <a:srgbClr val="2185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 name="Google Shape;55;p62"/>
          <p:cNvSpPr txBox="1">
            <a:spLocks noGrp="1"/>
          </p:cNvSpPr>
          <p:nvPr>
            <p:ph type="sldNum" idx="12"/>
          </p:nvPr>
        </p:nvSpPr>
        <p:spPr>
          <a:xfrm>
            <a:off x="11409045" y="6333134"/>
            <a:ext cx="7316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300" b="0" i="0" u="none" strike="noStrike" kern="1200" cap="none" spc="0" normalizeH="0" baseline="0" noProof="0" smtClean="0">
                <a:ln>
                  <a:noFill/>
                </a:ln>
                <a:solidFill>
                  <a:srgbClr val="677480"/>
                </a:solidFill>
                <a:effectLst/>
                <a:uLnTx/>
                <a:uFillTx/>
                <a:latin typeface="Lato"/>
                <a:sym typeface="La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300" b="0" i="0" u="none" strike="noStrike" kern="1200" cap="none" spc="0" normalizeH="0" baseline="0" noProof="0">
              <a:ln>
                <a:noFill/>
              </a:ln>
              <a:solidFill>
                <a:srgbClr val="677480"/>
              </a:solidFill>
              <a:effectLst/>
              <a:uLnTx/>
              <a:uFillTx/>
              <a:latin typeface="Lato"/>
              <a:sym typeface="Lato"/>
            </a:endParaRPr>
          </a:p>
        </p:txBody>
      </p:sp>
    </p:spTree>
    <p:extLst>
      <p:ext uri="{BB962C8B-B14F-4D97-AF65-F5344CB8AC3E}">
        <p14:creationId xmlns:p14="http://schemas.microsoft.com/office/powerpoint/2010/main" val="36703993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2"/>
        <p:cNvGrpSpPr/>
        <p:nvPr/>
      </p:nvGrpSpPr>
      <p:grpSpPr>
        <a:xfrm>
          <a:off x="0" y="0"/>
          <a:ext cx="0" cy="0"/>
          <a:chOff x="0" y="0"/>
          <a:chExt cx="0" cy="0"/>
        </a:xfrm>
      </p:grpSpPr>
      <p:sp>
        <p:nvSpPr>
          <p:cNvPr id="43" name="Google Shape;43;p61"/>
          <p:cNvSpPr txBox="1">
            <a:spLocks noGrp="1"/>
          </p:cNvSpPr>
          <p:nvPr>
            <p:ph type="title"/>
          </p:nvPr>
        </p:nvSpPr>
        <p:spPr>
          <a:xfrm>
            <a:off x="1097280" y="286605"/>
            <a:ext cx="10058400" cy="1450757"/>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44" name="Google Shape;44;p61"/>
          <p:cNvSpPr txBox="1">
            <a:spLocks noGrp="1"/>
          </p:cNvSpPr>
          <p:nvPr>
            <p:ph type="body" idx="1"/>
          </p:nvPr>
        </p:nvSpPr>
        <p:spPr>
          <a:xfrm>
            <a:off x="1097279" y="1845734"/>
            <a:ext cx="4937760" cy="4023360"/>
          </a:xfrm>
          <a:prstGeom prst="rect">
            <a:avLst/>
          </a:prstGeom>
          <a:noFill/>
          <a:ln>
            <a:noFill/>
          </a:ln>
        </p:spPr>
        <p:txBody>
          <a:bodyPr spcFirstLastPara="1" wrap="square" lIns="91425" tIns="91425" rIns="91425" bIns="91425" anchor="t" anchorCtr="0">
            <a:noAutofit/>
          </a:bodyPr>
          <a:lstStyle>
            <a:lvl1pPr marL="457200" lvl="0" indent="-419100" algn="l">
              <a:lnSpc>
                <a:spcPct val="100000"/>
              </a:lnSpc>
              <a:spcBef>
                <a:spcPts val="600"/>
              </a:spcBef>
              <a:spcAft>
                <a:spcPts val="0"/>
              </a:spcAft>
              <a:buSzPts val="3000"/>
              <a:buChar char="▷"/>
              <a:defRPr/>
            </a:lvl1pPr>
            <a:lvl2pPr marL="914400" lvl="1" indent="-381000" algn="l">
              <a:lnSpc>
                <a:spcPct val="100000"/>
              </a:lnSpc>
              <a:spcBef>
                <a:spcPts val="0"/>
              </a:spcBef>
              <a:spcAft>
                <a:spcPts val="0"/>
              </a:spcAft>
              <a:buSzPts val="2400"/>
              <a:buChar char="○"/>
              <a:defRPr/>
            </a:lvl2pPr>
            <a:lvl3pPr marL="1371600" lvl="2" indent="-381000" algn="l">
              <a:lnSpc>
                <a:spcPct val="100000"/>
              </a:lnSpc>
              <a:spcBef>
                <a:spcPts val="0"/>
              </a:spcBef>
              <a:spcAft>
                <a:spcPts val="0"/>
              </a:spcAft>
              <a:buSzPts val="2400"/>
              <a:buChar char="■"/>
              <a:defRPr/>
            </a:lvl3pPr>
            <a:lvl4pPr marL="1828800" lvl="3" indent="-342900" algn="l">
              <a:lnSpc>
                <a:spcPct val="100000"/>
              </a:lnSpc>
              <a:spcBef>
                <a:spcPts val="0"/>
              </a:spcBef>
              <a:spcAft>
                <a:spcPts val="0"/>
              </a:spcAft>
              <a:buSzPts val="1800"/>
              <a:buChar char="●"/>
              <a:defRPr/>
            </a:lvl4pPr>
            <a:lvl5pPr marL="2286000" lvl="4" indent="-342900" algn="l">
              <a:lnSpc>
                <a:spcPct val="100000"/>
              </a:lnSpc>
              <a:spcBef>
                <a:spcPts val="0"/>
              </a:spcBef>
              <a:spcAft>
                <a:spcPts val="0"/>
              </a:spcAft>
              <a:buSzPts val="1800"/>
              <a:buChar char="○"/>
              <a:defRPr/>
            </a:lvl5pPr>
            <a:lvl6pPr marL="2743200" lvl="5" indent="-342900" algn="l">
              <a:lnSpc>
                <a:spcPct val="100000"/>
              </a:lnSpc>
              <a:spcBef>
                <a:spcPts val="0"/>
              </a:spcBef>
              <a:spcAft>
                <a:spcPts val="0"/>
              </a:spcAft>
              <a:buSzPts val="1800"/>
              <a:buChar char="■"/>
              <a:defRPr/>
            </a:lvl6pPr>
            <a:lvl7pPr marL="3200400" lvl="6" indent="-342900" algn="l">
              <a:lnSpc>
                <a:spcPct val="100000"/>
              </a:lnSpc>
              <a:spcBef>
                <a:spcPts val="0"/>
              </a:spcBef>
              <a:spcAft>
                <a:spcPts val="0"/>
              </a:spcAft>
              <a:buSzPts val="1800"/>
              <a:buChar char="●"/>
              <a:defRPr/>
            </a:lvl7pPr>
            <a:lvl8pPr marL="3657600" lvl="7" indent="-342900" algn="l">
              <a:lnSpc>
                <a:spcPct val="100000"/>
              </a:lnSpc>
              <a:spcBef>
                <a:spcPts val="0"/>
              </a:spcBef>
              <a:spcAft>
                <a:spcPts val="0"/>
              </a:spcAft>
              <a:buSzPts val="1800"/>
              <a:buChar char="○"/>
              <a:defRPr/>
            </a:lvl8pPr>
            <a:lvl9pPr marL="4114800" lvl="8" indent="-342900" algn="l">
              <a:lnSpc>
                <a:spcPct val="100000"/>
              </a:lnSpc>
              <a:spcBef>
                <a:spcPts val="0"/>
              </a:spcBef>
              <a:spcAft>
                <a:spcPts val="0"/>
              </a:spcAft>
              <a:buSzPts val="1800"/>
              <a:buChar char="■"/>
              <a:defRPr/>
            </a:lvl9pPr>
          </a:lstStyle>
          <a:p>
            <a:endParaRPr/>
          </a:p>
        </p:txBody>
      </p:sp>
      <p:sp>
        <p:nvSpPr>
          <p:cNvPr id="45" name="Google Shape;45;p61"/>
          <p:cNvSpPr txBox="1">
            <a:spLocks noGrp="1"/>
          </p:cNvSpPr>
          <p:nvPr>
            <p:ph type="body" idx="2"/>
          </p:nvPr>
        </p:nvSpPr>
        <p:spPr>
          <a:xfrm>
            <a:off x="6217920" y="1845735"/>
            <a:ext cx="4937760" cy="4023360"/>
          </a:xfrm>
          <a:prstGeom prst="rect">
            <a:avLst/>
          </a:prstGeom>
          <a:noFill/>
          <a:ln>
            <a:noFill/>
          </a:ln>
        </p:spPr>
        <p:txBody>
          <a:bodyPr spcFirstLastPara="1" wrap="square" lIns="91425" tIns="91425" rIns="91425" bIns="91425" anchor="t" anchorCtr="0">
            <a:noAutofit/>
          </a:bodyPr>
          <a:lstStyle>
            <a:lvl1pPr marL="457200" lvl="0" indent="-419100" algn="l">
              <a:lnSpc>
                <a:spcPct val="100000"/>
              </a:lnSpc>
              <a:spcBef>
                <a:spcPts val="600"/>
              </a:spcBef>
              <a:spcAft>
                <a:spcPts val="0"/>
              </a:spcAft>
              <a:buSzPts val="3000"/>
              <a:buChar char="▷"/>
              <a:defRPr/>
            </a:lvl1pPr>
            <a:lvl2pPr marL="914400" lvl="1" indent="-381000" algn="l">
              <a:lnSpc>
                <a:spcPct val="100000"/>
              </a:lnSpc>
              <a:spcBef>
                <a:spcPts val="0"/>
              </a:spcBef>
              <a:spcAft>
                <a:spcPts val="0"/>
              </a:spcAft>
              <a:buSzPts val="2400"/>
              <a:buChar char="○"/>
              <a:defRPr/>
            </a:lvl2pPr>
            <a:lvl3pPr marL="1371600" lvl="2" indent="-381000" algn="l">
              <a:lnSpc>
                <a:spcPct val="100000"/>
              </a:lnSpc>
              <a:spcBef>
                <a:spcPts val="0"/>
              </a:spcBef>
              <a:spcAft>
                <a:spcPts val="0"/>
              </a:spcAft>
              <a:buSzPts val="2400"/>
              <a:buChar char="■"/>
              <a:defRPr/>
            </a:lvl3pPr>
            <a:lvl4pPr marL="1828800" lvl="3" indent="-342900" algn="l">
              <a:lnSpc>
                <a:spcPct val="100000"/>
              </a:lnSpc>
              <a:spcBef>
                <a:spcPts val="0"/>
              </a:spcBef>
              <a:spcAft>
                <a:spcPts val="0"/>
              </a:spcAft>
              <a:buSzPts val="1800"/>
              <a:buChar char="●"/>
              <a:defRPr/>
            </a:lvl4pPr>
            <a:lvl5pPr marL="2286000" lvl="4" indent="-342900" algn="l">
              <a:lnSpc>
                <a:spcPct val="100000"/>
              </a:lnSpc>
              <a:spcBef>
                <a:spcPts val="0"/>
              </a:spcBef>
              <a:spcAft>
                <a:spcPts val="0"/>
              </a:spcAft>
              <a:buSzPts val="1800"/>
              <a:buChar char="○"/>
              <a:defRPr/>
            </a:lvl5pPr>
            <a:lvl6pPr marL="2743200" lvl="5" indent="-342900" algn="l">
              <a:lnSpc>
                <a:spcPct val="100000"/>
              </a:lnSpc>
              <a:spcBef>
                <a:spcPts val="0"/>
              </a:spcBef>
              <a:spcAft>
                <a:spcPts val="0"/>
              </a:spcAft>
              <a:buSzPts val="1800"/>
              <a:buChar char="■"/>
              <a:defRPr/>
            </a:lvl6pPr>
            <a:lvl7pPr marL="3200400" lvl="6" indent="-342900" algn="l">
              <a:lnSpc>
                <a:spcPct val="100000"/>
              </a:lnSpc>
              <a:spcBef>
                <a:spcPts val="0"/>
              </a:spcBef>
              <a:spcAft>
                <a:spcPts val="0"/>
              </a:spcAft>
              <a:buSzPts val="1800"/>
              <a:buChar char="●"/>
              <a:defRPr/>
            </a:lvl7pPr>
            <a:lvl8pPr marL="3657600" lvl="7" indent="-342900" algn="l">
              <a:lnSpc>
                <a:spcPct val="100000"/>
              </a:lnSpc>
              <a:spcBef>
                <a:spcPts val="0"/>
              </a:spcBef>
              <a:spcAft>
                <a:spcPts val="0"/>
              </a:spcAft>
              <a:buSzPts val="1800"/>
              <a:buChar char="○"/>
              <a:defRPr/>
            </a:lvl8pPr>
            <a:lvl9pPr marL="4114800" lvl="8" indent="-342900" algn="l">
              <a:lnSpc>
                <a:spcPct val="100000"/>
              </a:lnSpc>
              <a:spcBef>
                <a:spcPts val="0"/>
              </a:spcBef>
              <a:spcAft>
                <a:spcPts val="0"/>
              </a:spcAft>
              <a:buSzPts val="1800"/>
              <a:buChar char="■"/>
              <a:defRPr/>
            </a:lvl9pPr>
          </a:lstStyle>
          <a:p>
            <a:endParaRPr/>
          </a:p>
        </p:txBody>
      </p:sp>
      <p:sp>
        <p:nvSpPr>
          <p:cNvPr id="46" name="Google Shape;46;p61"/>
          <p:cNvSpPr txBox="1">
            <a:spLocks noGrp="1"/>
          </p:cNvSpPr>
          <p:nvPr>
            <p:ph type="dt" idx="10"/>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7" name="Google Shape;47;p61"/>
          <p:cNvSpPr txBox="1">
            <a:spLocks noGrp="1"/>
          </p:cNvSpPr>
          <p:nvPr>
            <p:ph type="ftr" idx="11"/>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8" name="Google Shape;48;p61"/>
          <p:cNvSpPr txBox="1">
            <a:spLocks noGrp="1"/>
          </p:cNvSpPr>
          <p:nvPr>
            <p:ph type="sldNum" idx="12"/>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400" b="0" i="0" u="none" strike="noStrike" kern="120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283223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80485" y="401639"/>
            <a:ext cx="11273367" cy="1019175"/>
          </a:xfrm>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600" b="1">
                <a:solidFill>
                  <a:srgbClr val="FFFFFF"/>
                </a:solidFill>
              </a:defRPr>
            </a:lvl1pPr>
          </a:lstStyle>
          <a:p>
            <a:pPr lvl="0"/>
            <a:r>
              <a:rPr lang="en-US" altLang="en-US" noProof="0"/>
              <a:t>Click to edit Master title style</a:t>
            </a:r>
          </a:p>
        </p:txBody>
      </p:sp>
      <p:sp>
        <p:nvSpPr>
          <p:cNvPr id="3075" name="Rectangle 3"/>
          <p:cNvSpPr>
            <a:spLocks noGrp="1" noChangeArrowheads="1"/>
          </p:cNvSpPr>
          <p:nvPr>
            <p:ph type="subTitle" idx="1"/>
          </p:nvPr>
        </p:nvSpPr>
        <p:spPr>
          <a:xfrm>
            <a:off x="480484" y="1419226"/>
            <a:ext cx="8534400" cy="525463"/>
          </a:xfrm>
          <a:effectLst>
            <a:outerShdw dist="35921" dir="2700000" algn="ctr" rotWithShape="0">
              <a:srgbClr val="000000"/>
            </a:outerShdw>
          </a:effectLst>
        </p:spPr>
        <p:txBody>
          <a:bodyPr/>
          <a:lstStyle>
            <a:lvl1pPr marL="0" indent="0">
              <a:buFontTx/>
              <a:buNone/>
              <a:defRPr sz="2400">
                <a:solidFill>
                  <a:srgbClr val="FF6600"/>
                </a:solidFill>
              </a:defRPr>
            </a:lvl1pPr>
          </a:lstStyle>
          <a:p>
            <a:pPr lvl="0"/>
            <a:r>
              <a:rPr lang="en-US" altLang="en-US" noProof="0"/>
              <a:t>Click to edit Master subtitle style</a:t>
            </a:r>
          </a:p>
        </p:txBody>
      </p:sp>
      <p:sp>
        <p:nvSpPr>
          <p:cNvPr id="3076" name="Rectangle 4"/>
          <p:cNvSpPr>
            <a:spLocks noGrp="1" noChangeArrowheads="1"/>
          </p:cNvSpPr>
          <p:nvPr>
            <p:ph type="dt" sz="half" idx="2"/>
          </p:nvPr>
        </p:nvSpPr>
        <p:spPr/>
        <p:txBody>
          <a:bodyPr/>
          <a:lstStyle>
            <a:lvl1pPr>
              <a:defRPr>
                <a:solidFill>
                  <a:srgbClr val="FFFFFF"/>
                </a:solidFill>
              </a:defRPr>
            </a:lvl1pPr>
          </a:lstStyle>
          <a:p>
            <a:endParaRPr lang="en-US" altLang="en-US"/>
          </a:p>
        </p:txBody>
      </p:sp>
      <p:sp>
        <p:nvSpPr>
          <p:cNvPr id="3077" name="Rectangle 5"/>
          <p:cNvSpPr>
            <a:spLocks noGrp="1" noChangeArrowheads="1"/>
          </p:cNvSpPr>
          <p:nvPr>
            <p:ph type="ftr" sz="quarter" idx="3"/>
          </p:nvPr>
        </p:nvSpPr>
        <p:spPr/>
        <p:txBody>
          <a:bodyPr/>
          <a:lstStyle>
            <a:lvl1pPr>
              <a:defRPr>
                <a:solidFill>
                  <a:srgbClr val="FFFFFF"/>
                </a:solidFill>
              </a:defRPr>
            </a:lvl1pPr>
          </a:lstStyle>
          <a:p>
            <a:endParaRPr lang="en-US" altLang="en-US"/>
          </a:p>
        </p:txBody>
      </p:sp>
      <p:sp>
        <p:nvSpPr>
          <p:cNvPr id="3078" name="Rectangle 6"/>
          <p:cNvSpPr>
            <a:spLocks noGrp="1" noChangeArrowheads="1"/>
          </p:cNvSpPr>
          <p:nvPr>
            <p:ph type="sldNum" sz="quarter" idx="4"/>
          </p:nvPr>
        </p:nvSpPr>
        <p:spPr/>
        <p:txBody>
          <a:bodyPr/>
          <a:lstStyle>
            <a:lvl1pPr>
              <a:defRPr>
                <a:solidFill>
                  <a:srgbClr val="FFFFFF"/>
                </a:solidFill>
              </a:defRPr>
            </a:lvl1pPr>
          </a:lstStyle>
          <a:p>
            <a:fld id="{C473D6DC-9DD7-430F-8142-1FCD7BE11A4E}" type="slidenum">
              <a:rPr lang="en-US" altLang="en-US"/>
              <a:pPr/>
              <a:t>‹#›</a:t>
            </a:fld>
            <a:endParaRPr lang="en-US" altLang="en-US"/>
          </a:p>
        </p:txBody>
      </p:sp>
    </p:spTree>
    <p:extLst>
      <p:ext uri="{BB962C8B-B14F-4D97-AF65-F5344CB8AC3E}">
        <p14:creationId xmlns:p14="http://schemas.microsoft.com/office/powerpoint/2010/main" val="33725607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24C102F-6BA4-4D28-BBC3-02CB860B2C0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0766853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87BB5C3-E0F4-42B2-AF12-E29A902B385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2511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72FA6A9A-F276-47AB-A1BB-705E9ACF65F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65339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13F3F6-FEC2-FF4B-BC92-B4849CD34F24}" type="datetimeFigureOut">
              <a:rPr lang="en-US" smtClean="0"/>
              <a:t>10/31/19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B05D9B-5582-A548-8ED2-2488B69E0498}" type="slidenum">
              <a:rPr lang="en-US" smtClean="0"/>
              <a:t>‹#›</a:t>
            </a:fld>
            <a:endParaRPr lang="en-US"/>
          </a:p>
        </p:txBody>
      </p:sp>
    </p:spTree>
    <p:extLst>
      <p:ext uri="{BB962C8B-B14F-4D97-AF65-F5344CB8AC3E}">
        <p14:creationId xmlns:p14="http://schemas.microsoft.com/office/powerpoint/2010/main" val="12176875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F1B0964E-BFE9-492E-A1F7-211E5F36320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0002046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1D9A82E5-B83E-45CC-81D2-A02B51C6A35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363265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11BE9DB8-E434-4E8F-B765-EE61A5192A7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8040714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D5CB051E-472F-45F4-B99F-02A4A07C691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134944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B4D7E14-D5B4-436D-B3F3-766D933B3F6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1362877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821EB82-5D64-4B32-8D6B-B37EF0D81B3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400137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61951"/>
            <a:ext cx="2743200" cy="57642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61951"/>
            <a:ext cx="8026400" cy="57642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71577D1-2EB2-4CC7-B4A2-308D0C00D7B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509301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6"/>
        <p:cNvGrpSpPr/>
        <p:nvPr/>
      </p:nvGrpSpPr>
      <p:grpSpPr>
        <a:xfrm>
          <a:off x="0" y="0"/>
          <a:ext cx="0" cy="0"/>
          <a:chOff x="0" y="0"/>
          <a:chExt cx="0" cy="0"/>
        </a:xfrm>
      </p:grpSpPr>
      <p:sp>
        <p:nvSpPr>
          <p:cNvPr id="17" name="Google Shape;17;p57"/>
          <p:cNvSpPr txBox="1">
            <a:spLocks noGrp="1"/>
          </p:cNvSpPr>
          <p:nvPr>
            <p:ph type="title"/>
          </p:nvPr>
        </p:nvSpPr>
        <p:spPr>
          <a:xfrm>
            <a:off x="1191600" y="274650"/>
            <a:ext cx="8616800" cy="11430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18" name="Google Shape;18;p57"/>
          <p:cNvSpPr txBox="1">
            <a:spLocks noGrp="1"/>
          </p:cNvSpPr>
          <p:nvPr>
            <p:ph type="body" idx="1"/>
          </p:nvPr>
        </p:nvSpPr>
        <p:spPr>
          <a:xfrm>
            <a:off x="1191600" y="1831450"/>
            <a:ext cx="8616800" cy="4736400"/>
          </a:xfrm>
          <a:prstGeom prst="rect">
            <a:avLst/>
          </a:prstGeom>
          <a:noFill/>
          <a:ln>
            <a:noFill/>
          </a:ln>
        </p:spPr>
        <p:txBody>
          <a:bodyPr spcFirstLastPara="1" wrap="square" lIns="91425" tIns="91425" rIns="91425" bIns="91425" anchor="t" anchorCtr="0">
            <a:noAutofit/>
          </a:bodyPr>
          <a:lstStyle>
            <a:lvl1pPr marL="457200" lvl="0" indent="-419100" algn="l">
              <a:lnSpc>
                <a:spcPct val="100000"/>
              </a:lnSpc>
              <a:spcBef>
                <a:spcPts val="600"/>
              </a:spcBef>
              <a:spcAft>
                <a:spcPts val="0"/>
              </a:spcAft>
              <a:buSzPts val="3000"/>
              <a:buChar char="▷"/>
              <a:defRPr/>
            </a:lvl1pPr>
            <a:lvl2pPr marL="914400" lvl="1" indent="-381000" algn="l">
              <a:lnSpc>
                <a:spcPct val="100000"/>
              </a:lnSpc>
              <a:spcBef>
                <a:spcPts val="0"/>
              </a:spcBef>
              <a:spcAft>
                <a:spcPts val="0"/>
              </a:spcAft>
              <a:buSzPts val="2400"/>
              <a:buChar char="○"/>
              <a:defRPr/>
            </a:lvl2pPr>
            <a:lvl3pPr marL="1371600" lvl="2" indent="-381000" algn="l">
              <a:lnSpc>
                <a:spcPct val="100000"/>
              </a:lnSpc>
              <a:spcBef>
                <a:spcPts val="0"/>
              </a:spcBef>
              <a:spcAft>
                <a:spcPts val="0"/>
              </a:spcAft>
              <a:buSzPts val="2400"/>
              <a:buChar char="■"/>
              <a:defRPr/>
            </a:lvl3pPr>
            <a:lvl4pPr marL="1828800" lvl="3" indent="-342900" algn="l">
              <a:lnSpc>
                <a:spcPct val="100000"/>
              </a:lnSpc>
              <a:spcBef>
                <a:spcPts val="0"/>
              </a:spcBef>
              <a:spcAft>
                <a:spcPts val="0"/>
              </a:spcAft>
              <a:buSzPts val="1800"/>
              <a:buChar char="●"/>
              <a:defRPr/>
            </a:lvl4pPr>
            <a:lvl5pPr marL="2286000" lvl="4" indent="-342900" algn="l">
              <a:lnSpc>
                <a:spcPct val="100000"/>
              </a:lnSpc>
              <a:spcBef>
                <a:spcPts val="0"/>
              </a:spcBef>
              <a:spcAft>
                <a:spcPts val="0"/>
              </a:spcAft>
              <a:buSzPts val="1800"/>
              <a:buChar char="○"/>
              <a:defRPr/>
            </a:lvl5pPr>
            <a:lvl6pPr marL="2743200" lvl="5" indent="-342900" algn="l">
              <a:lnSpc>
                <a:spcPct val="100000"/>
              </a:lnSpc>
              <a:spcBef>
                <a:spcPts val="0"/>
              </a:spcBef>
              <a:spcAft>
                <a:spcPts val="0"/>
              </a:spcAft>
              <a:buSzPts val="1800"/>
              <a:buChar char="■"/>
              <a:defRPr/>
            </a:lvl6pPr>
            <a:lvl7pPr marL="3200400" lvl="6" indent="-342900" algn="l">
              <a:lnSpc>
                <a:spcPct val="100000"/>
              </a:lnSpc>
              <a:spcBef>
                <a:spcPts val="0"/>
              </a:spcBef>
              <a:spcAft>
                <a:spcPts val="0"/>
              </a:spcAft>
              <a:buSzPts val="1800"/>
              <a:buChar char="●"/>
              <a:defRPr/>
            </a:lvl7pPr>
            <a:lvl8pPr marL="3657600" lvl="7" indent="-342900" algn="l">
              <a:lnSpc>
                <a:spcPct val="100000"/>
              </a:lnSpc>
              <a:spcBef>
                <a:spcPts val="0"/>
              </a:spcBef>
              <a:spcAft>
                <a:spcPts val="0"/>
              </a:spcAft>
              <a:buSzPts val="1800"/>
              <a:buChar char="○"/>
              <a:defRPr/>
            </a:lvl8pPr>
            <a:lvl9pPr marL="4114800" lvl="8" indent="-342900" algn="l">
              <a:lnSpc>
                <a:spcPct val="100000"/>
              </a:lnSpc>
              <a:spcBef>
                <a:spcPts val="0"/>
              </a:spcBef>
              <a:spcAft>
                <a:spcPts val="0"/>
              </a:spcAft>
              <a:buSzPts val="1800"/>
              <a:buChar char="■"/>
              <a:defRPr/>
            </a:lvl9pPr>
          </a:lstStyle>
          <a:p>
            <a:endParaRPr/>
          </a:p>
        </p:txBody>
      </p:sp>
      <p:sp>
        <p:nvSpPr>
          <p:cNvPr id="19" name="Google Shape;19;p57"/>
          <p:cNvSpPr/>
          <p:nvPr/>
        </p:nvSpPr>
        <p:spPr>
          <a:xfrm>
            <a:off x="9808488" y="6755100"/>
            <a:ext cx="1191600" cy="102900"/>
          </a:xfrm>
          <a:prstGeom prst="rect">
            <a:avLst/>
          </a:prstGeom>
          <a:solidFill>
            <a:srgbClr val="FF971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57"/>
          <p:cNvSpPr/>
          <p:nvPr/>
        </p:nvSpPr>
        <p:spPr>
          <a:xfrm>
            <a:off x="11000416" y="6755100"/>
            <a:ext cx="1191600" cy="102900"/>
          </a:xfrm>
          <a:prstGeom prst="rect">
            <a:avLst/>
          </a:prstGeom>
          <a:solidFill>
            <a:srgbClr val="F202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57"/>
          <p:cNvSpPr/>
          <p:nvPr/>
        </p:nvSpPr>
        <p:spPr>
          <a:xfrm>
            <a:off x="0" y="6755100"/>
            <a:ext cx="1191600" cy="102900"/>
          </a:xfrm>
          <a:prstGeom prst="rect">
            <a:avLst/>
          </a:prstGeom>
          <a:solidFill>
            <a:srgbClr val="7ECE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57"/>
          <p:cNvSpPr/>
          <p:nvPr/>
        </p:nvSpPr>
        <p:spPr>
          <a:xfrm>
            <a:off x="1191613" y="6755100"/>
            <a:ext cx="8616800" cy="102900"/>
          </a:xfrm>
          <a:prstGeom prst="rect">
            <a:avLst/>
          </a:prstGeom>
          <a:solidFill>
            <a:srgbClr val="2185C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57"/>
          <p:cNvSpPr txBox="1">
            <a:spLocks noGrp="1"/>
          </p:cNvSpPr>
          <p:nvPr>
            <p:ph type="sldNum" idx="12"/>
          </p:nvPr>
        </p:nvSpPr>
        <p:spPr>
          <a:xfrm>
            <a:off x="11409045" y="6333134"/>
            <a:ext cx="7316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753644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02"/>
        <p:cNvGrpSpPr/>
        <p:nvPr/>
      </p:nvGrpSpPr>
      <p:grpSpPr>
        <a:xfrm>
          <a:off x="0" y="0"/>
          <a:ext cx="0" cy="0"/>
          <a:chOff x="0" y="0"/>
          <a:chExt cx="0" cy="0"/>
        </a:xfrm>
      </p:grpSpPr>
      <p:sp>
        <p:nvSpPr>
          <p:cNvPr id="203" name="Google Shape;203;g5da4baf853_2_9"/>
          <p:cNvSpPr txBox="1">
            <a:spLocks noGrp="1"/>
          </p:cNvSpPr>
          <p:nvPr>
            <p:ph type="title"/>
          </p:nvPr>
        </p:nvSpPr>
        <p:spPr>
          <a:xfrm>
            <a:off x="816864" y="228600"/>
            <a:ext cx="10871200" cy="990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g5da4baf853_2_9"/>
          <p:cNvSpPr txBox="1">
            <a:spLocks noGrp="1"/>
          </p:cNvSpPr>
          <p:nvPr>
            <p:ph type="body" idx="1"/>
          </p:nvPr>
        </p:nvSpPr>
        <p:spPr>
          <a:xfrm>
            <a:off x="816864" y="1600200"/>
            <a:ext cx="10871200" cy="4495800"/>
          </a:xfrm>
          <a:prstGeom prst="rect">
            <a:avLst/>
          </a:prstGeom>
          <a:noFill/>
          <a:ln>
            <a:noFill/>
          </a:ln>
        </p:spPr>
        <p:txBody>
          <a:bodyPr spcFirstLastPara="1" wrap="square" lIns="91425" tIns="45700" rIns="91425" bIns="45700" anchor="t" anchorCtr="0">
            <a:noAutofit/>
          </a:bodyPr>
          <a:lstStyle>
            <a:lvl1pPr marL="457200" lvl="0" indent="-297180" algn="l">
              <a:spcBef>
                <a:spcPts val="700"/>
              </a:spcBef>
              <a:spcAft>
                <a:spcPts val="0"/>
              </a:spcAft>
              <a:buSzPts val="1080"/>
              <a:buChar char="◻"/>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05" name="Google Shape;205;g5da4baf853_2_9"/>
          <p:cNvSpPr txBox="1">
            <a:spLocks noGrp="1"/>
          </p:cNvSpPr>
          <p:nvPr>
            <p:ph type="dt" idx="10"/>
          </p:nvPr>
        </p:nvSpPr>
        <p:spPr>
          <a:xfrm>
            <a:off x="8128000" y="6248401"/>
            <a:ext cx="3556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06" name="Google Shape;206;g5da4baf853_2_9"/>
          <p:cNvSpPr txBox="1">
            <a:spLocks noGrp="1"/>
          </p:cNvSpPr>
          <p:nvPr>
            <p:ph type="ftr" idx="11"/>
          </p:nvPr>
        </p:nvSpPr>
        <p:spPr>
          <a:xfrm>
            <a:off x="812800" y="6248401"/>
            <a:ext cx="722841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07" name="Google Shape;207;g5da4baf853_2_9"/>
          <p:cNvSpPr txBox="1">
            <a:spLocks noGrp="1"/>
          </p:cNvSpPr>
          <p:nvPr>
            <p:ph type="sldNum" idx="12"/>
          </p:nvPr>
        </p:nvSpPr>
        <p:spPr>
          <a:xfrm>
            <a:off x="0" y="1271588"/>
            <a:ext cx="711200" cy="24447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FFFFFF"/>
              </a:buClr>
              <a:buSzPts val="1400"/>
              <a:buFont typeface="Tahoma"/>
              <a:buNone/>
              <a:defRPr sz="1400" b="1" i="0" u="none">
                <a:solidFill>
                  <a:srgbClr val="FFFFFF"/>
                </a:solidFill>
                <a:latin typeface="Tahoma"/>
                <a:ea typeface="Tahoma"/>
                <a:cs typeface="Tahoma"/>
                <a:sym typeface="Tahoma"/>
              </a:defRPr>
            </a:lvl1pPr>
            <a:lvl2pPr marL="0" marR="0" lvl="1" indent="0" algn="ctr">
              <a:lnSpc>
                <a:spcPct val="100000"/>
              </a:lnSpc>
              <a:spcBef>
                <a:spcPts val="0"/>
              </a:spcBef>
              <a:spcAft>
                <a:spcPts val="0"/>
              </a:spcAft>
              <a:buClr>
                <a:srgbClr val="FFFFFF"/>
              </a:buClr>
              <a:buSzPts val="1400"/>
              <a:buFont typeface="Tahoma"/>
              <a:buNone/>
              <a:defRPr sz="1400" b="1" i="0" u="none">
                <a:solidFill>
                  <a:srgbClr val="FFFFFF"/>
                </a:solidFill>
                <a:latin typeface="Tahoma"/>
                <a:ea typeface="Tahoma"/>
                <a:cs typeface="Tahoma"/>
                <a:sym typeface="Tahoma"/>
              </a:defRPr>
            </a:lvl2pPr>
            <a:lvl3pPr marL="0" marR="0" lvl="2" indent="0" algn="ctr">
              <a:lnSpc>
                <a:spcPct val="100000"/>
              </a:lnSpc>
              <a:spcBef>
                <a:spcPts val="0"/>
              </a:spcBef>
              <a:spcAft>
                <a:spcPts val="0"/>
              </a:spcAft>
              <a:buClr>
                <a:srgbClr val="FFFFFF"/>
              </a:buClr>
              <a:buSzPts val="1400"/>
              <a:buFont typeface="Tahoma"/>
              <a:buNone/>
              <a:defRPr sz="1400" b="1" i="0" u="none">
                <a:solidFill>
                  <a:srgbClr val="FFFFFF"/>
                </a:solidFill>
                <a:latin typeface="Tahoma"/>
                <a:ea typeface="Tahoma"/>
                <a:cs typeface="Tahoma"/>
                <a:sym typeface="Tahoma"/>
              </a:defRPr>
            </a:lvl3pPr>
            <a:lvl4pPr marL="0" marR="0" lvl="3" indent="0" algn="ctr">
              <a:lnSpc>
                <a:spcPct val="100000"/>
              </a:lnSpc>
              <a:spcBef>
                <a:spcPts val="0"/>
              </a:spcBef>
              <a:spcAft>
                <a:spcPts val="0"/>
              </a:spcAft>
              <a:buClr>
                <a:srgbClr val="FFFFFF"/>
              </a:buClr>
              <a:buSzPts val="1400"/>
              <a:buFont typeface="Tahoma"/>
              <a:buNone/>
              <a:defRPr sz="1400" b="1" i="0" u="none">
                <a:solidFill>
                  <a:srgbClr val="FFFFFF"/>
                </a:solidFill>
                <a:latin typeface="Tahoma"/>
                <a:ea typeface="Tahoma"/>
                <a:cs typeface="Tahoma"/>
                <a:sym typeface="Tahoma"/>
              </a:defRPr>
            </a:lvl4pPr>
            <a:lvl5pPr marL="0" marR="0" lvl="4" indent="0" algn="ctr">
              <a:lnSpc>
                <a:spcPct val="100000"/>
              </a:lnSpc>
              <a:spcBef>
                <a:spcPts val="0"/>
              </a:spcBef>
              <a:spcAft>
                <a:spcPts val="0"/>
              </a:spcAft>
              <a:buClr>
                <a:srgbClr val="FFFFFF"/>
              </a:buClr>
              <a:buSzPts val="1400"/>
              <a:buFont typeface="Tahoma"/>
              <a:buNone/>
              <a:defRPr sz="1400" b="1" i="0" u="none">
                <a:solidFill>
                  <a:srgbClr val="FFFFFF"/>
                </a:solidFill>
                <a:latin typeface="Tahoma"/>
                <a:ea typeface="Tahoma"/>
                <a:cs typeface="Tahoma"/>
                <a:sym typeface="Tahoma"/>
              </a:defRPr>
            </a:lvl5pPr>
            <a:lvl6pPr marL="0" marR="0" lvl="5" indent="0" algn="ctr">
              <a:lnSpc>
                <a:spcPct val="100000"/>
              </a:lnSpc>
              <a:spcBef>
                <a:spcPts val="0"/>
              </a:spcBef>
              <a:spcAft>
                <a:spcPts val="0"/>
              </a:spcAft>
              <a:buClr>
                <a:srgbClr val="FFFFFF"/>
              </a:buClr>
              <a:buSzPts val="1400"/>
              <a:buFont typeface="Tahoma"/>
              <a:buNone/>
              <a:defRPr sz="1400" b="1" i="0" u="none">
                <a:solidFill>
                  <a:srgbClr val="FFFFFF"/>
                </a:solidFill>
                <a:latin typeface="Tahoma"/>
                <a:ea typeface="Tahoma"/>
                <a:cs typeface="Tahoma"/>
                <a:sym typeface="Tahoma"/>
              </a:defRPr>
            </a:lvl6pPr>
            <a:lvl7pPr marL="0" marR="0" lvl="6" indent="0" algn="ctr">
              <a:lnSpc>
                <a:spcPct val="100000"/>
              </a:lnSpc>
              <a:spcBef>
                <a:spcPts val="0"/>
              </a:spcBef>
              <a:spcAft>
                <a:spcPts val="0"/>
              </a:spcAft>
              <a:buClr>
                <a:srgbClr val="FFFFFF"/>
              </a:buClr>
              <a:buSzPts val="1400"/>
              <a:buFont typeface="Tahoma"/>
              <a:buNone/>
              <a:defRPr sz="1400" b="1" i="0" u="none">
                <a:solidFill>
                  <a:srgbClr val="FFFFFF"/>
                </a:solidFill>
                <a:latin typeface="Tahoma"/>
                <a:ea typeface="Tahoma"/>
                <a:cs typeface="Tahoma"/>
                <a:sym typeface="Tahoma"/>
              </a:defRPr>
            </a:lvl7pPr>
            <a:lvl8pPr marL="0" marR="0" lvl="7" indent="0" algn="ctr">
              <a:lnSpc>
                <a:spcPct val="100000"/>
              </a:lnSpc>
              <a:spcBef>
                <a:spcPts val="0"/>
              </a:spcBef>
              <a:spcAft>
                <a:spcPts val="0"/>
              </a:spcAft>
              <a:buClr>
                <a:srgbClr val="FFFFFF"/>
              </a:buClr>
              <a:buSzPts val="1400"/>
              <a:buFont typeface="Tahoma"/>
              <a:buNone/>
              <a:defRPr sz="1400" b="1" i="0" u="none">
                <a:solidFill>
                  <a:srgbClr val="FFFFFF"/>
                </a:solidFill>
                <a:latin typeface="Tahoma"/>
                <a:ea typeface="Tahoma"/>
                <a:cs typeface="Tahoma"/>
                <a:sym typeface="Tahoma"/>
              </a:defRPr>
            </a:lvl8pPr>
            <a:lvl9pPr marL="0" marR="0" lvl="8" indent="0" algn="ctr">
              <a:lnSpc>
                <a:spcPct val="100000"/>
              </a:lnSpc>
              <a:spcBef>
                <a:spcPts val="0"/>
              </a:spcBef>
              <a:spcAft>
                <a:spcPts val="0"/>
              </a:spcAft>
              <a:buClr>
                <a:srgbClr val="FFFFFF"/>
              </a:buClr>
              <a:buSzPts val="1400"/>
              <a:buFont typeface="Tahoma"/>
              <a:buNone/>
              <a:defRPr sz="1400" b="1" i="0" u="none">
                <a:solidFill>
                  <a:srgbClr val="FFFFFF"/>
                </a:solidFill>
                <a:latin typeface="Tahoma"/>
                <a:ea typeface="Tahoma"/>
                <a:cs typeface="Tahoma"/>
                <a:sym typeface="Tahom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28690253"/>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8"/>
        <p:cNvGrpSpPr/>
        <p:nvPr/>
      </p:nvGrpSpPr>
      <p:grpSpPr>
        <a:xfrm>
          <a:off x="0" y="0"/>
          <a:ext cx="0" cy="0"/>
          <a:chOff x="0" y="0"/>
          <a:chExt cx="0" cy="0"/>
        </a:xfrm>
      </p:grpSpPr>
      <p:sp>
        <p:nvSpPr>
          <p:cNvPr id="209" name="Google Shape;209;g5da4baf853_2_15"/>
          <p:cNvSpPr txBox="1">
            <a:spLocks noGrp="1"/>
          </p:cNvSpPr>
          <p:nvPr>
            <p:ph type="title"/>
          </p:nvPr>
        </p:nvSpPr>
        <p:spPr>
          <a:xfrm>
            <a:off x="812800" y="228600"/>
            <a:ext cx="10871200" cy="990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g5da4baf853_2_15"/>
          <p:cNvSpPr txBox="1">
            <a:spLocks noGrp="1"/>
          </p:cNvSpPr>
          <p:nvPr>
            <p:ph type="dt" idx="10"/>
          </p:nvPr>
        </p:nvSpPr>
        <p:spPr>
          <a:xfrm>
            <a:off x="8128000" y="6248401"/>
            <a:ext cx="3556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11" name="Google Shape;211;g5da4baf853_2_15"/>
          <p:cNvSpPr txBox="1">
            <a:spLocks noGrp="1"/>
          </p:cNvSpPr>
          <p:nvPr>
            <p:ph type="ftr" idx="11"/>
          </p:nvPr>
        </p:nvSpPr>
        <p:spPr>
          <a:xfrm>
            <a:off x="812800" y="6248401"/>
            <a:ext cx="722841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12" name="Google Shape;212;g5da4baf853_2_15"/>
          <p:cNvSpPr txBox="1">
            <a:spLocks noGrp="1"/>
          </p:cNvSpPr>
          <p:nvPr>
            <p:ph type="sldNum" idx="12"/>
          </p:nvPr>
        </p:nvSpPr>
        <p:spPr>
          <a:xfrm>
            <a:off x="0" y="1271588"/>
            <a:ext cx="711200" cy="24447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FFFFFF"/>
              </a:buClr>
              <a:buSzPts val="1400"/>
              <a:buFont typeface="Tahoma"/>
              <a:buNone/>
              <a:defRPr sz="1400" b="1" i="0" u="none">
                <a:solidFill>
                  <a:srgbClr val="FFFFFF"/>
                </a:solidFill>
                <a:latin typeface="Tahoma"/>
                <a:ea typeface="Tahoma"/>
                <a:cs typeface="Tahoma"/>
                <a:sym typeface="Tahoma"/>
              </a:defRPr>
            </a:lvl1pPr>
            <a:lvl2pPr marL="0" marR="0" lvl="1" indent="0" algn="ctr">
              <a:lnSpc>
                <a:spcPct val="100000"/>
              </a:lnSpc>
              <a:spcBef>
                <a:spcPts val="0"/>
              </a:spcBef>
              <a:spcAft>
                <a:spcPts val="0"/>
              </a:spcAft>
              <a:buClr>
                <a:srgbClr val="FFFFFF"/>
              </a:buClr>
              <a:buSzPts val="1400"/>
              <a:buFont typeface="Tahoma"/>
              <a:buNone/>
              <a:defRPr sz="1400" b="1" i="0" u="none">
                <a:solidFill>
                  <a:srgbClr val="FFFFFF"/>
                </a:solidFill>
                <a:latin typeface="Tahoma"/>
                <a:ea typeface="Tahoma"/>
                <a:cs typeface="Tahoma"/>
                <a:sym typeface="Tahoma"/>
              </a:defRPr>
            </a:lvl2pPr>
            <a:lvl3pPr marL="0" marR="0" lvl="2" indent="0" algn="ctr">
              <a:lnSpc>
                <a:spcPct val="100000"/>
              </a:lnSpc>
              <a:spcBef>
                <a:spcPts val="0"/>
              </a:spcBef>
              <a:spcAft>
                <a:spcPts val="0"/>
              </a:spcAft>
              <a:buClr>
                <a:srgbClr val="FFFFFF"/>
              </a:buClr>
              <a:buSzPts val="1400"/>
              <a:buFont typeface="Tahoma"/>
              <a:buNone/>
              <a:defRPr sz="1400" b="1" i="0" u="none">
                <a:solidFill>
                  <a:srgbClr val="FFFFFF"/>
                </a:solidFill>
                <a:latin typeface="Tahoma"/>
                <a:ea typeface="Tahoma"/>
                <a:cs typeface="Tahoma"/>
                <a:sym typeface="Tahoma"/>
              </a:defRPr>
            </a:lvl3pPr>
            <a:lvl4pPr marL="0" marR="0" lvl="3" indent="0" algn="ctr">
              <a:lnSpc>
                <a:spcPct val="100000"/>
              </a:lnSpc>
              <a:spcBef>
                <a:spcPts val="0"/>
              </a:spcBef>
              <a:spcAft>
                <a:spcPts val="0"/>
              </a:spcAft>
              <a:buClr>
                <a:srgbClr val="FFFFFF"/>
              </a:buClr>
              <a:buSzPts val="1400"/>
              <a:buFont typeface="Tahoma"/>
              <a:buNone/>
              <a:defRPr sz="1400" b="1" i="0" u="none">
                <a:solidFill>
                  <a:srgbClr val="FFFFFF"/>
                </a:solidFill>
                <a:latin typeface="Tahoma"/>
                <a:ea typeface="Tahoma"/>
                <a:cs typeface="Tahoma"/>
                <a:sym typeface="Tahoma"/>
              </a:defRPr>
            </a:lvl4pPr>
            <a:lvl5pPr marL="0" marR="0" lvl="4" indent="0" algn="ctr">
              <a:lnSpc>
                <a:spcPct val="100000"/>
              </a:lnSpc>
              <a:spcBef>
                <a:spcPts val="0"/>
              </a:spcBef>
              <a:spcAft>
                <a:spcPts val="0"/>
              </a:spcAft>
              <a:buClr>
                <a:srgbClr val="FFFFFF"/>
              </a:buClr>
              <a:buSzPts val="1400"/>
              <a:buFont typeface="Tahoma"/>
              <a:buNone/>
              <a:defRPr sz="1400" b="1" i="0" u="none">
                <a:solidFill>
                  <a:srgbClr val="FFFFFF"/>
                </a:solidFill>
                <a:latin typeface="Tahoma"/>
                <a:ea typeface="Tahoma"/>
                <a:cs typeface="Tahoma"/>
                <a:sym typeface="Tahoma"/>
              </a:defRPr>
            </a:lvl5pPr>
            <a:lvl6pPr marL="0" marR="0" lvl="5" indent="0" algn="ctr">
              <a:lnSpc>
                <a:spcPct val="100000"/>
              </a:lnSpc>
              <a:spcBef>
                <a:spcPts val="0"/>
              </a:spcBef>
              <a:spcAft>
                <a:spcPts val="0"/>
              </a:spcAft>
              <a:buClr>
                <a:srgbClr val="FFFFFF"/>
              </a:buClr>
              <a:buSzPts val="1400"/>
              <a:buFont typeface="Tahoma"/>
              <a:buNone/>
              <a:defRPr sz="1400" b="1" i="0" u="none">
                <a:solidFill>
                  <a:srgbClr val="FFFFFF"/>
                </a:solidFill>
                <a:latin typeface="Tahoma"/>
                <a:ea typeface="Tahoma"/>
                <a:cs typeface="Tahoma"/>
                <a:sym typeface="Tahoma"/>
              </a:defRPr>
            </a:lvl6pPr>
            <a:lvl7pPr marL="0" marR="0" lvl="6" indent="0" algn="ctr">
              <a:lnSpc>
                <a:spcPct val="100000"/>
              </a:lnSpc>
              <a:spcBef>
                <a:spcPts val="0"/>
              </a:spcBef>
              <a:spcAft>
                <a:spcPts val="0"/>
              </a:spcAft>
              <a:buClr>
                <a:srgbClr val="FFFFFF"/>
              </a:buClr>
              <a:buSzPts val="1400"/>
              <a:buFont typeface="Tahoma"/>
              <a:buNone/>
              <a:defRPr sz="1400" b="1" i="0" u="none">
                <a:solidFill>
                  <a:srgbClr val="FFFFFF"/>
                </a:solidFill>
                <a:latin typeface="Tahoma"/>
                <a:ea typeface="Tahoma"/>
                <a:cs typeface="Tahoma"/>
                <a:sym typeface="Tahoma"/>
              </a:defRPr>
            </a:lvl7pPr>
            <a:lvl8pPr marL="0" marR="0" lvl="7" indent="0" algn="ctr">
              <a:lnSpc>
                <a:spcPct val="100000"/>
              </a:lnSpc>
              <a:spcBef>
                <a:spcPts val="0"/>
              </a:spcBef>
              <a:spcAft>
                <a:spcPts val="0"/>
              </a:spcAft>
              <a:buClr>
                <a:srgbClr val="FFFFFF"/>
              </a:buClr>
              <a:buSzPts val="1400"/>
              <a:buFont typeface="Tahoma"/>
              <a:buNone/>
              <a:defRPr sz="1400" b="1" i="0" u="none">
                <a:solidFill>
                  <a:srgbClr val="FFFFFF"/>
                </a:solidFill>
                <a:latin typeface="Tahoma"/>
                <a:ea typeface="Tahoma"/>
                <a:cs typeface="Tahoma"/>
                <a:sym typeface="Tahoma"/>
              </a:defRPr>
            </a:lvl8pPr>
            <a:lvl9pPr marL="0" marR="0" lvl="8" indent="0" algn="ctr">
              <a:lnSpc>
                <a:spcPct val="100000"/>
              </a:lnSpc>
              <a:spcBef>
                <a:spcPts val="0"/>
              </a:spcBef>
              <a:spcAft>
                <a:spcPts val="0"/>
              </a:spcAft>
              <a:buClr>
                <a:srgbClr val="FFFFFF"/>
              </a:buClr>
              <a:buSzPts val="1400"/>
              <a:buFont typeface="Tahoma"/>
              <a:buNone/>
              <a:defRPr sz="1400" b="1" i="0" u="none">
                <a:solidFill>
                  <a:srgbClr val="FFFFFF"/>
                </a:solidFill>
                <a:latin typeface="Tahoma"/>
                <a:ea typeface="Tahoma"/>
                <a:cs typeface="Tahoma"/>
                <a:sym typeface="Tahom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14945470"/>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13F3F6-FEC2-FF4B-BC92-B4849CD34F24}" type="datetimeFigureOut">
              <a:rPr lang="en-US" smtClean="0"/>
              <a:t>10/31/19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B05D9B-5582-A548-8ED2-2488B69E0498}" type="slidenum">
              <a:rPr lang="en-US" smtClean="0"/>
              <a:t>‹#›</a:t>
            </a:fld>
            <a:endParaRPr lang="en-US"/>
          </a:p>
        </p:txBody>
      </p:sp>
    </p:spTree>
    <p:extLst>
      <p:ext uri="{BB962C8B-B14F-4D97-AF65-F5344CB8AC3E}">
        <p14:creationId xmlns:p14="http://schemas.microsoft.com/office/powerpoint/2010/main" val="1557658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13"/>
        <p:cNvGrpSpPr/>
        <p:nvPr/>
      </p:nvGrpSpPr>
      <p:grpSpPr>
        <a:xfrm>
          <a:off x="0" y="0"/>
          <a:ext cx="0" cy="0"/>
          <a:chOff x="0" y="0"/>
          <a:chExt cx="0" cy="0"/>
        </a:xfrm>
      </p:grpSpPr>
      <p:sp>
        <p:nvSpPr>
          <p:cNvPr id="214" name="Google Shape;214;g5da4baf853_2_20"/>
          <p:cNvSpPr txBox="1">
            <a:spLocks noGrp="1"/>
          </p:cNvSpPr>
          <p:nvPr>
            <p:ph type="title"/>
          </p:nvPr>
        </p:nvSpPr>
        <p:spPr>
          <a:xfrm>
            <a:off x="812800" y="228600"/>
            <a:ext cx="10871200" cy="990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g5da4baf853_2_20"/>
          <p:cNvSpPr txBox="1">
            <a:spLocks noGrp="1"/>
          </p:cNvSpPr>
          <p:nvPr>
            <p:ph type="body" idx="1"/>
          </p:nvPr>
        </p:nvSpPr>
        <p:spPr>
          <a:xfrm rot="5400000">
            <a:off x="3989652" y="-1572419"/>
            <a:ext cx="4525962" cy="10871200"/>
          </a:xfrm>
          <a:prstGeom prst="rect">
            <a:avLst/>
          </a:prstGeom>
          <a:noFill/>
          <a:ln>
            <a:noFill/>
          </a:ln>
        </p:spPr>
        <p:txBody>
          <a:bodyPr spcFirstLastPara="1" wrap="square" lIns="91425" tIns="45700" rIns="91425" bIns="45700" anchor="t" anchorCtr="0">
            <a:noAutofit/>
          </a:bodyPr>
          <a:lstStyle>
            <a:lvl1pPr marL="457200" lvl="0" indent="-297180" algn="l">
              <a:spcBef>
                <a:spcPts val="700"/>
              </a:spcBef>
              <a:spcAft>
                <a:spcPts val="0"/>
              </a:spcAft>
              <a:buSzPts val="1080"/>
              <a:buChar char="◻"/>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16" name="Google Shape;216;g5da4baf853_2_20"/>
          <p:cNvSpPr txBox="1">
            <a:spLocks noGrp="1"/>
          </p:cNvSpPr>
          <p:nvPr>
            <p:ph type="dt" idx="10"/>
          </p:nvPr>
        </p:nvSpPr>
        <p:spPr>
          <a:xfrm>
            <a:off x="8128000" y="6248401"/>
            <a:ext cx="3556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17" name="Google Shape;217;g5da4baf853_2_20"/>
          <p:cNvSpPr txBox="1">
            <a:spLocks noGrp="1"/>
          </p:cNvSpPr>
          <p:nvPr>
            <p:ph type="ftr" idx="11"/>
          </p:nvPr>
        </p:nvSpPr>
        <p:spPr>
          <a:xfrm>
            <a:off x="812800" y="6248401"/>
            <a:ext cx="722841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18" name="Google Shape;218;g5da4baf853_2_20"/>
          <p:cNvSpPr txBox="1">
            <a:spLocks noGrp="1"/>
          </p:cNvSpPr>
          <p:nvPr>
            <p:ph type="sldNum" idx="12"/>
          </p:nvPr>
        </p:nvSpPr>
        <p:spPr>
          <a:xfrm>
            <a:off x="0" y="1271588"/>
            <a:ext cx="711200" cy="24447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FFFFFF"/>
              </a:buClr>
              <a:buSzPts val="1400"/>
              <a:buFont typeface="Tahoma"/>
              <a:buNone/>
              <a:defRPr sz="1400" b="1" i="0" u="none">
                <a:solidFill>
                  <a:srgbClr val="FFFFFF"/>
                </a:solidFill>
                <a:latin typeface="Tahoma"/>
                <a:ea typeface="Tahoma"/>
                <a:cs typeface="Tahoma"/>
                <a:sym typeface="Tahoma"/>
              </a:defRPr>
            </a:lvl1pPr>
            <a:lvl2pPr marL="0" marR="0" lvl="1" indent="0" algn="ctr">
              <a:lnSpc>
                <a:spcPct val="100000"/>
              </a:lnSpc>
              <a:spcBef>
                <a:spcPts val="0"/>
              </a:spcBef>
              <a:spcAft>
                <a:spcPts val="0"/>
              </a:spcAft>
              <a:buClr>
                <a:srgbClr val="FFFFFF"/>
              </a:buClr>
              <a:buSzPts val="1400"/>
              <a:buFont typeface="Tahoma"/>
              <a:buNone/>
              <a:defRPr sz="1400" b="1" i="0" u="none">
                <a:solidFill>
                  <a:srgbClr val="FFFFFF"/>
                </a:solidFill>
                <a:latin typeface="Tahoma"/>
                <a:ea typeface="Tahoma"/>
                <a:cs typeface="Tahoma"/>
                <a:sym typeface="Tahoma"/>
              </a:defRPr>
            </a:lvl2pPr>
            <a:lvl3pPr marL="0" marR="0" lvl="2" indent="0" algn="ctr">
              <a:lnSpc>
                <a:spcPct val="100000"/>
              </a:lnSpc>
              <a:spcBef>
                <a:spcPts val="0"/>
              </a:spcBef>
              <a:spcAft>
                <a:spcPts val="0"/>
              </a:spcAft>
              <a:buClr>
                <a:srgbClr val="FFFFFF"/>
              </a:buClr>
              <a:buSzPts val="1400"/>
              <a:buFont typeface="Tahoma"/>
              <a:buNone/>
              <a:defRPr sz="1400" b="1" i="0" u="none">
                <a:solidFill>
                  <a:srgbClr val="FFFFFF"/>
                </a:solidFill>
                <a:latin typeface="Tahoma"/>
                <a:ea typeface="Tahoma"/>
                <a:cs typeface="Tahoma"/>
                <a:sym typeface="Tahoma"/>
              </a:defRPr>
            </a:lvl3pPr>
            <a:lvl4pPr marL="0" marR="0" lvl="3" indent="0" algn="ctr">
              <a:lnSpc>
                <a:spcPct val="100000"/>
              </a:lnSpc>
              <a:spcBef>
                <a:spcPts val="0"/>
              </a:spcBef>
              <a:spcAft>
                <a:spcPts val="0"/>
              </a:spcAft>
              <a:buClr>
                <a:srgbClr val="FFFFFF"/>
              </a:buClr>
              <a:buSzPts val="1400"/>
              <a:buFont typeface="Tahoma"/>
              <a:buNone/>
              <a:defRPr sz="1400" b="1" i="0" u="none">
                <a:solidFill>
                  <a:srgbClr val="FFFFFF"/>
                </a:solidFill>
                <a:latin typeface="Tahoma"/>
                <a:ea typeface="Tahoma"/>
                <a:cs typeface="Tahoma"/>
                <a:sym typeface="Tahoma"/>
              </a:defRPr>
            </a:lvl4pPr>
            <a:lvl5pPr marL="0" marR="0" lvl="4" indent="0" algn="ctr">
              <a:lnSpc>
                <a:spcPct val="100000"/>
              </a:lnSpc>
              <a:spcBef>
                <a:spcPts val="0"/>
              </a:spcBef>
              <a:spcAft>
                <a:spcPts val="0"/>
              </a:spcAft>
              <a:buClr>
                <a:srgbClr val="FFFFFF"/>
              </a:buClr>
              <a:buSzPts val="1400"/>
              <a:buFont typeface="Tahoma"/>
              <a:buNone/>
              <a:defRPr sz="1400" b="1" i="0" u="none">
                <a:solidFill>
                  <a:srgbClr val="FFFFFF"/>
                </a:solidFill>
                <a:latin typeface="Tahoma"/>
                <a:ea typeface="Tahoma"/>
                <a:cs typeface="Tahoma"/>
                <a:sym typeface="Tahoma"/>
              </a:defRPr>
            </a:lvl5pPr>
            <a:lvl6pPr marL="0" marR="0" lvl="5" indent="0" algn="ctr">
              <a:lnSpc>
                <a:spcPct val="100000"/>
              </a:lnSpc>
              <a:spcBef>
                <a:spcPts val="0"/>
              </a:spcBef>
              <a:spcAft>
                <a:spcPts val="0"/>
              </a:spcAft>
              <a:buClr>
                <a:srgbClr val="FFFFFF"/>
              </a:buClr>
              <a:buSzPts val="1400"/>
              <a:buFont typeface="Tahoma"/>
              <a:buNone/>
              <a:defRPr sz="1400" b="1" i="0" u="none">
                <a:solidFill>
                  <a:srgbClr val="FFFFFF"/>
                </a:solidFill>
                <a:latin typeface="Tahoma"/>
                <a:ea typeface="Tahoma"/>
                <a:cs typeface="Tahoma"/>
                <a:sym typeface="Tahoma"/>
              </a:defRPr>
            </a:lvl6pPr>
            <a:lvl7pPr marL="0" marR="0" lvl="6" indent="0" algn="ctr">
              <a:lnSpc>
                <a:spcPct val="100000"/>
              </a:lnSpc>
              <a:spcBef>
                <a:spcPts val="0"/>
              </a:spcBef>
              <a:spcAft>
                <a:spcPts val="0"/>
              </a:spcAft>
              <a:buClr>
                <a:srgbClr val="FFFFFF"/>
              </a:buClr>
              <a:buSzPts val="1400"/>
              <a:buFont typeface="Tahoma"/>
              <a:buNone/>
              <a:defRPr sz="1400" b="1" i="0" u="none">
                <a:solidFill>
                  <a:srgbClr val="FFFFFF"/>
                </a:solidFill>
                <a:latin typeface="Tahoma"/>
                <a:ea typeface="Tahoma"/>
                <a:cs typeface="Tahoma"/>
                <a:sym typeface="Tahoma"/>
              </a:defRPr>
            </a:lvl7pPr>
            <a:lvl8pPr marL="0" marR="0" lvl="7" indent="0" algn="ctr">
              <a:lnSpc>
                <a:spcPct val="100000"/>
              </a:lnSpc>
              <a:spcBef>
                <a:spcPts val="0"/>
              </a:spcBef>
              <a:spcAft>
                <a:spcPts val="0"/>
              </a:spcAft>
              <a:buClr>
                <a:srgbClr val="FFFFFF"/>
              </a:buClr>
              <a:buSzPts val="1400"/>
              <a:buFont typeface="Tahoma"/>
              <a:buNone/>
              <a:defRPr sz="1400" b="1" i="0" u="none">
                <a:solidFill>
                  <a:srgbClr val="FFFFFF"/>
                </a:solidFill>
                <a:latin typeface="Tahoma"/>
                <a:ea typeface="Tahoma"/>
                <a:cs typeface="Tahoma"/>
                <a:sym typeface="Tahoma"/>
              </a:defRPr>
            </a:lvl8pPr>
            <a:lvl9pPr marL="0" marR="0" lvl="8" indent="0" algn="ctr">
              <a:lnSpc>
                <a:spcPct val="100000"/>
              </a:lnSpc>
              <a:spcBef>
                <a:spcPts val="0"/>
              </a:spcBef>
              <a:spcAft>
                <a:spcPts val="0"/>
              </a:spcAft>
              <a:buClr>
                <a:srgbClr val="FFFFFF"/>
              </a:buClr>
              <a:buSzPts val="1400"/>
              <a:buFont typeface="Tahoma"/>
              <a:buNone/>
              <a:defRPr sz="1400" b="1" i="0" u="none">
                <a:solidFill>
                  <a:srgbClr val="FFFFFF"/>
                </a:solidFill>
                <a:latin typeface="Tahoma"/>
                <a:ea typeface="Tahoma"/>
                <a:cs typeface="Tahoma"/>
                <a:sym typeface="Tahom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78894221"/>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19"/>
        <p:cNvGrpSpPr/>
        <p:nvPr/>
      </p:nvGrpSpPr>
      <p:grpSpPr>
        <a:xfrm>
          <a:off x="0" y="0"/>
          <a:ext cx="0" cy="0"/>
          <a:chOff x="0" y="0"/>
          <a:chExt cx="0" cy="0"/>
        </a:xfrm>
      </p:grpSpPr>
      <p:sp>
        <p:nvSpPr>
          <p:cNvPr id="220" name="Google Shape;220;g5da4baf853_2_26"/>
          <p:cNvSpPr txBox="1">
            <a:spLocks noGrp="1"/>
          </p:cNvSpPr>
          <p:nvPr>
            <p:ph type="title"/>
          </p:nvPr>
        </p:nvSpPr>
        <p:spPr>
          <a:xfrm>
            <a:off x="812800" y="273051"/>
            <a:ext cx="10769600" cy="8699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dk2"/>
              </a:buClr>
              <a:buSzPts val="4400"/>
              <a:buFont typeface="Twentieth Century"/>
              <a:buNone/>
              <a:defRPr sz="4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g5da4baf853_2_26"/>
          <p:cNvSpPr txBox="1">
            <a:spLocks noGrp="1"/>
          </p:cNvSpPr>
          <p:nvPr>
            <p:ph type="body" idx="1"/>
          </p:nvPr>
        </p:nvSpPr>
        <p:spPr>
          <a:xfrm>
            <a:off x="812800" y="1752600"/>
            <a:ext cx="2133600" cy="4343400"/>
          </a:xfrm>
          <a:prstGeom prst="rect">
            <a:avLst/>
          </a:prstGeom>
          <a:solidFill>
            <a:schemeClr val="accent2"/>
          </a:solidFill>
          <a:ln w="50800" cap="sq" cmpd="dbl">
            <a:solidFill>
              <a:schemeClr val="accent2"/>
            </a:solidFill>
            <a:prstDash val="solid"/>
            <a:miter lim="800000"/>
            <a:headEnd type="none" w="sm" len="sm"/>
            <a:tailEnd type="none" w="sm" len="sm"/>
          </a:ln>
        </p:spPr>
        <p:txBody>
          <a:bodyPr spcFirstLastPara="1" wrap="square" lIns="137150" tIns="182875" rIns="137150" bIns="91425" anchor="t" anchorCtr="0">
            <a:noAutofit/>
          </a:bodyPr>
          <a:lstStyle>
            <a:lvl1pPr marL="457200" lvl="0" indent="-228600" algn="l">
              <a:spcBef>
                <a:spcPts val="700"/>
              </a:spcBef>
              <a:spcAft>
                <a:spcPts val="0"/>
              </a:spcAft>
              <a:buSzPts val="1080"/>
              <a:buNone/>
              <a:defRPr sz="1800">
                <a:solidFill>
                  <a:schemeClr val="lt1"/>
                </a:solidFill>
                <a:latin typeface="Twentieth Century"/>
                <a:ea typeface="Twentieth Century"/>
                <a:cs typeface="Twentieth Century"/>
                <a:sym typeface="Twentieth Century"/>
              </a:defRPr>
            </a:lvl1pPr>
            <a:lvl2pPr marL="914400" lvl="1" indent="-228600" algn="l">
              <a:spcBef>
                <a:spcPts val="1000"/>
              </a:spcBef>
              <a:spcAft>
                <a:spcPts val="0"/>
              </a:spcAft>
              <a:buSzPts val="840"/>
              <a:buNone/>
              <a:defRPr sz="1200">
                <a:solidFill>
                  <a:schemeClr val="lt1"/>
                </a:solidFill>
                <a:latin typeface="Twentieth Century"/>
                <a:ea typeface="Twentieth Century"/>
                <a:cs typeface="Twentieth Century"/>
                <a:sym typeface="Twentieth Century"/>
              </a:defRPr>
            </a:lvl2pPr>
            <a:lvl3pPr marL="1371600" lvl="2" indent="-228600" algn="l">
              <a:spcBef>
                <a:spcPts val="500"/>
              </a:spcBef>
              <a:spcAft>
                <a:spcPts val="0"/>
              </a:spcAft>
              <a:buSzPts val="750"/>
              <a:buNone/>
              <a:defRPr sz="1000">
                <a:solidFill>
                  <a:schemeClr val="lt1"/>
                </a:solidFill>
                <a:latin typeface="Twentieth Century"/>
                <a:ea typeface="Twentieth Century"/>
                <a:cs typeface="Twentieth Century"/>
                <a:sym typeface="Twentieth Century"/>
              </a:defRPr>
            </a:lvl3pPr>
            <a:lvl4pPr marL="1828800" lvl="3" indent="-228600" algn="l">
              <a:spcBef>
                <a:spcPts val="400"/>
              </a:spcBef>
              <a:spcAft>
                <a:spcPts val="0"/>
              </a:spcAft>
              <a:buSzPts val="675"/>
              <a:buNone/>
              <a:defRPr sz="900">
                <a:solidFill>
                  <a:schemeClr val="lt1"/>
                </a:solidFill>
                <a:latin typeface="Twentieth Century"/>
                <a:ea typeface="Twentieth Century"/>
                <a:cs typeface="Twentieth Century"/>
                <a:sym typeface="Twentieth Century"/>
              </a:defRPr>
            </a:lvl4pPr>
            <a:lvl5pPr marL="2286000" lvl="4" indent="-228600" algn="l">
              <a:spcBef>
                <a:spcPts val="400"/>
              </a:spcBef>
              <a:spcAft>
                <a:spcPts val="0"/>
              </a:spcAft>
              <a:buSzPts val="585"/>
              <a:buNone/>
              <a:defRPr sz="900">
                <a:solidFill>
                  <a:schemeClr val="lt1"/>
                </a:solidFill>
                <a:latin typeface="Twentieth Century"/>
                <a:ea typeface="Twentieth Century"/>
                <a:cs typeface="Twentieth Century"/>
                <a:sym typeface="Twentieth Century"/>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22" name="Google Shape;222;g5da4baf853_2_26"/>
          <p:cNvSpPr txBox="1">
            <a:spLocks noGrp="1"/>
          </p:cNvSpPr>
          <p:nvPr>
            <p:ph type="body" idx="2"/>
          </p:nvPr>
        </p:nvSpPr>
        <p:spPr>
          <a:xfrm>
            <a:off x="3149600" y="1752600"/>
            <a:ext cx="8534400" cy="4419600"/>
          </a:xfrm>
          <a:prstGeom prst="rect">
            <a:avLst/>
          </a:prstGeom>
          <a:noFill/>
          <a:ln>
            <a:noFill/>
          </a:ln>
        </p:spPr>
        <p:txBody>
          <a:bodyPr spcFirstLastPara="1" wrap="square" lIns="91425" tIns="45700" rIns="91425" bIns="45700" anchor="t" anchorCtr="0">
            <a:noAutofit/>
          </a:bodyPr>
          <a:lstStyle>
            <a:lvl1pPr marL="457200" lvl="0" indent="-297180" algn="l">
              <a:spcBef>
                <a:spcPts val="700"/>
              </a:spcBef>
              <a:spcAft>
                <a:spcPts val="0"/>
              </a:spcAft>
              <a:buSzPts val="1080"/>
              <a:buChar char="◻"/>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23" name="Google Shape;223;g5da4baf853_2_26"/>
          <p:cNvSpPr txBox="1">
            <a:spLocks noGrp="1"/>
          </p:cNvSpPr>
          <p:nvPr>
            <p:ph type="dt" idx="10"/>
          </p:nvPr>
        </p:nvSpPr>
        <p:spPr>
          <a:xfrm>
            <a:off x="8128000" y="6248401"/>
            <a:ext cx="3556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4" name="Google Shape;224;g5da4baf853_2_26"/>
          <p:cNvSpPr txBox="1">
            <a:spLocks noGrp="1"/>
          </p:cNvSpPr>
          <p:nvPr>
            <p:ph type="ftr" idx="11"/>
          </p:nvPr>
        </p:nvSpPr>
        <p:spPr>
          <a:xfrm>
            <a:off x="812800" y="6248401"/>
            <a:ext cx="722841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5" name="Google Shape;225;g5da4baf853_2_26"/>
          <p:cNvSpPr txBox="1">
            <a:spLocks noGrp="1"/>
          </p:cNvSpPr>
          <p:nvPr>
            <p:ph type="sldNum" idx="12"/>
          </p:nvPr>
        </p:nvSpPr>
        <p:spPr>
          <a:xfrm>
            <a:off x="0" y="1271588"/>
            <a:ext cx="711200" cy="24447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FFFFFF"/>
              </a:buClr>
              <a:buSzPts val="1400"/>
              <a:buFont typeface="Tahoma"/>
              <a:buNone/>
              <a:defRPr sz="1400" b="1" i="0" u="none">
                <a:solidFill>
                  <a:srgbClr val="FFFFFF"/>
                </a:solidFill>
                <a:latin typeface="Tahoma"/>
                <a:ea typeface="Tahoma"/>
                <a:cs typeface="Tahoma"/>
                <a:sym typeface="Tahoma"/>
              </a:defRPr>
            </a:lvl1pPr>
            <a:lvl2pPr marL="0" marR="0" lvl="1" indent="0" algn="ctr">
              <a:lnSpc>
                <a:spcPct val="100000"/>
              </a:lnSpc>
              <a:spcBef>
                <a:spcPts val="0"/>
              </a:spcBef>
              <a:spcAft>
                <a:spcPts val="0"/>
              </a:spcAft>
              <a:buClr>
                <a:srgbClr val="FFFFFF"/>
              </a:buClr>
              <a:buSzPts val="1400"/>
              <a:buFont typeface="Tahoma"/>
              <a:buNone/>
              <a:defRPr sz="1400" b="1" i="0" u="none">
                <a:solidFill>
                  <a:srgbClr val="FFFFFF"/>
                </a:solidFill>
                <a:latin typeface="Tahoma"/>
                <a:ea typeface="Tahoma"/>
                <a:cs typeface="Tahoma"/>
                <a:sym typeface="Tahoma"/>
              </a:defRPr>
            </a:lvl2pPr>
            <a:lvl3pPr marL="0" marR="0" lvl="2" indent="0" algn="ctr">
              <a:lnSpc>
                <a:spcPct val="100000"/>
              </a:lnSpc>
              <a:spcBef>
                <a:spcPts val="0"/>
              </a:spcBef>
              <a:spcAft>
                <a:spcPts val="0"/>
              </a:spcAft>
              <a:buClr>
                <a:srgbClr val="FFFFFF"/>
              </a:buClr>
              <a:buSzPts val="1400"/>
              <a:buFont typeface="Tahoma"/>
              <a:buNone/>
              <a:defRPr sz="1400" b="1" i="0" u="none">
                <a:solidFill>
                  <a:srgbClr val="FFFFFF"/>
                </a:solidFill>
                <a:latin typeface="Tahoma"/>
                <a:ea typeface="Tahoma"/>
                <a:cs typeface="Tahoma"/>
                <a:sym typeface="Tahoma"/>
              </a:defRPr>
            </a:lvl3pPr>
            <a:lvl4pPr marL="0" marR="0" lvl="3" indent="0" algn="ctr">
              <a:lnSpc>
                <a:spcPct val="100000"/>
              </a:lnSpc>
              <a:spcBef>
                <a:spcPts val="0"/>
              </a:spcBef>
              <a:spcAft>
                <a:spcPts val="0"/>
              </a:spcAft>
              <a:buClr>
                <a:srgbClr val="FFFFFF"/>
              </a:buClr>
              <a:buSzPts val="1400"/>
              <a:buFont typeface="Tahoma"/>
              <a:buNone/>
              <a:defRPr sz="1400" b="1" i="0" u="none">
                <a:solidFill>
                  <a:srgbClr val="FFFFFF"/>
                </a:solidFill>
                <a:latin typeface="Tahoma"/>
                <a:ea typeface="Tahoma"/>
                <a:cs typeface="Tahoma"/>
                <a:sym typeface="Tahoma"/>
              </a:defRPr>
            </a:lvl4pPr>
            <a:lvl5pPr marL="0" marR="0" lvl="4" indent="0" algn="ctr">
              <a:lnSpc>
                <a:spcPct val="100000"/>
              </a:lnSpc>
              <a:spcBef>
                <a:spcPts val="0"/>
              </a:spcBef>
              <a:spcAft>
                <a:spcPts val="0"/>
              </a:spcAft>
              <a:buClr>
                <a:srgbClr val="FFFFFF"/>
              </a:buClr>
              <a:buSzPts val="1400"/>
              <a:buFont typeface="Tahoma"/>
              <a:buNone/>
              <a:defRPr sz="1400" b="1" i="0" u="none">
                <a:solidFill>
                  <a:srgbClr val="FFFFFF"/>
                </a:solidFill>
                <a:latin typeface="Tahoma"/>
                <a:ea typeface="Tahoma"/>
                <a:cs typeface="Tahoma"/>
                <a:sym typeface="Tahoma"/>
              </a:defRPr>
            </a:lvl5pPr>
            <a:lvl6pPr marL="0" marR="0" lvl="5" indent="0" algn="ctr">
              <a:lnSpc>
                <a:spcPct val="100000"/>
              </a:lnSpc>
              <a:spcBef>
                <a:spcPts val="0"/>
              </a:spcBef>
              <a:spcAft>
                <a:spcPts val="0"/>
              </a:spcAft>
              <a:buClr>
                <a:srgbClr val="FFFFFF"/>
              </a:buClr>
              <a:buSzPts val="1400"/>
              <a:buFont typeface="Tahoma"/>
              <a:buNone/>
              <a:defRPr sz="1400" b="1" i="0" u="none">
                <a:solidFill>
                  <a:srgbClr val="FFFFFF"/>
                </a:solidFill>
                <a:latin typeface="Tahoma"/>
                <a:ea typeface="Tahoma"/>
                <a:cs typeface="Tahoma"/>
                <a:sym typeface="Tahoma"/>
              </a:defRPr>
            </a:lvl6pPr>
            <a:lvl7pPr marL="0" marR="0" lvl="6" indent="0" algn="ctr">
              <a:lnSpc>
                <a:spcPct val="100000"/>
              </a:lnSpc>
              <a:spcBef>
                <a:spcPts val="0"/>
              </a:spcBef>
              <a:spcAft>
                <a:spcPts val="0"/>
              </a:spcAft>
              <a:buClr>
                <a:srgbClr val="FFFFFF"/>
              </a:buClr>
              <a:buSzPts val="1400"/>
              <a:buFont typeface="Tahoma"/>
              <a:buNone/>
              <a:defRPr sz="1400" b="1" i="0" u="none">
                <a:solidFill>
                  <a:srgbClr val="FFFFFF"/>
                </a:solidFill>
                <a:latin typeface="Tahoma"/>
                <a:ea typeface="Tahoma"/>
                <a:cs typeface="Tahoma"/>
                <a:sym typeface="Tahoma"/>
              </a:defRPr>
            </a:lvl7pPr>
            <a:lvl8pPr marL="0" marR="0" lvl="7" indent="0" algn="ctr">
              <a:lnSpc>
                <a:spcPct val="100000"/>
              </a:lnSpc>
              <a:spcBef>
                <a:spcPts val="0"/>
              </a:spcBef>
              <a:spcAft>
                <a:spcPts val="0"/>
              </a:spcAft>
              <a:buClr>
                <a:srgbClr val="FFFFFF"/>
              </a:buClr>
              <a:buSzPts val="1400"/>
              <a:buFont typeface="Tahoma"/>
              <a:buNone/>
              <a:defRPr sz="1400" b="1" i="0" u="none">
                <a:solidFill>
                  <a:srgbClr val="FFFFFF"/>
                </a:solidFill>
                <a:latin typeface="Tahoma"/>
                <a:ea typeface="Tahoma"/>
                <a:cs typeface="Tahoma"/>
                <a:sym typeface="Tahoma"/>
              </a:defRPr>
            </a:lvl8pPr>
            <a:lvl9pPr marL="0" marR="0" lvl="8" indent="0" algn="ctr">
              <a:lnSpc>
                <a:spcPct val="100000"/>
              </a:lnSpc>
              <a:spcBef>
                <a:spcPts val="0"/>
              </a:spcBef>
              <a:spcAft>
                <a:spcPts val="0"/>
              </a:spcAft>
              <a:buClr>
                <a:srgbClr val="FFFFFF"/>
              </a:buClr>
              <a:buSzPts val="1400"/>
              <a:buFont typeface="Tahoma"/>
              <a:buNone/>
              <a:defRPr sz="1400" b="1" i="0" u="none">
                <a:solidFill>
                  <a:srgbClr val="FFFFFF"/>
                </a:solidFill>
                <a:latin typeface="Tahoma"/>
                <a:ea typeface="Tahoma"/>
                <a:cs typeface="Tahoma"/>
                <a:sym typeface="Tahom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16241138"/>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90424" y="4110633"/>
            <a:ext cx="11158981" cy="1134070"/>
          </a:xfrm>
          <a:effectLst>
            <a:outerShdw dist="35921" dir="2700000" algn="ctr" rotWithShape="0">
              <a:srgbClr val="FFFFFF"/>
            </a:outerShdw>
          </a:effectLst>
        </p:spPr>
        <p:txBody>
          <a:bodyPr/>
          <a:lstStyle>
            <a:lvl1pPr>
              <a:defRPr sz="4366" b="1">
                <a:solidFill>
                  <a:srgbClr val="FF3300"/>
                </a:solidFill>
              </a:defRPr>
            </a:lvl1pPr>
          </a:lstStyle>
          <a:p>
            <a:pPr lvl="0"/>
            <a:r>
              <a:rPr lang="en-US" altLang="en-US" noProof="0"/>
              <a:t>Click to edit Master title style</a:t>
            </a:r>
          </a:p>
        </p:txBody>
      </p:sp>
      <p:sp>
        <p:nvSpPr>
          <p:cNvPr id="3075" name="Rectangle 3"/>
          <p:cNvSpPr>
            <a:spLocks noGrp="1" noChangeArrowheads="1"/>
          </p:cNvSpPr>
          <p:nvPr>
            <p:ph type="subTitle" idx="1"/>
          </p:nvPr>
        </p:nvSpPr>
        <p:spPr>
          <a:xfrm>
            <a:off x="490424" y="5262563"/>
            <a:ext cx="8533952" cy="660797"/>
          </a:xfrm>
        </p:spPr>
        <p:txBody>
          <a:bodyPr/>
          <a:lstStyle>
            <a:lvl1pPr marL="0" indent="0">
              <a:buFontTx/>
              <a:buNone/>
              <a:defRPr sz="2113">
                <a:solidFill>
                  <a:srgbClr val="000000"/>
                </a:solidFill>
              </a:defRPr>
            </a:lvl1pPr>
          </a:lstStyle>
          <a:p>
            <a:pPr lvl="0"/>
            <a:r>
              <a:rPr lang="en-US" altLang="en-US" noProof="0"/>
              <a:t>Click to edit Master subtitle style</a:t>
            </a:r>
          </a:p>
        </p:txBody>
      </p:sp>
      <p:sp>
        <p:nvSpPr>
          <p:cNvPr id="3076" name="Rectangle 4"/>
          <p:cNvSpPr>
            <a:spLocks noGrp="1" noChangeArrowheads="1"/>
          </p:cNvSpPr>
          <p:nvPr>
            <p:ph type="dt" sz="half" idx="2"/>
          </p:nvPr>
        </p:nvSpPr>
        <p:spPr/>
        <p:txBody>
          <a:bodyPr/>
          <a:lstStyle>
            <a:lvl1pPr>
              <a:defRPr/>
            </a:lvl1pPr>
          </a:lstStyle>
          <a:p>
            <a:endParaRPr lang="en-US" altLang="en-US">
              <a:solidFill>
                <a:srgbClr val="000000"/>
              </a:solidFill>
            </a:endParaRPr>
          </a:p>
        </p:txBody>
      </p:sp>
      <p:sp>
        <p:nvSpPr>
          <p:cNvPr id="3077" name="Rectangle 5"/>
          <p:cNvSpPr>
            <a:spLocks noGrp="1" noChangeArrowheads="1"/>
          </p:cNvSpPr>
          <p:nvPr>
            <p:ph type="ftr" sz="quarter" idx="3"/>
          </p:nvPr>
        </p:nvSpPr>
        <p:spPr/>
        <p:txBody>
          <a:bodyPr/>
          <a:lstStyle>
            <a:lvl1pPr>
              <a:defRPr/>
            </a:lvl1pPr>
          </a:lstStyle>
          <a:p>
            <a:endParaRPr lang="en-US" altLang="en-US">
              <a:solidFill>
                <a:srgbClr val="000000"/>
              </a:solidFill>
            </a:endParaRPr>
          </a:p>
        </p:txBody>
      </p:sp>
      <p:sp>
        <p:nvSpPr>
          <p:cNvPr id="3078" name="Rectangle 6"/>
          <p:cNvSpPr>
            <a:spLocks noGrp="1" noChangeArrowheads="1"/>
          </p:cNvSpPr>
          <p:nvPr>
            <p:ph type="sldNum" sz="quarter" idx="4"/>
          </p:nvPr>
        </p:nvSpPr>
        <p:spPr/>
        <p:txBody>
          <a:bodyPr/>
          <a:lstStyle>
            <a:lvl1pPr>
              <a:defRPr/>
            </a:lvl1pPr>
          </a:lstStyle>
          <a:p>
            <a:fld id="{317E84B7-B50F-464F-AD98-EC18D0F1AD3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50731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4FA2774-264D-4A78-BBEE-FF553298B1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37097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82" y="1710037"/>
            <a:ext cx="10515021" cy="2853035"/>
          </a:xfrm>
        </p:spPr>
        <p:txBody>
          <a:bodyPr anchor="b"/>
          <a:lstStyle>
            <a:lvl1pPr>
              <a:defRPr sz="4225"/>
            </a:lvl1pPr>
          </a:lstStyle>
          <a:p>
            <a:r>
              <a:rPr lang="en-US"/>
              <a:t>Click to edit Master title style</a:t>
            </a:r>
          </a:p>
        </p:txBody>
      </p:sp>
      <p:sp>
        <p:nvSpPr>
          <p:cNvPr id="3" name="Text Placeholder 2"/>
          <p:cNvSpPr>
            <a:spLocks noGrp="1"/>
          </p:cNvSpPr>
          <p:nvPr>
            <p:ph type="body" idx="1"/>
          </p:nvPr>
        </p:nvSpPr>
        <p:spPr>
          <a:xfrm>
            <a:off x="831782" y="4589859"/>
            <a:ext cx="10515021" cy="1500188"/>
          </a:xfrm>
        </p:spPr>
        <p:txBody>
          <a:bodyPr/>
          <a:lstStyle>
            <a:lvl1pPr marL="0" indent="0">
              <a:buNone/>
              <a:defRPr sz="1690"/>
            </a:lvl1pPr>
            <a:lvl2pPr marL="321960" indent="0">
              <a:buNone/>
              <a:defRPr sz="1408"/>
            </a:lvl2pPr>
            <a:lvl3pPr marL="643920" indent="0">
              <a:buNone/>
              <a:defRPr sz="1268"/>
            </a:lvl3pPr>
            <a:lvl4pPr marL="965881" indent="0">
              <a:buNone/>
              <a:defRPr sz="1127"/>
            </a:lvl4pPr>
            <a:lvl5pPr marL="1287841" indent="0">
              <a:buNone/>
              <a:defRPr sz="1127"/>
            </a:lvl5pPr>
            <a:lvl6pPr marL="1609801" indent="0">
              <a:buNone/>
              <a:defRPr sz="1127"/>
            </a:lvl6pPr>
            <a:lvl7pPr marL="1931761" indent="0">
              <a:buNone/>
              <a:defRPr sz="1127"/>
            </a:lvl7pPr>
            <a:lvl8pPr marL="2253722" indent="0">
              <a:buNone/>
              <a:defRPr sz="1127"/>
            </a:lvl8pPr>
            <a:lvl9pPr marL="2575682" indent="0">
              <a:buNone/>
              <a:defRPr sz="1127"/>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528CC53-3E18-4ECA-92E7-E2632ABE40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57334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75" y="1599904"/>
            <a:ext cx="5414029" cy="4525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6807" y="1599904"/>
            <a:ext cx="5415519" cy="4525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8822CDA-B9FD-454C-A11F-424C8812EA6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91593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235" y="364629"/>
            <a:ext cx="10516512" cy="1326058"/>
          </a:xfrm>
        </p:spPr>
        <p:txBody>
          <a:bodyPr/>
          <a:lstStyle/>
          <a:p>
            <a:r>
              <a:rPr lang="en-US"/>
              <a:t>Click to edit Master title style</a:t>
            </a:r>
          </a:p>
        </p:txBody>
      </p:sp>
      <p:sp>
        <p:nvSpPr>
          <p:cNvPr id="3" name="Text Placeholder 2"/>
          <p:cNvSpPr>
            <a:spLocks noGrp="1"/>
          </p:cNvSpPr>
          <p:nvPr>
            <p:ph type="body" idx="1"/>
          </p:nvPr>
        </p:nvSpPr>
        <p:spPr>
          <a:xfrm>
            <a:off x="839235" y="1681758"/>
            <a:ext cx="5157637" cy="823020"/>
          </a:xfrm>
        </p:spPr>
        <p:txBody>
          <a:bodyPr anchor="b"/>
          <a:lstStyle>
            <a:lvl1pPr marL="0" indent="0">
              <a:buNone/>
              <a:defRPr sz="1690" b="1"/>
            </a:lvl1pPr>
            <a:lvl2pPr marL="321960" indent="0">
              <a:buNone/>
              <a:defRPr sz="1408" b="1"/>
            </a:lvl2pPr>
            <a:lvl3pPr marL="643920" indent="0">
              <a:buNone/>
              <a:defRPr sz="1268" b="1"/>
            </a:lvl3pPr>
            <a:lvl4pPr marL="965881" indent="0">
              <a:buNone/>
              <a:defRPr sz="1127" b="1"/>
            </a:lvl4pPr>
            <a:lvl5pPr marL="1287841" indent="0">
              <a:buNone/>
              <a:defRPr sz="1127" b="1"/>
            </a:lvl5pPr>
            <a:lvl6pPr marL="1609801" indent="0">
              <a:buNone/>
              <a:defRPr sz="1127" b="1"/>
            </a:lvl6pPr>
            <a:lvl7pPr marL="1931761" indent="0">
              <a:buNone/>
              <a:defRPr sz="1127" b="1"/>
            </a:lvl7pPr>
            <a:lvl8pPr marL="2253722" indent="0">
              <a:buNone/>
              <a:defRPr sz="1127" b="1"/>
            </a:lvl8pPr>
            <a:lvl9pPr marL="2575682" indent="0">
              <a:buNone/>
              <a:defRPr sz="1127" b="1"/>
            </a:lvl9pPr>
          </a:lstStyle>
          <a:p>
            <a:pPr lvl="0"/>
            <a:r>
              <a:rPr lang="en-US"/>
              <a:t>Click to edit Master text styles</a:t>
            </a:r>
          </a:p>
        </p:txBody>
      </p:sp>
      <p:sp>
        <p:nvSpPr>
          <p:cNvPr id="4" name="Content Placeholder 3"/>
          <p:cNvSpPr>
            <a:spLocks noGrp="1"/>
          </p:cNvSpPr>
          <p:nvPr>
            <p:ph sz="half" idx="2"/>
          </p:nvPr>
        </p:nvSpPr>
        <p:spPr>
          <a:xfrm>
            <a:off x="839235" y="2504778"/>
            <a:ext cx="5157637" cy="36849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769" y="1681758"/>
            <a:ext cx="5182979" cy="823020"/>
          </a:xfrm>
        </p:spPr>
        <p:txBody>
          <a:bodyPr anchor="b"/>
          <a:lstStyle>
            <a:lvl1pPr marL="0" indent="0">
              <a:buNone/>
              <a:defRPr sz="1690" b="1"/>
            </a:lvl1pPr>
            <a:lvl2pPr marL="321960" indent="0">
              <a:buNone/>
              <a:defRPr sz="1408" b="1"/>
            </a:lvl2pPr>
            <a:lvl3pPr marL="643920" indent="0">
              <a:buNone/>
              <a:defRPr sz="1268" b="1"/>
            </a:lvl3pPr>
            <a:lvl4pPr marL="965881" indent="0">
              <a:buNone/>
              <a:defRPr sz="1127" b="1"/>
            </a:lvl4pPr>
            <a:lvl5pPr marL="1287841" indent="0">
              <a:buNone/>
              <a:defRPr sz="1127" b="1"/>
            </a:lvl5pPr>
            <a:lvl6pPr marL="1609801" indent="0">
              <a:buNone/>
              <a:defRPr sz="1127" b="1"/>
            </a:lvl6pPr>
            <a:lvl7pPr marL="1931761" indent="0">
              <a:buNone/>
              <a:defRPr sz="1127" b="1"/>
            </a:lvl7pPr>
            <a:lvl8pPr marL="2253722" indent="0">
              <a:buNone/>
              <a:defRPr sz="1127" b="1"/>
            </a:lvl8pPr>
            <a:lvl9pPr marL="2575682" indent="0">
              <a:buNone/>
              <a:defRPr sz="1127" b="1"/>
            </a:lvl9pPr>
          </a:lstStyle>
          <a:p>
            <a:pPr lvl="0"/>
            <a:r>
              <a:rPr lang="en-US"/>
              <a:t>Click to edit Master text styles</a:t>
            </a:r>
          </a:p>
        </p:txBody>
      </p:sp>
      <p:sp>
        <p:nvSpPr>
          <p:cNvPr id="6" name="Content Placeholder 5"/>
          <p:cNvSpPr>
            <a:spLocks noGrp="1"/>
          </p:cNvSpPr>
          <p:nvPr>
            <p:ph sz="quarter" idx="4"/>
          </p:nvPr>
        </p:nvSpPr>
        <p:spPr>
          <a:xfrm>
            <a:off x="6172769" y="2504778"/>
            <a:ext cx="5182979" cy="36849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61378E8-6E28-4C97-85C1-465F2A4581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87708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D6F3373-50E9-4B46-B0C9-39B38F6C102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87880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E7AC84D-395C-4B27-8A68-E50AEB4F38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88277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235" y="456903"/>
            <a:ext cx="3932327" cy="1599902"/>
          </a:xfrm>
        </p:spPr>
        <p:txBody>
          <a:bodyPr anchor="b"/>
          <a:lstStyle>
            <a:lvl1pPr>
              <a:defRPr sz="2253"/>
            </a:lvl1pPr>
          </a:lstStyle>
          <a:p>
            <a:r>
              <a:rPr lang="en-US"/>
              <a:t>Click to edit Master title style</a:t>
            </a:r>
          </a:p>
        </p:txBody>
      </p:sp>
      <p:sp>
        <p:nvSpPr>
          <p:cNvPr id="3" name="Content Placeholder 2"/>
          <p:cNvSpPr>
            <a:spLocks noGrp="1"/>
          </p:cNvSpPr>
          <p:nvPr>
            <p:ph idx="1"/>
          </p:nvPr>
        </p:nvSpPr>
        <p:spPr>
          <a:xfrm>
            <a:off x="5182980" y="986732"/>
            <a:ext cx="6172768" cy="4874121"/>
          </a:xfrm>
        </p:spPr>
        <p:txBody>
          <a:bodyPr/>
          <a:lstStyle>
            <a:lvl1pPr>
              <a:defRPr sz="2253"/>
            </a:lvl1pPr>
            <a:lvl2pPr>
              <a:defRPr sz="1972"/>
            </a:lvl2pPr>
            <a:lvl3pPr>
              <a:defRPr sz="1690"/>
            </a:lvl3pPr>
            <a:lvl4pPr>
              <a:defRPr sz="1408"/>
            </a:lvl4pPr>
            <a:lvl5pPr>
              <a:defRPr sz="1408"/>
            </a:lvl5pPr>
            <a:lvl6pPr>
              <a:defRPr sz="1408"/>
            </a:lvl6pPr>
            <a:lvl7pPr>
              <a:defRPr sz="1408"/>
            </a:lvl7pPr>
            <a:lvl8pPr>
              <a:defRPr sz="1408"/>
            </a:lvl8pPr>
            <a:lvl9pPr>
              <a:defRPr sz="140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235" y="2056806"/>
            <a:ext cx="3932327" cy="3811489"/>
          </a:xfrm>
        </p:spPr>
        <p:txBody>
          <a:bodyPr/>
          <a:lstStyle>
            <a:lvl1pPr marL="0" indent="0">
              <a:buNone/>
              <a:defRPr sz="1127"/>
            </a:lvl1pPr>
            <a:lvl2pPr marL="321960" indent="0">
              <a:buNone/>
              <a:defRPr sz="986"/>
            </a:lvl2pPr>
            <a:lvl3pPr marL="643920" indent="0">
              <a:buNone/>
              <a:defRPr sz="845"/>
            </a:lvl3pPr>
            <a:lvl4pPr marL="965881" indent="0">
              <a:buNone/>
              <a:defRPr sz="704"/>
            </a:lvl4pPr>
            <a:lvl5pPr marL="1287841" indent="0">
              <a:buNone/>
              <a:defRPr sz="704"/>
            </a:lvl5pPr>
            <a:lvl6pPr marL="1609801" indent="0">
              <a:buNone/>
              <a:defRPr sz="704"/>
            </a:lvl6pPr>
            <a:lvl7pPr marL="1931761" indent="0">
              <a:buNone/>
              <a:defRPr sz="704"/>
            </a:lvl7pPr>
            <a:lvl8pPr marL="2253722" indent="0">
              <a:buNone/>
              <a:defRPr sz="704"/>
            </a:lvl8pPr>
            <a:lvl9pPr marL="2575682" indent="0">
              <a:buNone/>
              <a:defRPr sz="704"/>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7B04D34-BAF5-46E6-AB34-E7B0C6AAEE5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5243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13F3F6-FEC2-FF4B-BC92-B4849CD34F24}" type="datetimeFigureOut">
              <a:rPr lang="en-US" smtClean="0"/>
              <a:t>10/31/19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B05D9B-5582-A548-8ED2-2488B69E0498}" type="slidenum">
              <a:rPr lang="en-US" smtClean="0"/>
              <a:t>‹#›</a:t>
            </a:fld>
            <a:endParaRPr lang="en-US"/>
          </a:p>
        </p:txBody>
      </p:sp>
    </p:spTree>
    <p:extLst>
      <p:ext uri="{BB962C8B-B14F-4D97-AF65-F5344CB8AC3E}">
        <p14:creationId xmlns:p14="http://schemas.microsoft.com/office/powerpoint/2010/main" val="1741088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235" y="456903"/>
            <a:ext cx="3932327" cy="1599902"/>
          </a:xfrm>
        </p:spPr>
        <p:txBody>
          <a:bodyPr anchor="b"/>
          <a:lstStyle>
            <a:lvl1pPr>
              <a:defRPr sz="2253"/>
            </a:lvl1pPr>
          </a:lstStyle>
          <a:p>
            <a:r>
              <a:rPr lang="en-US"/>
              <a:t>Click to edit Master title style</a:t>
            </a:r>
          </a:p>
        </p:txBody>
      </p:sp>
      <p:sp>
        <p:nvSpPr>
          <p:cNvPr id="3" name="Picture Placeholder 2"/>
          <p:cNvSpPr>
            <a:spLocks noGrp="1"/>
          </p:cNvSpPr>
          <p:nvPr>
            <p:ph type="pic" idx="1"/>
          </p:nvPr>
        </p:nvSpPr>
        <p:spPr>
          <a:xfrm>
            <a:off x="5182980" y="986732"/>
            <a:ext cx="6172768" cy="4874121"/>
          </a:xfrm>
        </p:spPr>
        <p:txBody>
          <a:bodyPr/>
          <a:lstStyle>
            <a:lvl1pPr marL="0" indent="0">
              <a:buNone/>
              <a:defRPr sz="2253"/>
            </a:lvl1pPr>
            <a:lvl2pPr marL="321960" indent="0">
              <a:buNone/>
              <a:defRPr sz="1972"/>
            </a:lvl2pPr>
            <a:lvl3pPr marL="643920" indent="0">
              <a:buNone/>
              <a:defRPr sz="1690"/>
            </a:lvl3pPr>
            <a:lvl4pPr marL="965881" indent="0">
              <a:buNone/>
              <a:defRPr sz="1408"/>
            </a:lvl4pPr>
            <a:lvl5pPr marL="1287841" indent="0">
              <a:buNone/>
              <a:defRPr sz="1408"/>
            </a:lvl5pPr>
            <a:lvl6pPr marL="1609801" indent="0">
              <a:buNone/>
              <a:defRPr sz="1408"/>
            </a:lvl6pPr>
            <a:lvl7pPr marL="1931761" indent="0">
              <a:buNone/>
              <a:defRPr sz="1408"/>
            </a:lvl7pPr>
            <a:lvl8pPr marL="2253722" indent="0">
              <a:buNone/>
              <a:defRPr sz="1408"/>
            </a:lvl8pPr>
            <a:lvl9pPr marL="2575682" indent="0">
              <a:buNone/>
              <a:defRPr sz="1408"/>
            </a:lvl9pPr>
          </a:lstStyle>
          <a:p>
            <a:r>
              <a:rPr lang="en-US"/>
              <a:t>Click icon to add picture</a:t>
            </a:r>
          </a:p>
        </p:txBody>
      </p:sp>
      <p:sp>
        <p:nvSpPr>
          <p:cNvPr id="4" name="Text Placeholder 3"/>
          <p:cNvSpPr>
            <a:spLocks noGrp="1"/>
          </p:cNvSpPr>
          <p:nvPr>
            <p:ph type="body" sz="half" idx="2"/>
          </p:nvPr>
        </p:nvSpPr>
        <p:spPr>
          <a:xfrm>
            <a:off x="839235" y="2056806"/>
            <a:ext cx="3932327" cy="3811489"/>
          </a:xfrm>
        </p:spPr>
        <p:txBody>
          <a:bodyPr/>
          <a:lstStyle>
            <a:lvl1pPr marL="0" indent="0">
              <a:buNone/>
              <a:defRPr sz="1127"/>
            </a:lvl1pPr>
            <a:lvl2pPr marL="321960" indent="0">
              <a:buNone/>
              <a:defRPr sz="986"/>
            </a:lvl2pPr>
            <a:lvl3pPr marL="643920" indent="0">
              <a:buNone/>
              <a:defRPr sz="845"/>
            </a:lvl3pPr>
            <a:lvl4pPr marL="965881" indent="0">
              <a:buNone/>
              <a:defRPr sz="704"/>
            </a:lvl4pPr>
            <a:lvl5pPr marL="1287841" indent="0">
              <a:buNone/>
              <a:defRPr sz="704"/>
            </a:lvl5pPr>
            <a:lvl6pPr marL="1609801" indent="0">
              <a:buNone/>
              <a:defRPr sz="704"/>
            </a:lvl6pPr>
            <a:lvl7pPr marL="1931761" indent="0">
              <a:buNone/>
              <a:defRPr sz="704"/>
            </a:lvl7pPr>
            <a:lvl8pPr marL="2253722" indent="0">
              <a:buNone/>
              <a:defRPr sz="704"/>
            </a:lvl8pPr>
            <a:lvl9pPr marL="2575682" indent="0">
              <a:buNone/>
              <a:defRPr sz="704"/>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BE7A0FD-7CB1-48D7-8418-0C78BCE1759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51557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7C6FF4-F356-47BE-9077-3EBEFC41A3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94463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536" y="275334"/>
            <a:ext cx="2742789" cy="58504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76" y="275334"/>
            <a:ext cx="8086757" cy="58504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4A6BFAF-871C-46CD-BEF0-9394322033E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2706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6.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image" Target="../media/image6.jpe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slideLayout" Target="../slideLayouts/slideLayout79.xml"/><Relationship Id="rId1" Type="http://schemas.openxmlformats.org/officeDocument/2006/relationships/slideLayout" Target="../slideLayouts/slideLayout78.xml"/><Relationship Id="rId5" Type="http://schemas.openxmlformats.org/officeDocument/2006/relationships/theme" Target="../theme/theme7.xml"/><Relationship Id="rId4"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8.jpe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13F3F6-FEC2-FF4B-BC92-B4849CD34F24}" type="datetimeFigureOut">
              <a:rPr lang="en-US" smtClean="0"/>
              <a:t>10/31/19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B05D9B-5582-A548-8ED2-2488B69E0498}" type="slidenum">
              <a:rPr lang="en-US" smtClean="0"/>
              <a:t>‹#›</a:t>
            </a:fld>
            <a:endParaRPr lang="en-US"/>
          </a:p>
        </p:txBody>
      </p:sp>
    </p:spTree>
    <p:extLst>
      <p:ext uri="{BB962C8B-B14F-4D97-AF65-F5344CB8AC3E}">
        <p14:creationId xmlns:p14="http://schemas.microsoft.com/office/powerpoint/2010/main" val="712174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7" r:id="rId12"/>
    <p:sldLayoutId id="2147483672" r:id="rId13"/>
    <p:sldLayoutId id="2147483684" r:id="rId14"/>
    <p:sldLayoutId id="2147483685" r:id="rId15"/>
    <p:sldLayoutId id="2147483704" r:id="rId16"/>
    <p:sldLayoutId id="2147483705" r:id="rId17"/>
    <p:sldLayoutId id="2147483706" r:id="rId18"/>
    <p:sldLayoutId id="2147483707" r:id="rId19"/>
    <p:sldLayoutId id="2147483708" r:id="rId20"/>
    <p:sldLayoutId id="2147483709" r:id="rId21"/>
    <p:sldLayoutId id="2147483710"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F72BF0-AAB7-AA41-A911-228553C5E4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22C7AF-8929-0B4E-BA83-CA6E8C209A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E3038D-5411-EC4F-852A-B059DF7E21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D330B6-EBC7-0E4B-8574-6A0C807F3DB3}" type="datetimeFigureOut">
              <a:rPr lang="en-US" smtClean="0"/>
              <a:t>10/31/19</a:t>
            </a:fld>
            <a:endParaRPr lang="en-US"/>
          </a:p>
        </p:txBody>
      </p:sp>
      <p:sp>
        <p:nvSpPr>
          <p:cNvPr id="5" name="Footer Placeholder 4">
            <a:extLst>
              <a:ext uri="{FF2B5EF4-FFF2-40B4-BE49-F238E27FC236}">
                <a16:creationId xmlns:a16="http://schemas.microsoft.com/office/drawing/2014/main" id="{D9411E47-7398-D94C-8364-32187D7407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9A743A-472D-E04C-B507-9B3029E5D5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3B51A5-4AB8-3C4C-A8AB-38EF45A07B6B}" type="slidenum">
              <a:rPr lang="en-US" smtClean="0"/>
              <a:t>‹#›</a:t>
            </a:fld>
            <a:endParaRPr lang="en-US"/>
          </a:p>
        </p:txBody>
      </p:sp>
    </p:spTree>
    <p:extLst>
      <p:ext uri="{BB962C8B-B14F-4D97-AF65-F5344CB8AC3E}">
        <p14:creationId xmlns:p14="http://schemas.microsoft.com/office/powerpoint/2010/main" val="555302649"/>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38A607E3-2388-45F6-8334-9551E5D4165E}" type="datetimeFigureOut">
              <a:rPr lang="en-US" smtClean="0">
                <a:solidFill>
                  <a:srgbClr val="000000">
                    <a:tint val="75000"/>
                  </a:srgbClr>
                </a:solidFill>
              </a:rPr>
              <a:pPr defTabSz="457200"/>
              <a:t>10/31/19</a:t>
            </a:fld>
            <a:endParaRPr lang="en-US">
              <a:solidFill>
                <a:srgbClr val="000000">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srgbClr val="000000">
                  <a:tint val="75000"/>
                </a:srgb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5F7606BC-8AB3-4269-911F-2A8DC2C0517E}" type="slidenum">
              <a:rPr lang="en-US" smtClean="0">
                <a:solidFill>
                  <a:srgbClr val="000000">
                    <a:tint val="75000"/>
                  </a:srgbClr>
                </a:solidFill>
              </a:rPr>
              <a:pPr defTabSz="457200"/>
              <a:t>‹#›</a:t>
            </a:fld>
            <a:endParaRPr lang="en-US">
              <a:solidFill>
                <a:srgbClr val="000000">
                  <a:tint val="75000"/>
                </a:srgbClr>
              </a:solidFill>
            </a:endParaRPr>
          </a:p>
        </p:txBody>
      </p:sp>
    </p:spTree>
    <p:extLst>
      <p:ext uri="{BB962C8B-B14F-4D97-AF65-F5344CB8AC3E}">
        <p14:creationId xmlns:p14="http://schemas.microsoft.com/office/powerpoint/2010/main" val="2019716691"/>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5"/>
        <p:cNvGrpSpPr/>
        <p:nvPr/>
      </p:nvGrpSpPr>
      <p:grpSpPr>
        <a:xfrm>
          <a:off x="0" y="0"/>
          <a:ext cx="0" cy="0"/>
          <a:chOff x="0" y="0"/>
          <a:chExt cx="0" cy="0"/>
        </a:xfrm>
      </p:grpSpPr>
      <p:sp>
        <p:nvSpPr>
          <p:cNvPr id="66" name="Google Shape;66;g5cde0d7f3b_2_0"/>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67" name="Google Shape;67;g5cde0d7f3b_2_0"/>
          <p:cNvSpPr txBox="1">
            <a:spLocks noGrp="1"/>
          </p:cNvSpPr>
          <p:nvPr>
            <p:ph type="body" idx="1"/>
          </p:nvPr>
        </p:nvSpPr>
        <p:spPr>
          <a:xfrm>
            <a:off x="415600" y="1536633"/>
            <a:ext cx="11360800" cy="45216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68" name="Google Shape;68;g5cde0d7f3b_2_0"/>
          <p:cNvSpPr txBox="1">
            <a:spLocks noGrp="1"/>
          </p:cNvSpPr>
          <p:nvPr>
            <p:ph type="sldNum" idx="12"/>
          </p:nvPr>
        </p:nvSpPr>
        <p:spPr>
          <a:xfrm>
            <a:off x="11187645" y="6058224"/>
            <a:ext cx="7316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92187829"/>
      </p:ext>
    </p:extLst>
  </p:cSld>
  <p:clrMap bg1="lt1" tx1="dk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55"/>
          <p:cNvSpPr txBox="1">
            <a:spLocks noGrp="1"/>
          </p:cNvSpPr>
          <p:nvPr>
            <p:ph type="title"/>
          </p:nvPr>
        </p:nvSpPr>
        <p:spPr>
          <a:xfrm>
            <a:off x="1191600" y="274650"/>
            <a:ext cx="8616800" cy="11430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1pPr>
            <a:lvl2pPr marR="0" lvl="1"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2pPr>
            <a:lvl3pPr marR="0" lvl="2"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3pPr>
            <a:lvl4pPr marR="0" lvl="3"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4pPr>
            <a:lvl5pPr marR="0" lvl="4"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5pPr>
            <a:lvl6pPr marR="0" lvl="5"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6pPr>
            <a:lvl7pPr marR="0" lvl="6"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7pPr>
            <a:lvl8pPr marR="0" lvl="7"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8pPr>
            <a:lvl9pPr marR="0" lvl="8"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9pPr>
          </a:lstStyle>
          <a:p>
            <a:endParaRPr/>
          </a:p>
        </p:txBody>
      </p:sp>
      <p:sp>
        <p:nvSpPr>
          <p:cNvPr id="7" name="Google Shape;7;p55"/>
          <p:cNvSpPr txBox="1">
            <a:spLocks noGrp="1"/>
          </p:cNvSpPr>
          <p:nvPr>
            <p:ph type="body" idx="1"/>
          </p:nvPr>
        </p:nvSpPr>
        <p:spPr>
          <a:xfrm>
            <a:off x="1191600" y="1831450"/>
            <a:ext cx="8616800" cy="4736400"/>
          </a:xfrm>
          <a:prstGeom prst="rect">
            <a:avLst/>
          </a:prstGeom>
          <a:noFill/>
          <a:ln>
            <a:noFill/>
          </a:ln>
        </p:spPr>
        <p:txBody>
          <a:bodyPr spcFirstLastPara="1" wrap="square" lIns="91425" tIns="91425" rIns="91425" bIns="91425" anchor="t" anchorCtr="0">
            <a:noAutofit/>
          </a:bodyPr>
          <a:lstStyle>
            <a:lvl1pPr marL="457200" marR="0" lvl="0" indent="-419100" algn="l" rtl="0">
              <a:lnSpc>
                <a:spcPct val="100000"/>
              </a:lnSpc>
              <a:spcBef>
                <a:spcPts val="600"/>
              </a:spcBef>
              <a:spcAft>
                <a:spcPts val="0"/>
              </a:spcAft>
              <a:buClr>
                <a:srgbClr val="677480"/>
              </a:buClr>
              <a:buSzPts val="3000"/>
              <a:buFont typeface="Lato"/>
              <a:buChar char="▷"/>
              <a:defRPr sz="3000" b="0" i="0" u="none" strike="noStrike" cap="none">
                <a:solidFill>
                  <a:srgbClr val="677480"/>
                </a:solidFill>
                <a:latin typeface="Lato"/>
                <a:ea typeface="Lato"/>
                <a:cs typeface="Lato"/>
                <a:sym typeface="Lato"/>
              </a:defRPr>
            </a:lvl1pPr>
            <a:lvl2pPr marL="914400" marR="0" lvl="1" indent="-381000" algn="l" rtl="0">
              <a:lnSpc>
                <a:spcPct val="100000"/>
              </a:lnSpc>
              <a:spcBef>
                <a:spcPts val="0"/>
              </a:spcBef>
              <a:spcAft>
                <a:spcPts val="0"/>
              </a:spcAft>
              <a:buClr>
                <a:srgbClr val="677480"/>
              </a:buClr>
              <a:buSzPts val="2400"/>
              <a:buFont typeface="Lato"/>
              <a:buChar char="○"/>
              <a:defRPr sz="2400" b="0" i="0" u="none" strike="noStrike" cap="none">
                <a:solidFill>
                  <a:srgbClr val="677480"/>
                </a:solidFill>
                <a:latin typeface="Lato"/>
                <a:ea typeface="Lato"/>
                <a:cs typeface="Lato"/>
                <a:sym typeface="Lato"/>
              </a:defRPr>
            </a:lvl2pPr>
            <a:lvl3pPr marL="1371600" marR="0" lvl="2" indent="-381000" algn="l" rtl="0">
              <a:lnSpc>
                <a:spcPct val="100000"/>
              </a:lnSpc>
              <a:spcBef>
                <a:spcPts val="0"/>
              </a:spcBef>
              <a:spcAft>
                <a:spcPts val="0"/>
              </a:spcAft>
              <a:buClr>
                <a:srgbClr val="677480"/>
              </a:buClr>
              <a:buSzPts val="2400"/>
              <a:buFont typeface="Lato"/>
              <a:buChar char="■"/>
              <a:defRPr sz="2400" b="0" i="0" u="none" strike="noStrike" cap="none">
                <a:solidFill>
                  <a:srgbClr val="677480"/>
                </a:solidFill>
                <a:latin typeface="Lato"/>
                <a:ea typeface="Lato"/>
                <a:cs typeface="Lato"/>
                <a:sym typeface="Lato"/>
              </a:defRPr>
            </a:lvl3pPr>
            <a:lvl4pPr marL="1828800" marR="0" lvl="3" indent="-342900" algn="l" rtl="0">
              <a:lnSpc>
                <a:spcPct val="100000"/>
              </a:lnSpc>
              <a:spcBef>
                <a:spcPts val="0"/>
              </a:spcBef>
              <a:spcAft>
                <a:spcPts val="0"/>
              </a:spcAft>
              <a:buClr>
                <a:srgbClr val="677480"/>
              </a:buClr>
              <a:buSzPts val="1800"/>
              <a:buFont typeface="Lato"/>
              <a:buChar char="●"/>
              <a:defRPr sz="1800" b="0" i="0" u="none" strike="noStrike" cap="none">
                <a:solidFill>
                  <a:srgbClr val="677480"/>
                </a:solidFill>
                <a:latin typeface="Lato"/>
                <a:ea typeface="Lato"/>
                <a:cs typeface="Lato"/>
                <a:sym typeface="Lato"/>
              </a:defRPr>
            </a:lvl4pPr>
            <a:lvl5pPr marL="2286000" marR="0" lvl="4" indent="-342900" algn="l" rtl="0">
              <a:lnSpc>
                <a:spcPct val="100000"/>
              </a:lnSpc>
              <a:spcBef>
                <a:spcPts val="0"/>
              </a:spcBef>
              <a:spcAft>
                <a:spcPts val="0"/>
              </a:spcAft>
              <a:buClr>
                <a:srgbClr val="677480"/>
              </a:buClr>
              <a:buSzPts val="1800"/>
              <a:buFont typeface="Lato"/>
              <a:buChar char="○"/>
              <a:defRPr sz="1800" b="0" i="0" u="none" strike="noStrike" cap="none">
                <a:solidFill>
                  <a:srgbClr val="677480"/>
                </a:solidFill>
                <a:latin typeface="Lato"/>
                <a:ea typeface="Lato"/>
                <a:cs typeface="Lato"/>
                <a:sym typeface="Lato"/>
              </a:defRPr>
            </a:lvl5pPr>
            <a:lvl6pPr marL="2743200" marR="0" lvl="5" indent="-342900" algn="l" rtl="0">
              <a:lnSpc>
                <a:spcPct val="100000"/>
              </a:lnSpc>
              <a:spcBef>
                <a:spcPts val="0"/>
              </a:spcBef>
              <a:spcAft>
                <a:spcPts val="0"/>
              </a:spcAft>
              <a:buClr>
                <a:srgbClr val="677480"/>
              </a:buClr>
              <a:buSzPts val="1800"/>
              <a:buFont typeface="Lato"/>
              <a:buChar char="■"/>
              <a:defRPr sz="1800" b="0" i="0" u="none" strike="noStrike" cap="none">
                <a:solidFill>
                  <a:srgbClr val="677480"/>
                </a:solidFill>
                <a:latin typeface="Lato"/>
                <a:ea typeface="Lato"/>
                <a:cs typeface="Lato"/>
                <a:sym typeface="Lato"/>
              </a:defRPr>
            </a:lvl6pPr>
            <a:lvl7pPr marL="3200400" marR="0" lvl="6" indent="-342900" algn="l" rtl="0">
              <a:lnSpc>
                <a:spcPct val="100000"/>
              </a:lnSpc>
              <a:spcBef>
                <a:spcPts val="0"/>
              </a:spcBef>
              <a:spcAft>
                <a:spcPts val="0"/>
              </a:spcAft>
              <a:buClr>
                <a:srgbClr val="677480"/>
              </a:buClr>
              <a:buSzPts val="1800"/>
              <a:buFont typeface="Lato"/>
              <a:buChar char="●"/>
              <a:defRPr sz="1800" b="0" i="0" u="none" strike="noStrike" cap="none">
                <a:solidFill>
                  <a:srgbClr val="677480"/>
                </a:solidFill>
                <a:latin typeface="Lato"/>
                <a:ea typeface="Lato"/>
                <a:cs typeface="Lato"/>
                <a:sym typeface="Lato"/>
              </a:defRPr>
            </a:lvl7pPr>
            <a:lvl8pPr marL="3657600" marR="0" lvl="7" indent="-342900" algn="l" rtl="0">
              <a:lnSpc>
                <a:spcPct val="100000"/>
              </a:lnSpc>
              <a:spcBef>
                <a:spcPts val="0"/>
              </a:spcBef>
              <a:spcAft>
                <a:spcPts val="0"/>
              </a:spcAft>
              <a:buClr>
                <a:srgbClr val="677480"/>
              </a:buClr>
              <a:buSzPts val="1800"/>
              <a:buFont typeface="Lato"/>
              <a:buChar char="○"/>
              <a:defRPr sz="1800" b="0" i="0" u="none" strike="noStrike" cap="none">
                <a:solidFill>
                  <a:srgbClr val="677480"/>
                </a:solidFill>
                <a:latin typeface="Lato"/>
                <a:ea typeface="Lato"/>
                <a:cs typeface="Lato"/>
                <a:sym typeface="Lato"/>
              </a:defRPr>
            </a:lvl8pPr>
            <a:lvl9pPr marL="4114800" marR="0" lvl="8" indent="-342900" algn="l" rtl="0">
              <a:lnSpc>
                <a:spcPct val="100000"/>
              </a:lnSpc>
              <a:spcBef>
                <a:spcPts val="0"/>
              </a:spcBef>
              <a:spcAft>
                <a:spcPts val="0"/>
              </a:spcAft>
              <a:buClr>
                <a:srgbClr val="677480"/>
              </a:buClr>
              <a:buSzPts val="1800"/>
              <a:buFont typeface="Lato"/>
              <a:buChar char="■"/>
              <a:defRPr sz="1800" b="0" i="0" u="none" strike="noStrike" cap="none">
                <a:solidFill>
                  <a:srgbClr val="677480"/>
                </a:solidFill>
                <a:latin typeface="Lato"/>
                <a:ea typeface="Lato"/>
                <a:cs typeface="Lato"/>
                <a:sym typeface="Lato"/>
              </a:defRPr>
            </a:lvl9pPr>
          </a:lstStyle>
          <a:p>
            <a:endParaRPr/>
          </a:p>
        </p:txBody>
      </p:sp>
      <p:sp>
        <p:nvSpPr>
          <p:cNvPr id="8" name="Google Shape;8;p55"/>
          <p:cNvSpPr txBox="1">
            <a:spLocks noGrp="1"/>
          </p:cNvSpPr>
          <p:nvPr>
            <p:ph type="sldNum" idx="12"/>
          </p:nvPr>
        </p:nvSpPr>
        <p:spPr>
          <a:xfrm>
            <a:off x="11409045" y="6333134"/>
            <a:ext cx="731600" cy="525000"/>
          </a:xfrm>
          <a:prstGeom prst="rect">
            <a:avLst/>
          </a:prstGeom>
          <a:noFill/>
          <a:ln>
            <a:noFill/>
          </a:ln>
        </p:spPr>
        <p:txBody>
          <a:bodyPr spcFirstLastPara="1" wrap="square" lIns="91425" tIns="91425" rIns="91425" bIns="91425" anchor="t" anchorCtr="0">
            <a:noAutofit/>
          </a:bodyPr>
          <a:lstStyle>
            <a:lvl1pPr lvl="0" algn="r">
              <a:buNone/>
              <a:defRPr sz="1300">
                <a:solidFill>
                  <a:srgbClr val="677480"/>
                </a:solidFill>
                <a:latin typeface="Lato"/>
                <a:ea typeface="Lato"/>
                <a:cs typeface="Lato"/>
                <a:sym typeface="Lato"/>
              </a:defRPr>
            </a:lvl1pPr>
            <a:lvl2pPr lvl="1" algn="r">
              <a:buNone/>
              <a:defRPr sz="1300">
                <a:solidFill>
                  <a:srgbClr val="677480"/>
                </a:solidFill>
                <a:latin typeface="Lato"/>
                <a:ea typeface="Lato"/>
                <a:cs typeface="Lato"/>
                <a:sym typeface="Lato"/>
              </a:defRPr>
            </a:lvl2pPr>
            <a:lvl3pPr lvl="2" algn="r">
              <a:buNone/>
              <a:defRPr sz="1300">
                <a:solidFill>
                  <a:srgbClr val="677480"/>
                </a:solidFill>
                <a:latin typeface="Lato"/>
                <a:ea typeface="Lato"/>
                <a:cs typeface="Lato"/>
                <a:sym typeface="Lato"/>
              </a:defRPr>
            </a:lvl3pPr>
            <a:lvl4pPr lvl="3" algn="r">
              <a:buNone/>
              <a:defRPr sz="1300">
                <a:solidFill>
                  <a:srgbClr val="677480"/>
                </a:solidFill>
                <a:latin typeface="Lato"/>
                <a:ea typeface="Lato"/>
                <a:cs typeface="Lato"/>
                <a:sym typeface="Lato"/>
              </a:defRPr>
            </a:lvl4pPr>
            <a:lvl5pPr lvl="4" algn="r">
              <a:buNone/>
              <a:defRPr sz="1300">
                <a:solidFill>
                  <a:srgbClr val="677480"/>
                </a:solidFill>
                <a:latin typeface="Lato"/>
                <a:ea typeface="Lato"/>
                <a:cs typeface="Lato"/>
                <a:sym typeface="Lato"/>
              </a:defRPr>
            </a:lvl5pPr>
            <a:lvl6pPr lvl="5" algn="r">
              <a:buNone/>
              <a:defRPr sz="1300">
                <a:solidFill>
                  <a:srgbClr val="677480"/>
                </a:solidFill>
                <a:latin typeface="Lato"/>
                <a:ea typeface="Lato"/>
                <a:cs typeface="Lato"/>
                <a:sym typeface="Lato"/>
              </a:defRPr>
            </a:lvl6pPr>
            <a:lvl7pPr lvl="6" algn="r">
              <a:buNone/>
              <a:defRPr sz="1300">
                <a:solidFill>
                  <a:srgbClr val="677480"/>
                </a:solidFill>
                <a:latin typeface="Lato"/>
                <a:ea typeface="Lato"/>
                <a:cs typeface="Lato"/>
                <a:sym typeface="Lato"/>
              </a:defRPr>
            </a:lvl7pPr>
            <a:lvl8pPr lvl="7" algn="r">
              <a:buNone/>
              <a:defRPr sz="1300">
                <a:solidFill>
                  <a:srgbClr val="677480"/>
                </a:solidFill>
                <a:latin typeface="Lato"/>
                <a:ea typeface="Lato"/>
                <a:cs typeface="Lato"/>
                <a:sym typeface="Lato"/>
              </a:defRPr>
            </a:lvl8pPr>
            <a:lvl9pPr lvl="8" algn="r">
              <a:buNone/>
              <a:defRPr sz="1300">
                <a:solidFill>
                  <a:srgbClr val="677480"/>
                </a:solidFill>
                <a:latin typeface="Lato"/>
                <a:ea typeface="Lato"/>
                <a:cs typeface="Lato"/>
                <a:sym typeface="Lat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39342645"/>
      </p:ext>
    </p:extLst>
  </p:cSld>
  <p:clrMap bg1="lt1" tx1="dk1" bg2="dk2"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361950"/>
            <a:ext cx="10972800" cy="10556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FFFFFF"/>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FFFFFF"/>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40460B9F-8EDE-49D9-A5BE-D83646DBC1B4}"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1967320228"/>
      </p:ext>
    </p:extLst>
  </p:cSld>
  <p:clrMap bg1="dk2" tx1="lt1" bg2="dk1"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p:txStyles>
    <p:titleStyle>
      <a:lvl1pPr algn="l" rtl="0" eaLnBrk="1" fontAlgn="base" hangingPunct="1">
        <a:spcBef>
          <a:spcPct val="0"/>
        </a:spcBef>
        <a:spcAft>
          <a:spcPct val="0"/>
        </a:spcAft>
        <a:defRPr sz="4400" kern="12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4" name="Google Shape;194;g5da4baf853_2_0"/>
          <p:cNvSpPr txBox="1">
            <a:spLocks noGrp="1"/>
          </p:cNvSpPr>
          <p:nvPr>
            <p:ph type="title"/>
          </p:nvPr>
        </p:nvSpPr>
        <p:spPr>
          <a:xfrm>
            <a:off x="812800" y="228600"/>
            <a:ext cx="10871200" cy="9906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4400" b="0" i="0" u="none" strike="noStrike" cap="none">
                <a:solidFill>
                  <a:schemeClr val="dk2"/>
                </a:solidFill>
                <a:latin typeface="Twentieth Century"/>
                <a:ea typeface="Twentieth Century"/>
                <a:cs typeface="Twentieth Century"/>
                <a:sym typeface="Twentieth Century"/>
              </a:defRPr>
            </a:lvl1pPr>
            <a:lvl2pPr marR="0" lvl="1" algn="l" rtl="0">
              <a:spcBef>
                <a:spcPts val="0"/>
              </a:spcBef>
              <a:spcAft>
                <a:spcPts val="0"/>
              </a:spcAft>
              <a:buSzPts val="1400"/>
              <a:buNone/>
              <a:defRPr sz="4400" b="0" i="0" u="none" strike="noStrike" cap="none">
                <a:solidFill>
                  <a:schemeClr val="dk2"/>
                </a:solidFill>
                <a:latin typeface="Twentieth Century"/>
                <a:ea typeface="Twentieth Century"/>
                <a:cs typeface="Twentieth Century"/>
                <a:sym typeface="Twentieth Century"/>
              </a:defRPr>
            </a:lvl2pPr>
            <a:lvl3pPr marR="0" lvl="2" algn="l" rtl="0">
              <a:spcBef>
                <a:spcPts val="0"/>
              </a:spcBef>
              <a:spcAft>
                <a:spcPts val="0"/>
              </a:spcAft>
              <a:buSzPts val="1400"/>
              <a:buNone/>
              <a:defRPr sz="4400" b="0" i="0" u="none" strike="noStrike" cap="none">
                <a:solidFill>
                  <a:schemeClr val="dk2"/>
                </a:solidFill>
                <a:latin typeface="Twentieth Century"/>
                <a:ea typeface="Twentieth Century"/>
                <a:cs typeface="Twentieth Century"/>
                <a:sym typeface="Twentieth Century"/>
              </a:defRPr>
            </a:lvl3pPr>
            <a:lvl4pPr marR="0" lvl="3" algn="l" rtl="0">
              <a:spcBef>
                <a:spcPts val="0"/>
              </a:spcBef>
              <a:spcAft>
                <a:spcPts val="0"/>
              </a:spcAft>
              <a:buSzPts val="1400"/>
              <a:buNone/>
              <a:defRPr sz="4400" b="0" i="0" u="none" strike="noStrike" cap="none">
                <a:solidFill>
                  <a:schemeClr val="dk2"/>
                </a:solidFill>
                <a:latin typeface="Twentieth Century"/>
                <a:ea typeface="Twentieth Century"/>
                <a:cs typeface="Twentieth Century"/>
                <a:sym typeface="Twentieth Century"/>
              </a:defRPr>
            </a:lvl4pPr>
            <a:lvl5pPr marR="0" lvl="4" algn="l" rtl="0">
              <a:spcBef>
                <a:spcPts val="0"/>
              </a:spcBef>
              <a:spcAft>
                <a:spcPts val="0"/>
              </a:spcAft>
              <a:buSzPts val="1400"/>
              <a:buNone/>
              <a:defRPr sz="4400" b="0" i="0" u="none" strike="noStrike" cap="none">
                <a:solidFill>
                  <a:schemeClr val="dk2"/>
                </a:solidFill>
                <a:latin typeface="Twentieth Century"/>
                <a:ea typeface="Twentieth Century"/>
                <a:cs typeface="Twentieth Century"/>
                <a:sym typeface="Twentieth Century"/>
              </a:defRPr>
            </a:lvl5pPr>
            <a:lvl6pPr marR="0" lvl="5" algn="l" rtl="0">
              <a:spcBef>
                <a:spcPts val="0"/>
              </a:spcBef>
              <a:spcAft>
                <a:spcPts val="0"/>
              </a:spcAft>
              <a:buSzPts val="1400"/>
              <a:buNone/>
              <a:defRPr sz="4400" b="0" i="0" u="none" strike="noStrike" cap="none">
                <a:solidFill>
                  <a:schemeClr val="dk2"/>
                </a:solidFill>
                <a:latin typeface="Twentieth Century"/>
                <a:ea typeface="Twentieth Century"/>
                <a:cs typeface="Twentieth Century"/>
                <a:sym typeface="Twentieth Century"/>
              </a:defRPr>
            </a:lvl6pPr>
            <a:lvl7pPr marR="0" lvl="6" algn="l" rtl="0">
              <a:spcBef>
                <a:spcPts val="0"/>
              </a:spcBef>
              <a:spcAft>
                <a:spcPts val="0"/>
              </a:spcAft>
              <a:buSzPts val="1400"/>
              <a:buNone/>
              <a:defRPr sz="4400" b="0" i="0" u="none" strike="noStrike" cap="none">
                <a:solidFill>
                  <a:schemeClr val="dk2"/>
                </a:solidFill>
                <a:latin typeface="Twentieth Century"/>
                <a:ea typeface="Twentieth Century"/>
                <a:cs typeface="Twentieth Century"/>
                <a:sym typeface="Twentieth Century"/>
              </a:defRPr>
            </a:lvl7pPr>
            <a:lvl8pPr marR="0" lvl="7" algn="l" rtl="0">
              <a:spcBef>
                <a:spcPts val="0"/>
              </a:spcBef>
              <a:spcAft>
                <a:spcPts val="0"/>
              </a:spcAft>
              <a:buSzPts val="1400"/>
              <a:buNone/>
              <a:defRPr sz="4400" b="0" i="0" u="none" strike="noStrike" cap="none">
                <a:solidFill>
                  <a:schemeClr val="dk2"/>
                </a:solidFill>
                <a:latin typeface="Twentieth Century"/>
                <a:ea typeface="Twentieth Century"/>
                <a:cs typeface="Twentieth Century"/>
                <a:sym typeface="Twentieth Century"/>
              </a:defRPr>
            </a:lvl8pPr>
            <a:lvl9pPr marR="0" lvl="8" algn="l" rtl="0">
              <a:spcBef>
                <a:spcPts val="0"/>
              </a:spcBef>
              <a:spcAft>
                <a:spcPts val="0"/>
              </a:spcAft>
              <a:buSzPts val="1400"/>
              <a:buNone/>
              <a:defRPr sz="4400" b="0" i="0" u="none" strike="noStrike" cap="none">
                <a:solidFill>
                  <a:schemeClr val="dk2"/>
                </a:solidFill>
                <a:latin typeface="Twentieth Century"/>
                <a:ea typeface="Twentieth Century"/>
                <a:cs typeface="Twentieth Century"/>
                <a:sym typeface="Twentieth Century"/>
              </a:defRPr>
            </a:lvl9pPr>
          </a:lstStyle>
          <a:p>
            <a:endParaRPr/>
          </a:p>
        </p:txBody>
      </p:sp>
      <p:sp>
        <p:nvSpPr>
          <p:cNvPr id="195" name="Google Shape;195;g5da4baf853_2_0"/>
          <p:cNvSpPr txBox="1">
            <a:spLocks noGrp="1"/>
          </p:cNvSpPr>
          <p:nvPr>
            <p:ph type="body" idx="1"/>
          </p:nvPr>
        </p:nvSpPr>
        <p:spPr>
          <a:xfrm>
            <a:off x="817033" y="1600200"/>
            <a:ext cx="10871200" cy="4525962"/>
          </a:xfrm>
          <a:prstGeom prst="rect">
            <a:avLst/>
          </a:prstGeom>
          <a:noFill/>
          <a:ln>
            <a:noFill/>
          </a:ln>
        </p:spPr>
        <p:txBody>
          <a:bodyPr spcFirstLastPara="1" wrap="square" lIns="91425" tIns="45700" rIns="91425" bIns="45700" anchor="t" anchorCtr="0">
            <a:noAutofit/>
          </a:bodyPr>
          <a:lstStyle>
            <a:lvl1pPr marL="457200" marR="0" lvl="0" indent="-339090" algn="l" rtl="0">
              <a:spcBef>
                <a:spcPts val="700"/>
              </a:spcBef>
              <a:spcAft>
                <a:spcPts val="0"/>
              </a:spcAft>
              <a:buClr>
                <a:schemeClr val="accent2"/>
              </a:buClr>
              <a:buSzPts val="1740"/>
              <a:buFont typeface="Noto Sans Symbols"/>
              <a:buChar char="◻"/>
              <a:defRPr sz="2900" b="0" i="0" u="none" strike="noStrike" cap="none">
                <a:solidFill>
                  <a:schemeClr val="dk1"/>
                </a:solidFill>
                <a:latin typeface="Twentieth Century"/>
                <a:ea typeface="Twentieth Century"/>
                <a:cs typeface="Twentieth Century"/>
                <a:sym typeface="Twentieth Century"/>
              </a:defRPr>
            </a:lvl1pPr>
            <a:lvl2pPr marL="914400" marR="0" lvl="1" indent="-344169" algn="l" rtl="0">
              <a:spcBef>
                <a:spcPts val="550"/>
              </a:spcBef>
              <a:spcAft>
                <a:spcPts val="0"/>
              </a:spcAft>
              <a:buClr>
                <a:schemeClr val="accent1"/>
              </a:buClr>
              <a:buSzPts val="1820"/>
              <a:buFont typeface="Noto Sans Symbols"/>
              <a:buChar char="🞑"/>
              <a:defRPr sz="2600" b="0" i="0" u="none" strike="noStrike" cap="none">
                <a:solidFill>
                  <a:schemeClr val="dk1"/>
                </a:solidFill>
                <a:latin typeface="Twentieth Century"/>
                <a:ea typeface="Twentieth Century"/>
                <a:cs typeface="Twentieth Century"/>
                <a:sym typeface="Twentieth Century"/>
              </a:defRPr>
            </a:lvl2pPr>
            <a:lvl3pPr marL="1371600" marR="0" lvl="2" indent="-338137" algn="l" rtl="0">
              <a:spcBef>
                <a:spcPts val="500"/>
              </a:spcBef>
              <a:spcAft>
                <a:spcPts val="0"/>
              </a:spcAft>
              <a:buClr>
                <a:schemeClr val="accent2"/>
              </a:buClr>
              <a:buSzPts val="1725"/>
              <a:buFont typeface="Noto Sans Symbols"/>
              <a:buChar char="■"/>
              <a:defRPr sz="2300" b="0" i="0" u="none" strike="noStrike" cap="none">
                <a:solidFill>
                  <a:schemeClr val="dk1"/>
                </a:solidFill>
                <a:latin typeface="Twentieth Century"/>
                <a:ea typeface="Twentieth Century"/>
                <a:cs typeface="Twentieth Century"/>
                <a:sym typeface="Twentieth Century"/>
              </a:defRPr>
            </a:lvl3pPr>
            <a:lvl4pPr marL="1828800" marR="0" lvl="3" indent="-323850" algn="l" rtl="0">
              <a:spcBef>
                <a:spcPts val="400"/>
              </a:spcBef>
              <a:spcAft>
                <a:spcPts val="0"/>
              </a:spcAft>
              <a:buClr>
                <a:srgbClr val="DEAE00"/>
              </a:buClr>
              <a:buSzPts val="1500"/>
              <a:buFont typeface="Noto Sans Symbols"/>
              <a:buChar char="■"/>
              <a:defRPr sz="2000" b="0" i="0" u="none" strike="noStrike" cap="none">
                <a:solidFill>
                  <a:schemeClr val="dk1"/>
                </a:solidFill>
                <a:latin typeface="Twentieth Century"/>
                <a:ea typeface="Twentieth Century"/>
                <a:cs typeface="Twentieth Century"/>
                <a:sym typeface="Twentieth Century"/>
              </a:defRPr>
            </a:lvl4pPr>
            <a:lvl5pPr marL="2286000" marR="0" lvl="4" indent="-311150" algn="l" rtl="0">
              <a:spcBef>
                <a:spcPts val="400"/>
              </a:spcBef>
              <a:spcAft>
                <a:spcPts val="0"/>
              </a:spcAft>
              <a:buClr>
                <a:srgbClr val="B77BB4"/>
              </a:buClr>
              <a:buSzPts val="1300"/>
              <a:buFont typeface="Noto Sans Symbols"/>
              <a:buChar char="■"/>
              <a:defRPr sz="2000" b="0" i="0" u="none" strike="noStrike" cap="none">
                <a:solidFill>
                  <a:schemeClr val="dk1"/>
                </a:solidFill>
                <a:latin typeface="Twentieth Century"/>
                <a:ea typeface="Twentieth Century"/>
                <a:cs typeface="Twentieth Century"/>
                <a:sym typeface="Twentieth Century"/>
              </a:defRPr>
            </a:lvl5pPr>
            <a:lvl6pPr marL="2743200" marR="0" lvl="5"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spcBef>
                <a:spcPts val="360"/>
              </a:spcBef>
              <a:spcAft>
                <a:spcPts val="0"/>
              </a:spcAft>
              <a:buClr>
                <a:schemeClr val="accent2"/>
              </a:buClr>
              <a:buSzPts val="1800"/>
              <a:buFont typeface="Noto Sans Symbols"/>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spcBef>
                <a:spcPts val="360"/>
              </a:spcBef>
              <a:spcAft>
                <a:spcPts val="0"/>
              </a:spcAft>
              <a:buClr>
                <a:schemeClr val="accent3"/>
              </a:buClr>
              <a:buSzPts val="1800"/>
              <a:buFont typeface="Noto Sans Symbols"/>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spcBef>
                <a:spcPts val="360"/>
              </a:spcBef>
              <a:spcAft>
                <a:spcPts val="0"/>
              </a:spcAft>
              <a:buClr>
                <a:schemeClr val="accent4"/>
              </a:buClr>
              <a:buSzPts val="1800"/>
              <a:buFont typeface="Noto Sans Symbols"/>
              <a:buChar char="▪"/>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96" name="Google Shape;196;g5da4baf853_2_0"/>
          <p:cNvSpPr txBox="1">
            <a:spLocks noGrp="1"/>
          </p:cNvSpPr>
          <p:nvPr>
            <p:ph type="dt" idx="10"/>
          </p:nvPr>
        </p:nvSpPr>
        <p:spPr>
          <a:xfrm>
            <a:off x="8128000" y="6248401"/>
            <a:ext cx="35560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800" b="0" i="0" u="none">
                <a:solidFill>
                  <a:schemeClr val="dk1"/>
                </a:solidFill>
                <a:latin typeface="Tahoma"/>
                <a:ea typeface="Tahoma"/>
                <a:cs typeface="Tahoma"/>
                <a:sym typeface="Tahoma"/>
              </a:defRPr>
            </a:lvl1pPr>
            <a:lvl2pPr marR="0" lvl="1" algn="ctr"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ctr"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ctr"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ctr"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ctr"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ctr"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ctr"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ctr"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endParaRPr/>
          </a:p>
        </p:txBody>
      </p:sp>
      <p:sp>
        <p:nvSpPr>
          <p:cNvPr id="197" name="Google Shape;197;g5da4baf853_2_0"/>
          <p:cNvSpPr txBox="1">
            <a:spLocks noGrp="1"/>
          </p:cNvSpPr>
          <p:nvPr>
            <p:ph type="ftr" idx="11"/>
          </p:nvPr>
        </p:nvSpPr>
        <p:spPr>
          <a:xfrm>
            <a:off x="812800" y="6248401"/>
            <a:ext cx="7228416"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800" b="0" i="0" u="none">
                <a:solidFill>
                  <a:schemeClr val="dk1"/>
                </a:solidFill>
                <a:latin typeface="Tahoma"/>
                <a:ea typeface="Tahoma"/>
                <a:cs typeface="Tahoma"/>
                <a:sym typeface="Tahoma"/>
              </a:defRPr>
            </a:lvl1pPr>
            <a:lvl2pPr marR="0" lvl="1" algn="ctr"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ctr"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ctr"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ctr"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ctr"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ctr"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ctr"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ctr"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endParaRPr/>
          </a:p>
        </p:txBody>
      </p:sp>
      <p:sp>
        <p:nvSpPr>
          <p:cNvPr id="198" name="Google Shape;198;g5da4baf853_2_0"/>
          <p:cNvSpPr txBox="1"/>
          <p:nvPr/>
        </p:nvSpPr>
        <p:spPr>
          <a:xfrm>
            <a:off x="0" y="1235076"/>
            <a:ext cx="12192000" cy="319087"/>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a:solidFill>
                <a:schemeClr val="dk1"/>
              </a:solidFill>
              <a:latin typeface="Tahoma"/>
              <a:ea typeface="Tahoma"/>
              <a:cs typeface="Tahoma"/>
              <a:sym typeface="Tahoma"/>
            </a:endParaRPr>
          </a:p>
        </p:txBody>
      </p:sp>
      <p:sp>
        <p:nvSpPr>
          <p:cNvPr id="199" name="Google Shape;199;g5da4baf853_2_0"/>
          <p:cNvSpPr txBox="1"/>
          <p:nvPr/>
        </p:nvSpPr>
        <p:spPr>
          <a:xfrm>
            <a:off x="0" y="1279525"/>
            <a:ext cx="711200" cy="228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a:solidFill>
                <a:schemeClr val="dk1"/>
              </a:solidFill>
              <a:latin typeface="Tahoma"/>
              <a:ea typeface="Tahoma"/>
              <a:cs typeface="Tahoma"/>
              <a:sym typeface="Tahoma"/>
            </a:endParaRPr>
          </a:p>
        </p:txBody>
      </p:sp>
      <p:sp>
        <p:nvSpPr>
          <p:cNvPr id="200" name="Google Shape;200;g5da4baf853_2_0"/>
          <p:cNvSpPr txBox="1"/>
          <p:nvPr/>
        </p:nvSpPr>
        <p:spPr>
          <a:xfrm>
            <a:off x="787400" y="1279525"/>
            <a:ext cx="11404600" cy="228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a:solidFill>
                <a:schemeClr val="dk1"/>
              </a:solidFill>
              <a:latin typeface="Tahoma"/>
              <a:ea typeface="Tahoma"/>
              <a:cs typeface="Tahoma"/>
              <a:sym typeface="Tahoma"/>
            </a:endParaRPr>
          </a:p>
        </p:txBody>
      </p:sp>
      <p:sp>
        <p:nvSpPr>
          <p:cNvPr id="201" name="Google Shape;201;g5da4baf853_2_0"/>
          <p:cNvSpPr txBox="1">
            <a:spLocks noGrp="1"/>
          </p:cNvSpPr>
          <p:nvPr>
            <p:ph type="sldNum" idx="12"/>
          </p:nvPr>
        </p:nvSpPr>
        <p:spPr>
          <a:xfrm>
            <a:off x="0" y="1271588"/>
            <a:ext cx="711200" cy="24447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FFFFFF"/>
              </a:buClr>
              <a:buSzPts val="1400"/>
              <a:buFont typeface="Tahoma"/>
              <a:buNone/>
              <a:defRPr sz="1400" b="1" i="0" u="none">
                <a:solidFill>
                  <a:srgbClr val="FFFFFF"/>
                </a:solidFill>
                <a:latin typeface="Tahoma"/>
                <a:ea typeface="Tahoma"/>
                <a:cs typeface="Tahoma"/>
                <a:sym typeface="Tahoma"/>
              </a:defRPr>
            </a:lvl1pPr>
            <a:lvl2pPr marL="0" marR="0" lvl="1" indent="0" algn="ctr" rtl="0">
              <a:lnSpc>
                <a:spcPct val="100000"/>
              </a:lnSpc>
              <a:spcBef>
                <a:spcPts val="0"/>
              </a:spcBef>
              <a:spcAft>
                <a:spcPts val="0"/>
              </a:spcAft>
              <a:buClr>
                <a:srgbClr val="FFFFFF"/>
              </a:buClr>
              <a:buSzPts val="1400"/>
              <a:buFont typeface="Tahoma"/>
              <a:buNone/>
              <a:defRPr sz="1400" b="1" i="0" u="none">
                <a:solidFill>
                  <a:srgbClr val="FFFFFF"/>
                </a:solidFill>
                <a:latin typeface="Tahoma"/>
                <a:ea typeface="Tahoma"/>
                <a:cs typeface="Tahoma"/>
                <a:sym typeface="Tahoma"/>
              </a:defRPr>
            </a:lvl2pPr>
            <a:lvl3pPr marL="0" marR="0" lvl="2" indent="0" algn="ctr" rtl="0">
              <a:lnSpc>
                <a:spcPct val="100000"/>
              </a:lnSpc>
              <a:spcBef>
                <a:spcPts val="0"/>
              </a:spcBef>
              <a:spcAft>
                <a:spcPts val="0"/>
              </a:spcAft>
              <a:buClr>
                <a:srgbClr val="FFFFFF"/>
              </a:buClr>
              <a:buSzPts val="1400"/>
              <a:buFont typeface="Tahoma"/>
              <a:buNone/>
              <a:defRPr sz="1400" b="1" i="0" u="none">
                <a:solidFill>
                  <a:srgbClr val="FFFFFF"/>
                </a:solidFill>
                <a:latin typeface="Tahoma"/>
                <a:ea typeface="Tahoma"/>
                <a:cs typeface="Tahoma"/>
                <a:sym typeface="Tahoma"/>
              </a:defRPr>
            </a:lvl3pPr>
            <a:lvl4pPr marL="0" marR="0" lvl="3" indent="0" algn="ctr" rtl="0">
              <a:lnSpc>
                <a:spcPct val="100000"/>
              </a:lnSpc>
              <a:spcBef>
                <a:spcPts val="0"/>
              </a:spcBef>
              <a:spcAft>
                <a:spcPts val="0"/>
              </a:spcAft>
              <a:buClr>
                <a:srgbClr val="FFFFFF"/>
              </a:buClr>
              <a:buSzPts val="1400"/>
              <a:buFont typeface="Tahoma"/>
              <a:buNone/>
              <a:defRPr sz="1400" b="1" i="0" u="none">
                <a:solidFill>
                  <a:srgbClr val="FFFFFF"/>
                </a:solidFill>
                <a:latin typeface="Tahoma"/>
                <a:ea typeface="Tahoma"/>
                <a:cs typeface="Tahoma"/>
                <a:sym typeface="Tahoma"/>
              </a:defRPr>
            </a:lvl4pPr>
            <a:lvl5pPr marL="0" marR="0" lvl="4" indent="0" algn="ctr" rtl="0">
              <a:lnSpc>
                <a:spcPct val="100000"/>
              </a:lnSpc>
              <a:spcBef>
                <a:spcPts val="0"/>
              </a:spcBef>
              <a:spcAft>
                <a:spcPts val="0"/>
              </a:spcAft>
              <a:buClr>
                <a:srgbClr val="FFFFFF"/>
              </a:buClr>
              <a:buSzPts val="1400"/>
              <a:buFont typeface="Tahoma"/>
              <a:buNone/>
              <a:defRPr sz="1400" b="1" i="0" u="none">
                <a:solidFill>
                  <a:srgbClr val="FFFFFF"/>
                </a:solidFill>
                <a:latin typeface="Tahoma"/>
                <a:ea typeface="Tahoma"/>
                <a:cs typeface="Tahoma"/>
                <a:sym typeface="Tahoma"/>
              </a:defRPr>
            </a:lvl5pPr>
            <a:lvl6pPr marL="0" marR="0" lvl="5" indent="0" algn="ctr" rtl="0">
              <a:lnSpc>
                <a:spcPct val="100000"/>
              </a:lnSpc>
              <a:spcBef>
                <a:spcPts val="0"/>
              </a:spcBef>
              <a:spcAft>
                <a:spcPts val="0"/>
              </a:spcAft>
              <a:buClr>
                <a:srgbClr val="FFFFFF"/>
              </a:buClr>
              <a:buSzPts val="1400"/>
              <a:buFont typeface="Tahoma"/>
              <a:buNone/>
              <a:defRPr sz="1400" b="1" i="0" u="none">
                <a:solidFill>
                  <a:srgbClr val="FFFFFF"/>
                </a:solidFill>
                <a:latin typeface="Tahoma"/>
                <a:ea typeface="Tahoma"/>
                <a:cs typeface="Tahoma"/>
                <a:sym typeface="Tahoma"/>
              </a:defRPr>
            </a:lvl6pPr>
            <a:lvl7pPr marL="0" marR="0" lvl="6" indent="0" algn="ctr" rtl="0">
              <a:lnSpc>
                <a:spcPct val="100000"/>
              </a:lnSpc>
              <a:spcBef>
                <a:spcPts val="0"/>
              </a:spcBef>
              <a:spcAft>
                <a:spcPts val="0"/>
              </a:spcAft>
              <a:buClr>
                <a:srgbClr val="FFFFFF"/>
              </a:buClr>
              <a:buSzPts val="1400"/>
              <a:buFont typeface="Tahoma"/>
              <a:buNone/>
              <a:defRPr sz="1400" b="1" i="0" u="none">
                <a:solidFill>
                  <a:srgbClr val="FFFFFF"/>
                </a:solidFill>
                <a:latin typeface="Tahoma"/>
                <a:ea typeface="Tahoma"/>
                <a:cs typeface="Tahoma"/>
                <a:sym typeface="Tahoma"/>
              </a:defRPr>
            </a:lvl7pPr>
            <a:lvl8pPr marL="0" marR="0" lvl="7" indent="0" algn="ctr" rtl="0">
              <a:lnSpc>
                <a:spcPct val="100000"/>
              </a:lnSpc>
              <a:spcBef>
                <a:spcPts val="0"/>
              </a:spcBef>
              <a:spcAft>
                <a:spcPts val="0"/>
              </a:spcAft>
              <a:buClr>
                <a:srgbClr val="FFFFFF"/>
              </a:buClr>
              <a:buSzPts val="1400"/>
              <a:buFont typeface="Tahoma"/>
              <a:buNone/>
              <a:defRPr sz="1400" b="1" i="0" u="none">
                <a:solidFill>
                  <a:srgbClr val="FFFFFF"/>
                </a:solidFill>
                <a:latin typeface="Tahoma"/>
                <a:ea typeface="Tahoma"/>
                <a:cs typeface="Tahoma"/>
                <a:sym typeface="Tahoma"/>
              </a:defRPr>
            </a:lvl8pPr>
            <a:lvl9pPr marL="0" marR="0" lvl="8" indent="0" algn="ctr" rtl="0">
              <a:lnSpc>
                <a:spcPct val="100000"/>
              </a:lnSpc>
              <a:spcBef>
                <a:spcPts val="0"/>
              </a:spcBef>
              <a:spcAft>
                <a:spcPts val="0"/>
              </a:spcAft>
              <a:buClr>
                <a:srgbClr val="FFFFFF"/>
              </a:buClr>
              <a:buSzPts val="1400"/>
              <a:buFont typeface="Tahoma"/>
              <a:buNone/>
              <a:defRPr sz="1400" b="1" i="0" u="none">
                <a:solidFill>
                  <a:srgbClr val="FFFFFF"/>
                </a:solidFill>
                <a:latin typeface="Tahoma"/>
                <a:ea typeface="Tahoma"/>
                <a:cs typeface="Tahoma"/>
                <a:sym typeface="Tahoma"/>
              </a:defRPr>
            </a:lvl9pPr>
          </a:lstStyle>
          <a:p>
            <a:fld id="{00000000-1234-1234-1234-123412341234}" type="slidenum">
              <a:rPr lang="en-US" smtClean="0"/>
              <a:pPr/>
              <a:t>‹#›</a:t>
            </a:fld>
            <a:endParaRPr lang="en-US" b="0">
              <a:solidFill>
                <a:srgbClr val="000000"/>
              </a:solidFill>
              <a:latin typeface="Arial"/>
              <a:ea typeface="Arial"/>
              <a:cs typeface="Arial"/>
              <a:sym typeface="Arial"/>
            </a:endParaRPr>
          </a:p>
        </p:txBody>
      </p:sp>
    </p:spTree>
    <p:extLst>
      <p:ext uri="{BB962C8B-B14F-4D97-AF65-F5344CB8AC3E}">
        <p14:creationId xmlns:p14="http://schemas.microsoft.com/office/powerpoint/2010/main" val="1077478510"/>
      </p:ext>
    </p:extLst>
  </p:cSld>
  <p:clrMap bg1="lt1" tx1="dk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Lst>
  <p:transition spd="med">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75" y="275333"/>
            <a:ext cx="10972651"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5992" tIns="57996" rIns="115992" bIns="57996"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75" y="1599904"/>
            <a:ext cx="10972651" cy="452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5992" tIns="57996" rIns="115992" bIns="5799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76" y="6244828"/>
            <a:ext cx="284415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5992" tIns="57996" rIns="115992" bIns="57996" numCol="1" anchor="t" anchorCtr="0" compatLnSpc="1">
            <a:prstTxWarp prst="textNoShape">
              <a:avLst/>
            </a:prstTxWarp>
          </a:bodyPr>
          <a:lstStyle>
            <a:lvl1pPr defTabSz="817198">
              <a:defRPr sz="1268"/>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4867" y="6244828"/>
            <a:ext cx="386226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5992" tIns="57996" rIns="115992" bIns="57996" numCol="1" anchor="t" anchorCtr="0" compatLnSpc="1">
            <a:prstTxWarp prst="textNoShape">
              <a:avLst/>
            </a:prstTxWarp>
          </a:bodyPr>
          <a:lstStyle>
            <a:lvl1pPr algn="ctr" defTabSz="817198">
              <a:defRPr sz="1268"/>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8173" y="6244828"/>
            <a:ext cx="284415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5992" tIns="57996" rIns="115992" bIns="57996" numCol="1" anchor="t" anchorCtr="0" compatLnSpc="1">
            <a:prstTxWarp prst="textNoShape">
              <a:avLst/>
            </a:prstTxWarp>
          </a:bodyPr>
          <a:lstStyle>
            <a:lvl1pPr algn="r" defTabSz="817198">
              <a:defRPr sz="1268"/>
            </a:lvl1pPr>
          </a:lstStyle>
          <a:p>
            <a:pPr fontAlgn="base">
              <a:spcBef>
                <a:spcPct val="0"/>
              </a:spcBef>
              <a:spcAft>
                <a:spcPct val="0"/>
              </a:spcAft>
            </a:pPr>
            <a:fld id="{835ED9C4-AFD1-4419-B99E-B9F1245DC634}"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41725000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817198" rtl="0" eaLnBrk="1" fontAlgn="base" hangingPunct="1">
        <a:spcBef>
          <a:spcPct val="0"/>
        </a:spcBef>
        <a:spcAft>
          <a:spcPct val="0"/>
        </a:spcAft>
        <a:defRPr sz="3944" kern="1200">
          <a:solidFill>
            <a:schemeClr val="tx2"/>
          </a:solidFill>
          <a:latin typeface="+mj-lt"/>
          <a:ea typeface="+mj-ea"/>
          <a:cs typeface="+mj-cs"/>
        </a:defRPr>
      </a:lvl1pPr>
      <a:lvl2pPr algn="l" defTabSz="817198" rtl="0" eaLnBrk="1" fontAlgn="base" hangingPunct="1">
        <a:spcBef>
          <a:spcPct val="0"/>
        </a:spcBef>
        <a:spcAft>
          <a:spcPct val="0"/>
        </a:spcAft>
        <a:defRPr sz="3944">
          <a:solidFill>
            <a:schemeClr val="tx2"/>
          </a:solidFill>
          <a:latin typeface="Arial" panose="020B0604020202020204" pitchFamily="34" charset="0"/>
          <a:cs typeface="Arial" panose="020B0604020202020204" pitchFamily="34" charset="0"/>
        </a:defRPr>
      </a:lvl2pPr>
      <a:lvl3pPr algn="l" defTabSz="817198" rtl="0" eaLnBrk="1" fontAlgn="base" hangingPunct="1">
        <a:spcBef>
          <a:spcPct val="0"/>
        </a:spcBef>
        <a:spcAft>
          <a:spcPct val="0"/>
        </a:spcAft>
        <a:defRPr sz="3944">
          <a:solidFill>
            <a:schemeClr val="tx2"/>
          </a:solidFill>
          <a:latin typeface="Arial" panose="020B0604020202020204" pitchFamily="34" charset="0"/>
          <a:cs typeface="Arial" panose="020B0604020202020204" pitchFamily="34" charset="0"/>
        </a:defRPr>
      </a:lvl3pPr>
      <a:lvl4pPr algn="l" defTabSz="817198" rtl="0" eaLnBrk="1" fontAlgn="base" hangingPunct="1">
        <a:spcBef>
          <a:spcPct val="0"/>
        </a:spcBef>
        <a:spcAft>
          <a:spcPct val="0"/>
        </a:spcAft>
        <a:defRPr sz="3944">
          <a:solidFill>
            <a:schemeClr val="tx2"/>
          </a:solidFill>
          <a:latin typeface="Arial" panose="020B0604020202020204" pitchFamily="34" charset="0"/>
          <a:cs typeface="Arial" panose="020B0604020202020204" pitchFamily="34" charset="0"/>
        </a:defRPr>
      </a:lvl4pPr>
      <a:lvl5pPr algn="l" defTabSz="817198" rtl="0" eaLnBrk="1" fontAlgn="base" hangingPunct="1">
        <a:spcBef>
          <a:spcPct val="0"/>
        </a:spcBef>
        <a:spcAft>
          <a:spcPct val="0"/>
        </a:spcAft>
        <a:defRPr sz="3944">
          <a:solidFill>
            <a:schemeClr val="tx2"/>
          </a:solidFill>
          <a:latin typeface="Arial" panose="020B0604020202020204" pitchFamily="34" charset="0"/>
          <a:cs typeface="Arial" panose="020B0604020202020204" pitchFamily="34" charset="0"/>
        </a:defRPr>
      </a:lvl5pPr>
      <a:lvl6pPr marL="321960" algn="l" defTabSz="817198" rtl="0" eaLnBrk="1" fontAlgn="base" hangingPunct="1">
        <a:spcBef>
          <a:spcPct val="0"/>
        </a:spcBef>
        <a:spcAft>
          <a:spcPct val="0"/>
        </a:spcAft>
        <a:defRPr sz="3944">
          <a:solidFill>
            <a:schemeClr val="tx2"/>
          </a:solidFill>
          <a:latin typeface="Arial" panose="020B0604020202020204" pitchFamily="34" charset="0"/>
          <a:cs typeface="Arial" panose="020B0604020202020204" pitchFamily="34" charset="0"/>
        </a:defRPr>
      </a:lvl6pPr>
      <a:lvl7pPr marL="643920" algn="l" defTabSz="817198" rtl="0" eaLnBrk="1" fontAlgn="base" hangingPunct="1">
        <a:spcBef>
          <a:spcPct val="0"/>
        </a:spcBef>
        <a:spcAft>
          <a:spcPct val="0"/>
        </a:spcAft>
        <a:defRPr sz="3944">
          <a:solidFill>
            <a:schemeClr val="tx2"/>
          </a:solidFill>
          <a:latin typeface="Arial" panose="020B0604020202020204" pitchFamily="34" charset="0"/>
          <a:cs typeface="Arial" panose="020B0604020202020204" pitchFamily="34" charset="0"/>
        </a:defRPr>
      </a:lvl7pPr>
      <a:lvl8pPr marL="965881" algn="l" defTabSz="817198" rtl="0" eaLnBrk="1" fontAlgn="base" hangingPunct="1">
        <a:spcBef>
          <a:spcPct val="0"/>
        </a:spcBef>
        <a:spcAft>
          <a:spcPct val="0"/>
        </a:spcAft>
        <a:defRPr sz="3944">
          <a:solidFill>
            <a:schemeClr val="tx2"/>
          </a:solidFill>
          <a:latin typeface="Arial" panose="020B0604020202020204" pitchFamily="34" charset="0"/>
          <a:cs typeface="Arial" panose="020B0604020202020204" pitchFamily="34" charset="0"/>
        </a:defRPr>
      </a:lvl8pPr>
      <a:lvl9pPr marL="1287841" algn="l" defTabSz="817198" rtl="0" eaLnBrk="1" fontAlgn="base" hangingPunct="1">
        <a:spcBef>
          <a:spcPct val="0"/>
        </a:spcBef>
        <a:spcAft>
          <a:spcPct val="0"/>
        </a:spcAft>
        <a:defRPr sz="3944">
          <a:solidFill>
            <a:schemeClr val="tx2"/>
          </a:solidFill>
          <a:latin typeface="Arial" panose="020B0604020202020204" pitchFamily="34" charset="0"/>
          <a:cs typeface="Arial" panose="020B0604020202020204" pitchFamily="34" charset="0"/>
        </a:defRPr>
      </a:lvl9pPr>
    </p:titleStyle>
    <p:bodyStyle>
      <a:lvl1pPr marL="306309" indent="-306309" algn="l" defTabSz="817198" rtl="0" eaLnBrk="1" fontAlgn="base" hangingPunct="1">
        <a:spcBef>
          <a:spcPct val="20000"/>
        </a:spcBef>
        <a:spcAft>
          <a:spcPct val="0"/>
        </a:spcAft>
        <a:buChar char="•"/>
        <a:defRPr sz="2887" kern="1200">
          <a:solidFill>
            <a:schemeClr val="tx1"/>
          </a:solidFill>
          <a:latin typeface="+mn-lt"/>
          <a:ea typeface="+mn-ea"/>
          <a:cs typeface="+mn-cs"/>
        </a:defRPr>
      </a:lvl1pPr>
      <a:lvl2pPr marL="664043" indent="-256003" algn="l" defTabSz="817198" rtl="0" eaLnBrk="1" fontAlgn="base" hangingPunct="1">
        <a:spcBef>
          <a:spcPct val="20000"/>
        </a:spcBef>
        <a:spcAft>
          <a:spcPct val="0"/>
        </a:spcAft>
        <a:buChar char="–"/>
        <a:defRPr sz="2535" kern="1200">
          <a:solidFill>
            <a:schemeClr val="tx1"/>
          </a:solidFill>
          <a:latin typeface="+mn-lt"/>
          <a:ea typeface="+mn-ea"/>
          <a:cs typeface="+mn-cs"/>
        </a:defRPr>
      </a:lvl2pPr>
      <a:lvl3pPr marL="1020659" indent="-203461" algn="l" defTabSz="817198" rtl="0" eaLnBrk="1" fontAlgn="base" hangingPunct="1">
        <a:spcBef>
          <a:spcPct val="20000"/>
        </a:spcBef>
        <a:spcAft>
          <a:spcPct val="0"/>
        </a:spcAft>
        <a:buChar char="•"/>
        <a:defRPr sz="2113" kern="1200">
          <a:solidFill>
            <a:schemeClr val="tx1"/>
          </a:solidFill>
          <a:latin typeface="+mn-lt"/>
          <a:ea typeface="+mn-ea"/>
          <a:cs typeface="+mn-cs"/>
        </a:defRPr>
      </a:lvl3pPr>
      <a:lvl4pPr marL="1429817" indent="-204579" algn="l" defTabSz="817198" rtl="0" eaLnBrk="1" fontAlgn="base" hangingPunct="1">
        <a:spcBef>
          <a:spcPct val="20000"/>
        </a:spcBef>
        <a:spcAft>
          <a:spcPct val="0"/>
        </a:spcAft>
        <a:buChar char="–"/>
        <a:defRPr sz="1761" kern="1200">
          <a:solidFill>
            <a:schemeClr val="tx1"/>
          </a:solidFill>
          <a:latin typeface="+mn-lt"/>
          <a:ea typeface="+mn-ea"/>
          <a:cs typeface="+mn-cs"/>
        </a:defRPr>
      </a:lvl4pPr>
      <a:lvl5pPr marL="1837856" indent="-204579" algn="l" defTabSz="817198" rtl="0" eaLnBrk="1" fontAlgn="base" hangingPunct="1">
        <a:spcBef>
          <a:spcPct val="20000"/>
        </a:spcBef>
        <a:spcAft>
          <a:spcPct val="0"/>
        </a:spcAft>
        <a:buChar char="»"/>
        <a:defRPr sz="1761" kern="1200">
          <a:solidFill>
            <a:schemeClr val="tx1"/>
          </a:solidFill>
          <a:latin typeface="+mn-lt"/>
          <a:ea typeface="+mn-ea"/>
          <a:cs typeface="+mn-cs"/>
        </a:defRPr>
      </a:lvl5pPr>
      <a:lvl6pPr marL="1770781" indent="-160980" algn="l" defTabSz="643920" rtl="0" eaLnBrk="1" latinLnBrk="0" hangingPunct="1">
        <a:lnSpc>
          <a:spcPct val="90000"/>
        </a:lnSpc>
        <a:spcBef>
          <a:spcPts val="352"/>
        </a:spcBef>
        <a:buFont typeface="Arial" panose="020B0604020202020204" pitchFamily="34" charset="0"/>
        <a:buChar char="•"/>
        <a:defRPr sz="1268" kern="1200">
          <a:solidFill>
            <a:schemeClr val="tx1"/>
          </a:solidFill>
          <a:latin typeface="+mn-lt"/>
          <a:ea typeface="+mn-ea"/>
          <a:cs typeface="+mn-cs"/>
        </a:defRPr>
      </a:lvl6pPr>
      <a:lvl7pPr marL="2092742" indent="-160980" algn="l" defTabSz="643920" rtl="0" eaLnBrk="1" latinLnBrk="0" hangingPunct="1">
        <a:lnSpc>
          <a:spcPct val="90000"/>
        </a:lnSpc>
        <a:spcBef>
          <a:spcPts val="352"/>
        </a:spcBef>
        <a:buFont typeface="Arial" panose="020B0604020202020204" pitchFamily="34" charset="0"/>
        <a:buChar char="•"/>
        <a:defRPr sz="1268" kern="1200">
          <a:solidFill>
            <a:schemeClr val="tx1"/>
          </a:solidFill>
          <a:latin typeface="+mn-lt"/>
          <a:ea typeface="+mn-ea"/>
          <a:cs typeface="+mn-cs"/>
        </a:defRPr>
      </a:lvl7pPr>
      <a:lvl8pPr marL="2414702" indent="-160980" algn="l" defTabSz="643920" rtl="0" eaLnBrk="1" latinLnBrk="0" hangingPunct="1">
        <a:lnSpc>
          <a:spcPct val="90000"/>
        </a:lnSpc>
        <a:spcBef>
          <a:spcPts val="352"/>
        </a:spcBef>
        <a:buFont typeface="Arial" panose="020B0604020202020204" pitchFamily="34" charset="0"/>
        <a:buChar char="•"/>
        <a:defRPr sz="1268" kern="1200">
          <a:solidFill>
            <a:schemeClr val="tx1"/>
          </a:solidFill>
          <a:latin typeface="+mn-lt"/>
          <a:ea typeface="+mn-ea"/>
          <a:cs typeface="+mn-cs"/>
        </a:defRPr>
      </a:lvl8pPr>
      <a:lvl9pPr marL="2736662" indent="-160980" algn="l" defTabSz="643920" rtl="0" eaLnBrk="1" latinLnBrk="0" hangingPunct="1">
        <a:lnSpc>
          <a:spcPct val="90000"/>
        </a:lnSpc>
        <a:spcBef>
          <a:spcPts val="352"/>
        </a:spcBef>
        <a:buFont typeface="Arial" panose="020B0604020202020204" pitchFamily="34" charset="0"/>
        <a:buChar char="•"/>
        <a:defRPr sz="1268" kern="1200">
          <a:solidFill>
            <a:schemeClr val="tx1"/>
          </a:solidFill>
          <a:latin typeface="+mn-lt"/>
          <a:ea typeface="+mn-ea"/>
          <a:cs typeface="+mn-cs"/>
        </a:defRPr>
      </a:lvl9pPr>
    </p:bodyStyle>
    <p:otherStyle>
      <a:defPPr>
        <a:defRPr lang="en-US"/>
      </a:defPPr>
      <a:lvl1pPr marL="0" algn="l" defTabSz="643920" rtl="0" eaLnBrk="1" latinLnBrk="0" hangingPunct="1">
        <a:defRPr sz="1268" kern="1200">
          <a:solidFill>
            <a:schemeClr val="tx1"/>
          </a:solidFill>
          <a:latin typeface="+mn-lt"/>
          <a:ea typeface="+mn-ea"/>
          <a:cs typeface="+mn-cs"/>
        </a:defRPr>
      </a:lvl1pPr>
      <a:lvl2pPr marL="321960" algn="l" defTabSz="643920" rtl="0" eaLnBrk="1" latinLnBrk="0" hangingPunct="1">
        <a:defRPr sz="1268" kern="1200">
          <a:solidFill>
            <a:schemeClr val="tx1"/>
          </a:solidFill>
          <a:latin typeface="+mn-lt"/>
          <a:ea typeface="+mn-ea"/>
          <a:cs typeface="+mn-cs"/>
        </a:defRPr>
      </a:lvl2pPr>
      <a:lvl3pPr marL="643920" algn="l" defTabSz="643920" rtl="0" eaLnBrk="1" latinLnBrk="0" hangingPunct="1">
        <a:defRPr sz="1268" kern="1200">
          <a:solidFill>
            <a:schemeClr val="tx1"/>
          </a:solidFill>
          <a:latin typeface="+mn-lt"/>
          <a:ea typeface="+mn-ea"/>
          <a:cs typeface="+mn-cs"/>
        </a:defRPr>
      </a:lvl3pPr>
      <a:lvl4pPr marL="965881" algn="l" defTabSz="643920" rtl="0" eaLnBrk="1" latinLnBrk="0" hangingPunct="1">
        <a:defRPr sz="1268" kern="1200">
          <a:solidFill>
            <a:schemeClr val="tx1"/>
          </a:solidFill>
          <a:latin typeface="+mn-lt"/>
          <a:ea typeface="+mn-ea"/>
          <a:cs typeface="+mn-cs"/>
        </a:defRPr>
      </a:lvl4pPr>
      <a:lvl5pPr marL="1287841" algn="l" defTabSz="643920" rtl="0" eaLnBrk="1" latinLnBrk="0" hangingPunct="1">
        <a:defRPr sz="1268" kern="1200">
          <a:solidFill>
            <a:schemeClr val="tx1"/>
          </a:solidFill>
          <a:latin typeface="+mn-lt"/>
          <a:ea typeface="+mn-ea"/>
          <a:cs typeface="+mn-cs"/>
        </a:defRPr>
      </a:lvl5pPr>
      <a:lvl6pPr marL="1609801" algn="l" defTabSz="643920" rtl="0" eaLnBrk="1" latinLnBrk="0" hangingPunct="1">
        <a:defRPr sz="1268" kern="1200">
          <a:solidFill>
            <a:schemeClr val="tx1"/>
          </a:solidFill>
          <a:latin typeface="+mn-lt"/>
          <a:ea typeface="+mn-ea"/>
          <a:cs typeface="+mn-cs"/>
        </a:defRPr>
      </a:lvl6pPr>
      <a:lvl7pPr marL="1931761" algn="l" defTabSz="643920" rtl="0" eaLnBrk="1" latinLnBrk="0" hangingPunct="1">
        <a:defRPr sz="1268" kern="1200">
          <a:solidFill>
            <a:schemeClr val="tx1"/>
          </a:solidFill>
          <a:latin typeface="+mn-lt"/>
          <a:ea typeface="+mn-ea"/>
          <a:cs typeface="+mn-cs"/>
        </a:defRPr>
      </a:lvl7pPr>
      <a:lvl8pPr marL="2253722" algn="l" defTabSz="643920" rtl="0" eaLnBrk="1" latinLnBrk="0" hangingPunct="1">
        <a:defRPr sz="1268" kern="1200">
          <a:solidFill>
            <a:schemeClr val="tx1"/>
          </a:solidFill>
          <a:latin typeface="+mn-lt"/>
          <a:ea typeface="+mn-ea"/>
          <a:cs typeface="+mn-cs"/>
        </a:defRPr>
      </a:lvl8pPr>
      <a:lvl9pPr marL="2575682" algn="l" defTabSz="643920" rtl="0" eaLnBrk="1" latinLnBrk="0" hangingPunct="1">
        <a:defRPr sz="126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kgibbons@umn.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101.xml.rels><?xml version="1.0" encoding="UTF-8" standalone="yes"?>
<Relationships xmlns="http://schemas.openxmlformats.org/package/2006/relationships"><Relationship Id="rId3" Type="http://schemas.openxmlformats.org/officeDocument/2006/relationships/hyperlink" Target="http://www.quertime.com/article/arn-2012-07-22-2-tips-for-choosing-database-management-software/" TargetMode="External"/><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10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hyperlink" Target="http://www.quotationspage.com/quotes/John_Maynard_Keynes/" TargetMode="External"/><Relationship Id="rId4" Type="http://schemas.openxmlformats.org/officeDocument/2006/relationships/hyperlink" Target="http://www.quotationspage.com/quote/38205.html" TargetMode="Externa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12.xml"/><Relationship Id="rId1" Type="http://schemas.openxmlformats.org/officeDocument/2006/relationships/slideLayout" Target="../slideLayouts/slideLayout17.xml"/></Relationships>
</file>

<file path=ppt/slides/_rels/slide11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13.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oleObject" Target="../embeddings/oleObject9.bin"/><Relationship Id="rId18" Type="http://schemas.openxmlformats.org/officeDocument/2006/relationships/oleObject" Target="../embeddings/oleObject14.bin"/><Relationship Id="rId26" Type="http://schemas.openxmlformats.org/officeDocument/2006/relationships/oleObject" Target="../embeddings/oleObject22.bin"/><Relationship Id="rId3" Type="http://schemas.openxmlformats.org/officeDocument/2006/relationships/notesSlide" Target="../notesSlides/notesSlide114.xml"/><Relationship Id="rId21" Type="http://schemas.openxmlformats.org/officeDocument/2006/relationships/oleObject" Target="../embeddings/oleObject17.bin"/><Relationship Id="rId7" Type="http://schemas.openxmlformats.org/officeDocument/2006/relationships/image" Target="../media/image80.wmf"/><Relationship Id="rId12" Type="http://schemas.openxmlformats.org/officeDocument/2006/relationships/oleObject" Target="../embeddings/oleObject8.bin"/><Relationship Id="rId17" Type="http://schemas.openxmlformats.org/officeDocument/2006/relationships/oleObject" Target="../embeddings/oleObject13.bin"/><Relationship Id="rId25" Type="http://schemas.openxmlformats.org/officeDocument/2006/relationships/oleObject" Target="../embeddings/oleObject21.bin"/><Relationship Id="rId2" Type="http://schemas.openxmlformats.org/officeDocument/2006/relationships/slideLayout" Target="../slideLayouts/slideLayout7.xml"/><Relationship Id="rId16" Type="http://schemas.openxmlformats.org/officeDocument/2006/relationships/oleObject" Target="../embeddings/oleObject12.bin"/><Relationship Id="rId20" Type="http://schemas.openxmlformats.org/officeDocument/2006/relationships/oleObject" Target="../embeddings/oleObject16.bin"/><Relationship Id="rId29" Type="http://schemas.openxmlformats.org/officeDocument/2006/relationships/oleObject" Target="../embeddings/oleObject25.bin"/><Relationship Id="rId1" Type="http://schemas.openxmlformats.org/officeDocument/2006/relationships/vmlDrawing" Target="../drawings/vmlDrawing1.vml"/><Relationship Id="rId6" Type="http://schemas.openxmlformats.org/officeDocument/2006/relationships/oleObject" Target="../embeddings/oleObject3.bin"/><Relationship Id="rId11" Type="http://schemas.openxmlformats.org/officeDocument/2006/relationships/oleObject" Target="../embeddings/oleObject7.bin"/><Relationship Id="rId24" Type="http://schemas.openxmlformats.org/officeDocument/2006/relationships/oleObject" Target="../embeddings/oleObject20.bin"/><Relationship Id="rId32" Type="http://schemas.openxmlformats.org/officeDocument/2006/relationships/oleObject" Target="../embeddings/oleObject27.bin"/><Relationship Id="rId5" Type="http://schemas.openxmlformats.org/officeDocument/2006/relationships/image" Target="../media/image79.wmf"/><Relationship Id="rId15" Type="http://schemas.openxmlformats.org/officeDocument/2006/relationships/oleObject" Target="../embeddings/oleObject11.bin"/><Relationship Id="rId23" Type="http://schemas.openxmlformats.org/officeDocument/2006/relationships/oleObject" Target="../embeddings/oleObject19.bin"/><Relationship Id="rId28" Type="http://schemas.openxmlformats.org/officeDocument/2006/relationships/oleObject" Target="../embeddings/oleObject24.bin"/><Relationship Id="rId10" Type="http://schemas.openxmlformats.org/officeDocument/2006/relationships/oleObject" Target="../embeddings/oleObject6.bin"/><Relationship Id="rId19" Type="http://schemas.openxmlformats.org/officeDocument/2006/relationships/oleObject" Target="../embeddings/oleObject15.bin"/><Relationship Id="rId31" Type="http://schemas.openxmlformats.org/officeDocument/2006/relationships/image" Target="../media/image81.wmf"/><Relationship Id="rId4" Type="http://schemas.openxmlformats.org/officeDocument/2006/relationships/oleObject" Target="../embeddings/oleObject2.bin"/><Relationship Id="rId9" Type="http://schemas.openxmlformats.org/officeDocument/2006/relationships/oleObject" Target="../embeddings/oleObject5.bin"/><Relationship Id="rId14" Type="http://schemas.openxmlformats.org/officeDocument/2006/relationships/oleObject" Target="../embeddings/oleObject10.bin"/><Relationship Id="rId22" Type="http://schemas.openxmlformats.org/officeDocument/2006/relationships/oleObject" Target="../embeddings/oleObject18.bin"/><Relationship Id="rId27" Type="http://schemas.openxmlformats.org/officeDocument/2006/relationships/oleObject" Target="../embeddings/oleObject23.bin"/><Relationship Id="rId30" Type="http://schemas.openxmlformats.org/officeDocument/2006/relationships/oleObject" Target="../embeddings/oleObject26.bin"/></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86.png"/><Relationship Id="rId4" Type="http://schemas.openxmlformats.org/officeDocument/2006/relationships/notesSlide" Target="../notesSlides/notesSlide124.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6.xml"/><Relationship Id="rId1" Type="http://schemas.openxmlformats.org/officeDocument/2006/relationships/slideLayout" Target="../slideLayouts/slideLayout19.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35.xml"/><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3" Type="http://schemas.openxmlformats.org/officeDocument/2006/relationships/hyperlink" Target="https://drive.google.com/file/d/16Ha2V4ZJlvFLBrS7yCgH_JRsicB80wF4/view?usp=sharing" TargetMode="External"/><Relationship Id="rId2" Type="http://schemas.openxmlformats.org/officeDocument/2006/relationships/notesSlide" Target="../notesSlides/notesSlide136.xml"/><Relationship Id="rId1" Type="http://schemas.openxmlformats.org/officeDocument/2006/relationships/slideLayout" Target="../slideLayouts/slideLayout7.xml"/><Relationship Id="rId4" Type="http://schemas.openxmlformats.org/officeDocument/2006/relationships/image" Target="../media/image52.tiff"/></Relationships>
</file>

<file path=ppt/slides/_rels/slide1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6.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49.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6.xml"/></Relationships>
</file>

<file path=ppt/slides/_rels/slide1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51.xml"/><Relationship Id="rId1" Type="http://schemas.openxmlformats.org/officeDocument/2006/relationships/slideLayout" Target="../slideLayouts/slideLayout21.xml"/><Relationship Id="rId4" Type="http://schemas.openxmlformats.org/officeDocument/2006/relationships/image" Target="../media/image98.png"/></Relationships>
</file>

<file path=ppt/slides/_rels/slide159.xml.rels><?xml version="1.0" encoding="UTF-8" standalone="yes"?>
<Relationships xmlns="http://schemas.openxmlformats.org/package/2006/relationships"><Relationship Id="rId3" Type="http://schemas.openxmlformats.org/officeDocument/2006/relationships/image" Target="../media/image99.tif"/><Relationship Id="rId2" Type="http://schemas.openxmlformats.org/officeDocument/2006/relationships/notesSlide" Target="../notesSlides/notesSlide152.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53.xml"/><Relationship Id="rId1" Type="http://schemas.openxmlformats.org/officeDocument/2006/relationships/slideLayout" Target="../slideLayouts/slideLayout16.xml"/></Relationships>
</file>

<file path=ppt/slides/_rels/slide16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2.xml"/></Relationships>
</file>

<file path=ppt/slides/_rels/slide1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56.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16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57.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165.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59.xml"/><Relationship Id="rId1" Type="http://schemas.openxmlformats.org/officeDocument/2006/relationships/slideLayout" Target="../slideLayouts/slideLayout21.xml"/><Relationship Id="rId4" Type="http://schemas.openxmlformats.org/officeDocument/2006/relationships/image" Target="../media/image102.gif"/></Relationships>
</file>

<file path=ppt/slides/_rels/slide16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0.xml"/></Relationships>
</file>

<file path=ppt/slides/_rels/slide17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65.xml"/><Relationship Id="rId1" Type="http://schemas.openxmlformats.org/officeDocument/2006/relationships/slideLayout" Target="../slideLayouts/slideLayout24.xml"/></Relationships>
</file>

<file path=ppt/slides/_rels/slide17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4.xml"/></Relationships>
</file>

<file path=ppt/slides/_rels/slide17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66.xml"/><Relationship Id="rId1" Type="http://schemas.openxmlformats.org/officeDocument/2006/relationships/slideLayout" Target="../slideLayouts/slideLayout27.xml"/></Relationships>
</file>

<file path=ppt/slides/_rels/slide17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7.xml"/></Relationships>
</file>

<file path=ppt/slides/_rels/slide17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7.xml"/></Relationships>
</file>

<file path=ppt/slides/_rels/slide17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0.xml"/><Relationship Id="rId5" Type="http://schemas.openxmlformats.org/officeDocument/2006/relationships/image" Target="../media/image22.png"/><Relationship Id="rId4" Type="http://schemas.openxmlformats.org/officeDocument/2006/relationships/image" Target="../media/image21.png"/></Relationships>
</file>

<file path=ppt/slides/_rels/slide18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69.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70.xml"/><Relationship Id="rId1" Type="http://schemas.openxmlformats.org/officeDocument/2006/relationships/slideLayout" Target="../slideLayouts/slideLayout2.xml"/><Relationship Id="rId4" Type="http://schemas.openxmlformats.org/officeDocument/2006/relationships/hyperlink" Target="mailto:Kimgibbonspersonal@gmail.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cKMn-_aQoPk"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notesSlide" Target="../notesSlides/notesSlide46.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2.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55.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57.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58.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6.tiff"/><Relationship Id="rId2" Type="http://schemas.openxmlformats.org/officeDocument/2006/relationships/diagramData" Target="../diagrams/data2.xml"/><Relationship Id="rId1" Type="http://schemas.openxmlformats.org/officeDocument/2006/relationships/slideLayout" Target="../slideLayouts/slideLayout3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6.xml"/><Relationship Id="rId1" Type="http://schemas.openxmlformats.org/officeDocument/2006/relationships/slideLayout" Target="../slideLayouts/slideLayout49.xml"/><Relationship Id="rId6" Type="http://schemas.openxmlformats.org/officeDocument/2006/relationships/image" Target="../media/image50.jpg"/><Relationship Id="rId5" Type="http://schemas.openxmlformats.org/officeDocument/2006/relationships/image" Target="../media/image49.png"/><Relationship Id="rId4" Type="http://schemas.openxmlformats.org/officeDocument/2006/relationships/image" Target="../media/image48.jp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9.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8.xml"/><Relationship Id="rId1" Type="http://schemas.openxmlformats.org/officeDocument/2006/relationships/slideLayout" Target="../slideLayouts/slideLayout6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9.xml"/></Relationships>
</file>

<file path=ppt/slides/_rels/slide6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4.xml"/><Relationship Id="rId1" Type="http://schemas.openxmlformats.org/officeDocument/2006/relationships/slideLayout" Target="../slideLayouts/slideLayout78.xml"/></Relationships>
</file>

<file path=ppt/slides/_rels/slide6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5.xml"/><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4.xml"/></Relationships>
</file>

<file path=ppt/slides/_rels/slide7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8.xml"/><Relationship Id="rId1" Type="http://schemas.openxmlformats.org/officeDocument/2006/relationships/slideLayout" Target="../slideLayouts/slideLayout6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3.xml"/></Relationships>
</file>

<file path=ppt/slides/_rels/slide7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1.xml"/><Relationship Id="rId1" Type="http://schemas.openxmlformats.org/officeDocument/2006/relationships/slideLayout" Target="../slideLayouts/slideLayout6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3" Type="http://schemas.openxmlformats.org/officeDocument/2006/relationships/hyperlink" Target="https://drive.google.com/file/d/166pornEXQ_8w12gJP3V7MyNZKp9qvhZa/view?usp=sharing" TargetMode="External"/><Relationship Id="rId2" Type="http://schemas.openxmlformats.org/officeDocument/2006/relationships/notesSlide" Target="../notesSlides/notesSlide74.xml"/><Relationship Id="rId1" Type="http://schemas.openxmlformats.org/officeDocument/2006/relationships/slideLayout" Target="../slideLayouts/slideLayout88.xml"/><Relationship Id="rId4" Type="http://schemas.openxmlformats.org/officeDocument/2006/relationships/image" Target="../media/image52.tiff"/></Relationships>
</file>

<file path=ppt/slides/_rels/slide7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5.xml"/><Relationship Id="rId1" Type="http://schemas.openxmlformats.org/officeDocument/2006/relationships/slideLayout" Target="../slideLayouts/slideLayout7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6.xml"/><Relationship Id="rId1" Type="http://schemas.openxmlformats.org/officeDocument/2006/relationships/slideLayout" Target="../slideLayouts/slideLayout59.xml"/><Relationship Id="rId4" Type="http://schemas.openxmlformats.org/officeDocument/2006/relationships/comments" Target="../comments/comment1.xml"/></Relationships>
</file>

<file path=ppt/slides/_rels/slide8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7.xml"/><Relationship Id="rId1" Type="http://schemas.openxmlformats.org/officeDocument/2006/relationships/slideLayout" Target="../slideLayouts/slideLayout59.xml"/></Relationships>
</file>

<file path=ppt/slides/_rels/slide8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8.xml"/><Relationship Id="rId1" Type="http://schemas.openxmlformats.org/officeDocument/2006/relationships/slideLayout" Target="../slideLayouts/slideLayout61.xml"/></Relationships>
</file>

<file path=ppt/slides/_rels/slide8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9.xml"/><Relationship Id="rId1" Type="http://schemas.openxmlformats.org/officeDocument/2006/relationships/slideLayout" Target="../slideLayouts/slideLayout63.xml"/></Relationships>
</file>

<file path=ppt/slides/_rels/slide8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0.xml"/><Relationship Id="rId1" Type="http://schemas.openxmlformats.org/officeDocument/2006/relationships/slideLayout" Target="../slideLayouts/slideLayout63.xml"/></Relationships>
</file>

<file path=ppt/slides/_rels/slide8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1.xml"/><Relationship Id="rId1" Type="http://schemas.openxmlformats.org/officeDocument/2006/relationships/slideLayout" Target="../slideLayouts/slideLayout63.xml"/></Relationships>
</file>

<file path=ppt/slides/_rels/slide86.xml.rels><?xml version="1.0" encoding="UTF-8" standalone="yes"?>
<Relationships xmlns="http://schemas.openxmlformats.org/package/2006/relationships"><Relationship Id="rId3" Type="http://schemas.openxmlformats.org/officeDocument/2006/relationships/hyperlink" Target="http://www.rti4success.org/resource/screening-briefs" TargetMode="External"/><Relationship Id="rId2" Type="http://schemas.openxmlformats.org/officeDocument/2006/relationships/notesSlide" Target="../notesSlides/notesSlide82.xml"/><Relationship Id="rId1" Type="http://schemas.openxmlformats.org/officeDocument/2006/relationships/slideLayout" Target="../slideLayouts/slideLayout65.xml"/><Relationship Id="rId6" Type="http://schemas.openxmlformats.org/officeDocument/2006/relationships/hyperlink" Target="http://www.achieve.org/assessmentinventory" TargetMode="External"/><Relationship Id="rId5" Type="http://schemas.openxmlformats.org/officeDocument/2006/relationships/image" Target="../media/image60.jpg"/><Relationship Id="rId4" Type="http://schemas.openxmlformats.org/officeDocument/2006/relationships/hyperlink" Target="http://www.rti4success.org/resource/progress-monitoring-briefs"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9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DBF583-4DD5-6D4B-8FC3-9B89B24DBA67}"/>
              </a:ext>
            </a:extLst>
          </p:cNvPr>
          <p:cNvSpPr>
            <a:spLocks noGrp="1"/>
          </p:cNvSpPr>
          <p:nvPr>
            <p:ph type="ctrTitle"/>
          </p:nvPr>
        </p:nvSpPr>
        <p:spPr>
          <a:xfrm>
            <a:off x="1682750" y="262732"/>
            <a:ext cx="8826500" cy="3022599"/>
          </a:xfrm>
          <a:solidFill>
            <a:srgbClr val="F55617"/>
          </a:solidFill>
        </p:spPr>
        <p:txBody>
          <a:bodyPr>
            <a:normAutofit fontScale="90000"/>
          </a:bodyPr>
          <a:lstStyle/>
          <a:p>
            <a:r>
              <a:rPr lang="en-US" dirty="0"/>
              <a:t>SLD Eligibility Within an MTSS Framework: Necessary Components for Effective Decision-Making </a:t>
            </a:r>
          </a:p>
        </p:txBody>
      </p:sp>
      <p:sp>
        <p:nvSpPr>
          <p:cNvPr id="5" name="Subtitle 4">
            <a:extLst>
              <a:ext uri="{FF2B5EF4-FFF2-40B4-BE49-F238E27FC236}">
                <a16:creationId xmlns:a16="http://schemas.microsoft.com/office/drawing/2014/main" id="{8DA66DC6-5850-9D43-ADE3-A85B8D131927}"/>
              </a:ext>
            </a:extLst>
          </p:cNvPr>
          <p:cNvSpPr>
            <a:spLocks noGrp="1"/>
          </p:cNvSpPr>
          <p:nvPr>
            <p:ph type="subTitle" idx="1"/>
          </p:nvPr>
        </p:nvSpPr>
        <p:spPr>
          <a:xfrm>
            <a:off x="3200400" y="3602038"/>
            <a:ext cx="5207000" cy="2062162"/>
          </a:xfrm>
          <a:solidFill>
            <a:schemeClr val="accent2">
              <a:lumMod val="40000"/>
              <a:lumOff val="60000"/>
            </a:schemeClr>
          </a:solidFill>
        </p:spPr>
        <p:txBody>
          <a:bodyPr>
            <a:noAutofit/>
          </a:bodyPr>
          <a:lstStyle/>
          <a:p>
            <a:r>
              <a:rPr lang="en-US" sz="2800" dirty="0"/>
              <a:t>Presented By:</a:t>
            </a:r>
          </a:p>
          <a:p>
            <a:r>
              <a:rPr lang="en-US" sz="2800" dirty="0"/>
              <a:t>Kim Gibbons, Ph.D.</a:t>
            </a:r>
          </a:p>
          <a:p>
            <a:r>
              <a:rPr lang="en-US" sz="2800" dirty="0">
                <a:hlinkClick r:id="rId3"/>
              </a:rPr>
              <a:t>kgibbons@umn.edu</a:t>
            </a:r>
            <a:endParaRPr lang="en-US" sz="2800" dirty="0"/>
          </a:p>
          <a:p>
            <a:r>
              <a:rPr lang="en-US" sz="2800" dirty="0"/>
              <a:t>University of Minnesota</a:t>
            </a:r>
          </a:p>
        </p:txBody>
      </p:sp>
      <p:sp>
        <p:nvSpPr>
          <p:cNvPr id="6" name="TextBox 5">
            <a:extLst>
              <a:ext uri="{FF2B5EF4-FFF2-40B4-BE49-F238E27FC236}">
                <a16:creationId xmlns:a16="http://schemas.microsoft.com/office/drawing/2014/main" id="{FD4594B7-8012-744D-9CD1-B9BB1B79B341}"/>
              </a:ext>
            </a:extLst>
          </p:cNvPr>
          <p:cNvSpPr txBox="1"/>
          <p:nvPr/>
        </p:nvSpPr>
        <p:spPr>
          <a:xfrm>
            <a:off x="2809102" y="5830877"/>
            <a:ext cx="6245998" cy="954107"/>
          </a:xfrm>
          <a:prstGeom prst="rect">
            <a:avLst/>
          </a:prstGeom>
          <a:noFill/>
        </p:spPr>
        <p:txBody>
          <a:bodyPr wrap="square" rtlCol="0">
            <a:spAutoFit/>
          </a:bodyPr>
          <a:lstStyle/>
          <a:p>
            <a:r>
              <a:rPr lang="en-US" sz="2800" dirty="0"/>
              <a:t>Ohio School Psychology Association</a:t>
            </a:r>
          </a:p>
          <a:p>
            <a:r>
              <a:rPr lang="en-US" sz="2800" dirty="0"/>
              <a:t>November 8th, 2017</a:t>
            </a:r>
          </a:p>
        </p:txBody>
      </p:sp>
      <p:pic>
        <p:nvPicPr>
          <p:cNvPr id="10" name="Picture 9">
            <a:extLst>
              <a:ext uri="{FF2B5EF4-FFF2-40B4-BE49-F238E27FC236}">
                <a16:creationId xmlns:a16="http://schemas.microsoft.com/office/drawing/2014/main" id="{237CE8E9-1A82-8E49-AA5E-09A53A2DEC18}"/>
              </a:ext>
            </a:extLst>
          </p:cNvPr>
          <p:cNvPicPr>
            <a:picLocks noChangeAspect="1"/>
          </p:cNvPicPr>
          <p:nvPr/>
        </p:nvPicPr>
        <p:blipFill>
          <a:blip r:embed="rId4"/>
          <a:stretch>
            <a:fillRect/>
          </a:stretch>
        </p:blipFill>
        <p:spPr>
          <a:xfrm>
            <a:off x="108229" y="3407569"/>
            <a:ext cx="2472273" cy="2451100"/>
          </a:xfrm>
          <a:prstGeom prst="rect">
            <a:avLst/>
          </a:prstGeom>
        </p:spPr>
      </p:pic>
      <p:cxnSp>
        <p:nvCxnSpPr>
          <p:cNvPr id="12" name="Straight Connector 11">
            <a:extLst>
              <a:ext uri="{FF2B5EF4-FFF2-40B4-BE49-F238E27FC236}">
                <a16:creationId xmlns:a16="http://schemas.microsoft.com/office/drawing/2014/main" id="{5A328AEB-5437-B34A-87EA-263779EC4CAB}"/>
              </a:ext>
            </a:extLst>
          </p:cNvPr>
          <p:cNvCxnSpPr>
            <a:cxnSpLocks/>
          </p:cNvCxnSpPr>
          <p:nvPr/>
        </p:nvCxnSpPr>
        <p:spPr>
          <a:xfrm>
            <a:off x="8864600" y="3390900"/>
            <a:ext cx="508000" cy="2273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7B22FC9-3442-8845-99C6-43533380D32C}"/>
              </a:ext>
            </a:extLst>
          </p:cNvPr>
          <p:cNvPicPr>
            <a:picLocks noChangeAspect="1"/>
          </p:cNvPicPr>
          <p:nvPr/>
        </p:nvPicPr>
        <p:blipFill>
          <a:blip r:embed="rId5"/>
          <a:stretch>
            <a:fillRect/>
          </a:stretch>
        </p:blipFill>
        <p:spPr>
          <a:xfrm>
            <a:off x="9645649" y="3929062"/>
            <a:ext cx="2303506" cy="2217737"/>
          </a:xfrm>
          <a:prstGeom prst="rect">
            <a:avLst/>
          </a:prstGeom>
        </p:spPr>
      </p:pic>
    </p:spTree>
    <p:extLst>
      <p:ext uri="{BB962C8B-B14F-4D97-AF65-F5344CB8AC3E}">
        <p14:creationId xmlns:p14="http://schemas.microsoft.com/office/powerpoint/2010/main" val="304935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7772400" cy="1143000"/>
          </a:xfrm>
        </p:spPr>
        <p:txBody>
          <a:bodyPr/>
          <a:lstStyle/>
          <a:p>
            <a:r>
              <a:rPr lang="en-US" dirty="0">
                <a:latin typeface="Arial"/>
                <a:cs typeface="Arial"/>
              </a:rPr>
              <a:t>Moral of the Story</a:t>
            </a:r>
          </a:p>
        </p:txBody>
      </p:sp>
      <p:sp>
        <p:nvSpPr>
          <p:cNvPr id="3" name="Content Placeholder 2"/>
          <p:cNvSpPr>
            <a:spLocks noGrp="1"/>
          </p:cNvSpPr>
          <p:nvPr>
            <p:ph idx="1"/>
          </p:nvPr>
        </p:nvSpPr>
        <p:spPr/>
        <p:txBody>
          <a:bodyPr>
            <a:noAutofit/>
          </a:bodyPr>
          <a:lstStyle/>
          <a:p>
            <a:pPr>
              <a:spcAft>
                <a:spcPts val="1200"/>
              </a:spcAft>
              <a:buFont typeface="Wingdings" panose="05000000000000000000" pitchFamily="2" charset="2"/>
              <a:buChar char="ü"/>
            </a:pPr>
            <a:r>
              <a:rPr lang="en-US" dirty="0">
                <a:solidFill>
                  <a:schemeClr val="bg1">
                    <a:lumMod val="50000"/>
                  </a:schemeClr>
                </a:solidFill>
                <a:latin typeface="Arial"/>
                <a:cs typeface="Arial"/>
              </a:rPr>
              <a:t>It’s hard give up what we do well, even if it is no longer relevant.</a:t>
            </a:r>
            <a:endParaRPr lang="en-US" sz="5400" dirty="0">
              <a:solidFill>
                <a:schemeClr val="bg1">
                  <a:lumMod val="50000"/>
                </a:schemeClr>
              </a:solidFill>
              <a:latin typeface="Arial"/>
              <a:cs typeface="Arial"/>
            </a:endParaRPr>
          </a:p>
          <a:p>
            <a:pPr>
              <a:spcAft>
                <a:spcPts val="1200"/>
              </a:spcAft>
              <a:buFont typeface="Wingdings" panose="05000000000000000000" pitchFamily="2" charset="2"/>
              <a:buChar char="ü"/>
            </a:pPr>
            <a:r>
              <a:rPr lang="en-US" dirty="0">
                <a:solidFill>
                  <a:schemeClr val="bg1">
                    <a:lumMod val="50000"/>
                  </a:schemeClr>
                </a:solidFill>
                <a:latin typeface="Arial"/>
                <a:cs typeface="Arial"/>
              </a:rPr>
              <a:t>We must continually reassess our direction.</a:t>
            </a:r>
          </a:p>
          <a:p>
            <a:pPr>
              <a:spcAft>
                <a:spcPts val="1200"/>
              </a:spcAft>
              <a:buFont typeface="Wingdings" panose="05000000000000000000" pitchFamily="2" charset="2"/>
              <a:buChar char="ü"/>
            </a:pPr>
            <a:r>
              <a:rPr lang="en-US" dirty="0">
                <a:solidFill>
                  <a:schemeClr val="bg1">
                    <a:lumMod val="50000"/>
                  </a:schemeClr>
                </a:solidFill>
                <a:latin typeface="Arial"/>
                <a:cs typeface="Arial"/>
              </a:rPr>
              <a:t>Implement research-based instruction to increase achievement levels of all students.</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22478" t="5389" r="14745"/>
          <a:stretch/>
        </p:blipFill>
        <p:spPr>
          <a:xfrm>
            <a:off x="7772400" y="-30480"/>
            <a:ext cx="2895600" cy="1935480"/>
          </a:xfrm>
          <a:prstGeom prst="rect">
            <a:avLst/>
          </a:prstGeom>
        </p:spPr>
      </p:pic>
    </p:spTree>
    <p:extLst>
      <p:ext uri="{BB962C8B-B14F-4D97-AF65-F5344CB8AC3E}">
        <p14:creationId xmlns:p14="http://schemas.microsoft.com/office/powerpoint/2010/main" val="3205412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55079"/>
          </a:xfrm>
          <a:solidFill>
            <a:schemeClr val="tx2">
              <a:lumMod val="40000"/>
              <a:lumOff val="60000"/>
            </a:schemeClr>
          </a:solidFill>
        </p:spPr>
        <p:txBody>
          <a:bodyPr>
            <a:noAutofit/>
          </a:bodyPr>
          <a:lstStyle/>
          <a:p>
            <a:pPr algn="ctr"/>
            <a:r>
              <a:rPr lang="en-US" b="1"/>
              <a:t>Data-Based Decision Making</a:t>
            </a:r>
          </a:p>
        </p:txBody>
      </p:sp>
      <p:grpSp>
        <p:nvGrpSpPr>
          <p:cNvPr id="16" name="Group 15"/>
          <p:cNvGrpSpPr/>
          <p:nvPr/>
        </p:nvGrpSpPr>
        <p:grpSpPr>
          <a:xfrm>
            <a:off x="0" y="1555078"/>
            <a:ext cx="12192000" cy="5302921"/>
            <a:chOff x="323274" y="1106705"/>
            <a:chExt cx="8500444" cy="4585855"/>
          </a:xfrm>
        </p:grpSpPr>
        <p:grpSp>
          <p:nvGrpSpPr>
            <p:cNvPr id="17" name="Group 16"/>
            <p:cNvGrpSpPr/>
            <p:nvPr/>
          </p:nvGrpSpPr>
          <p:grpSpPr>
            <a:xfrm>
              <a:off x="323274" y="1106705"/>
              <a:ext cx="2733504" cy="4585855"/>
              <a:chOff x="152400" y="609600"/>
              <a:chExt cx="1620982" cy="4585855"/>
            </a:xfrm>
          </p:grpSpPr>
          <p:sp>
            <p:nvSpPr>
              <p:cNvPr id="27" name="Rectangle 26"/>
              <p:cNvSpPr/>
              <p:nvPr/>
            </p:nvSpPr>
            <p:spPr>
              <a:xfrm>
                <a:off x="152400" y="609600"/>
                <a:ext cx="1620982" cy="4585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8" name="TextBox 27"/>
              <p:cNvSpPr txBox="1"/>
              <p:nvPr/>
            </p:nvSpPr>
            <p:spPr>
              <a:xfrm>
                <a:off x="152400" y="914405"/>
                <a:ext cx="1620982" cy="455061"/>
              </a:xfrm>
              <a:prstGeom prst="rect">
                <a:avLst/>
              </a:prstGeom>
              <a:noFill/>
            </p:spPr>
            <p:txBody>
              <a:bodyPr wrap="square" rtlCol="0">
                <a:noAutofit/>
              </a:bodyPr>
              <a:lstStyle/>
              <a:p>
                <a:pPr algn="ctr">
                  <a:lnSpc>
                    <a:spcPts val="2130"/>
                  </a:lnSpc>
                </a:pPr>
                <a:r>
                  <a:rPr lang="en-US" sz="4000">
                    <a:solidFill>
                      <a:prstClr val="black"/>
                    </a:solidFill>
                    <a:latin typeface="Arial Narrow" charset="0"/>
                    <a:ea typeface="Arial Narrow" charset="0"/>
                    <a:cs typeface="Arial Narrow" charset="0"/>
                  </a:rPr>
                  <a:t>Process</a:t>
                </a:r>
              </a:p>
            </p:txBody>
          </p:sp>
          <p:pic>
            <p:nvPicPr>
              <p:cNvPr id="32" name="Picture 3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6399" y="1526936"/>
                <a:ext cx="1372985" cy="3508548"/>
              </a:xfrm>
              <a:prstGeom prst="rect">
                <a:avLst/>
              </a:prstGeom>
            </p:spPr>
          </p:pic>
        </p:grpSp>
        <p:grpSp>
          <p:nvGrpSpPr>
            <p:cNvPr id="18" name="Group 17"/>
            <p:cNvGrpSpPr/>
            <p:nvPr/>
          </p:nvGrpSpPr>
          <p:grpSpPr>
            <a:xfrm>
              <a:off x="6090214" y="1106705"/>
              <a:ext cx="2733504" cy="4585855"/>
              <a:chOff x="152400" y="609600"/>
              <a:chExt cx="1620982" cy="4585855"/>
            </a:xfrm>
          </p:grpSpPr>
          <p:sp>
            <p:nvSpPr>
              <p:cNvPr id="24" name="Rectangle 23"/>
              <p:cNvSpPr/>
              <p:nvPr/>
            </p:nvSpPr>
            <p:spPr>
              <a:xfrm>
                <a:off x="152400" y="609600"/>
                <a:ext cx="1620982" cy="45858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5" name="TextBox 24"/>
              <p:cNvSpPr txBox="1"/>
              <p:nvPr/>
            </p:nvSpPr>
            <p:spPr>
              <a:xfrm>
                <a:off x="152400" y="914405"/>
                <a:ext cx="1620982" cy="455061"/>
              </a:xfrm>
              <a:prstGeom prst="rect">
                <a:avLst/>
              </a:prstGeom>
              <a:noFill/>
            </p:spPr>
            <p:txBody>
              <a:bodyPr wrap="square" rtlCol="0">
                <a:noAutofit/>
              </a:bodyPr>
              <a:lstStyle/>
              <a:p>
                <a:pPr algn="ctr">
                  <a:lnSpc>
                    <a:spcPts val="2130"/>
                  </a:lnSpc>
                </a:pPr>
                <a:r>
                  <a:rPr lang="en-US" sz="4000">
                    <a:solidFill>
                      <a:prstClr val="white"/>
                    </a:solidFill>
                    <a:latin typeface="Arial Narrow" charset="0"/>
                    <a:ea typeface="Arial Narrow" charset="0"/>
                    <a:cs typeface="Arial Narrow" charset="0"/>
                  </a:rPr>
                  <a:t>Responsiveness</a:t>
                </a:r>
              </a:p>
            </p:txBody>
          </p:sp>
          <p:pic>
            <p:nvPicPr>
              <p:cNvPr id="26" name="Picture 2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6399" y="1579144"/>
                <a:ext cx="1372985" cy="3458658"/>
              </a:xfrm>
              <a:prstGeom prst="rect">
                <a:avLst/>
              </a:prstGeom>
            </p:spPr>
          </p:pic>
        </p:grpSp>
        <p:grpSp>
          <p:nvGrpSpPr>
            <p:cNvPr id="19" name="Group 18"/>
            <p:cNvGrpSpPr/>
            <p:nvPr/>
          </p:nvGrpSpPr>
          <p:grpSpPr>
            <a:xfrm>
              <a:off x="3206744" y="1106705"/>
              <a:ext cx="2733504" cy="4585855"/>
              <a:chOff x="3206744" y="484913"/>
              <a:chExt cx="2733504" cy="4585855"/>
            </a:xfrm>
          </p:grpSpPr>
          <p:grpSp>
            <p:nvGrpSpPr>
              <p:cNvPr id="20" name="Group 19"/>
              <p:cNvGrpSpPr/>
              <p:nvPr/>
            </p:nvGrpSpPr>
            <p:grpSpPr>
              <a:xfrm>
                <a:off x="3206744" y="484913"/>
                <a:ext cx="2733504" cy="4585855"/>
                <a:chOff x="152400" y="609600"/>
                <a:chExt cx="1620982" cy="4585855"/>
              </a:xfrm>
            </p:grpSpPr>
            <p:sp>
              <p:nvSpPr>
                <p:cNvPr id="22" name="Rectangle 21"/>
                <p:cNvSpPr/>
                <p:nvPr/>
              </p:nvSpPr>
              <p:spPr>
                <a:xfrm>
                  <a:off x="152400" y="609600"/>
                  <a:ext cx="1620982" cy="45858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3" name="TextBox 22"/>
                <p:cNvSpPr txBox="1"/>
                <p:nvPr/>
              </p:nvSpPr>
              <p:spPr>
                <a:xfrm>
                  <a:off x="152400" y="914405"/>
                  <a:ext cx="1620982" cy="452560"/>
                </a:xfrm>
                <a:prstGeom prst="rect">
                  <a:avLst/>
                </a:prstGeom>
                <a:noFill/>
              </p:spPr>
              <p:txBody>
                <a:bodyPr wrap="square" rtlCol="0">
                  <a:noAutofit/>
                </a:bodyPr>
                <a:lstStyle/>
                <a:p>
                  <a:pPr algn="ctr">
                    <a:lnSpc>
                      <a:spcPts val="2130"/>
                    </a:lnSpc>
                  </a:pPr>
                  <a:r>
                    <a:rPr lang="en-US" sz="4000">
                      <a:solidFill>
                        <a:prstClr val="black"/>
                      </a:solidFill>
                      <a:latin typeface="Arial Narrow" charset="0"/>
                      <a:ea typeface="Arial Narrow" charset="0"/>
                      <a:cs typeface="Arial Narrow" charset="0"/>
                    </a:rPr>
                    <a:t>Data System</a:t>
                  </a:r>
                </a:p>
              </p:txBody>
            </p:sp>
          </p:grpSp>
          <p:pic>
            <p:nvPicPr>
              <p:cNvPr id="21" name="Picture 2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03372" y="1420048"/>
                <a:ext cx="2315300" cy="3472950"/>
              </a:xfrm>
              <a:prstGeom prst="rect">
                <a:avLst/>
              </a:prstGeom>
            </p:spPr>
          </p:pic>
        </p:grpSp>
      </p:grpSp>
      <p:sp>
        <p:nvSpPr>
          <p:cNvPr id="29" name="Down Arrow 28"/>
          <p:cNvSpPr/>
          <p:nvPr/>
        </p:nvSpPr>
        <p:spPr>
          <a:xfrm>
            <a:off x="5310465" y="1034113"/>
            <a:ext cx="1535287" cy="726533"/>
          </a:xfrm>
          <a:prstGeom prst="downArrow">
            <a:avLst/>
          </a:prstGeom>
          <a:solidFill>
            <a:schemeClr val="accent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Tree>
    <p:extLst>
      <p:ext uri="{BB962C8B-B14F-4D97-AF65-F5344CB8AC3E}">
        <p14:creationId xmlns:p14="http://schemas.microsoft.com/office/powerpoint/2010/main" val="71302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8149" y="48205"/>
            <a:ext cx="8229488" cy="860264"/>
          </a:xfrm>
          <a:solidFill>
            <a:srgbClr val="C0EBFF"/>
          </a:solidFill>
        </p:spPr>
        <p:txBody>
          <a:bodyPr/>
          <a:lstStyle/>
          <a:p>
            <a:pPr algn="ctr"/>
            <a:r>
              <a:rPr lang="en-US"/>
              <a:t>Data System</a:t>
            </a:r>
          </a:p>
        </p:txBody>
      </p:sp>
      <p:sp>
        <p:nvSpPr>
          <p:cNvPr id="5" name="Content Placeholder 4"/>
          <p:cNvSpPr>
            <a:spLocks noGrp="1"/>
          </p:cNvSpPr>
          <p:nvPr>
            <p:ph sz="half" idx="4294967295"/>
          </p:nvPr>
        </p:nvSpPr>
        <p:spPr>
          <a:xfrm>
            <a:off x="0" y="908469"/>
            <a:ext cx="6760564" cy="5100198"/>
          </a:xfrm>
        </p:spPr>
        <p:txBody>
          <a:bodyPr>
            <a:noAutofit/>
          </a:bodyPr>
          <a:lstStyle/>
          <a:p>
            <a:r>
              <a:rPr lang="en-US" sz="4000"/>
              <a:t>Data Summary Charts Created &amp; Accessed by all Teachers.</a:t>
            </a:r>
          </a:p>
          <a:p>
            <a:r>
              <a:rPr lang="en-US" sz="4000"/>
              <a:t>Protocols for Data Analysis Readily Available for All Teachers.</a:t>
            </a:r>
          </a:p>
          <a:p>
            <a:r>
              <a:rPr lang="en-US" sz="4000"/>
              <a:t>Database that contains Universal Screening Results from Previous Year &amp; Summarized Data from Other Years.</a:t>
            </a:r>
          </a:p>
          <a:p>
            <a:pPr marL="0" indent="0">
              <a:buNone/>
            </a:pPr>
            <a:endParaRPr lang="en-US" sz="4000">
              <a:solidFill>
                <a:srgbClr val="FFFFFF"/>
              </a:solidFill>
            </a:endParaRPr>
          </a:p>
        </p:txBody>
      </p:sp>
      <p:pic>
        <p:nvPicPr>
          <p:cNvPr id="22530" name="Picture 2" descr="Image result for data system">
            <a:hlinkClick r:id="rId3"/>
            <a:extLst>
              <a:ext uri="{FF2B5EF4-FFF2-40B4-BE49-F238E27FC236}">
                <a16:creationId xmlns:a16="http://schemas.microsoft.com/office/drawing/2014/main" id="{767740CD-9C40-D648-9EC8-E1858DB41A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7263" y="1712318"/>
            <a:ext cx="5943600" cy="349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5854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55079"/>
          </a:xfrm>
          <a:solidFill>
            <a:schemeClr val="tx2">
              <a:lumMod val="40000"/>
              <a:lumOff val="60000"/>
            </a:schemeClr>
          </a:solidFill>
        </p:spPr>
        <p:txBody>
          <a:bodyPr>
            <a:noAutofit/>
          </a:bodyPr>
          <a:lstStyle/>
          <a:p>
            <a:pPr algn="ctr"/>
            <a:r>
              <a:rPr lang="en-US" b="1"/>
              <a:t>Data-Based Decision Making</a:t>
            </a:r>
          </a:p>
        </p:txBody>
      </p:sp>
      <p:grpSp>
        <p:nvGrpSpPr>
          <p:cNvPr id="16" name="Group 15"/>
          <p:cNvGrpSpPr/>
          <p:nvPr/>
        </p:nvGrpSpPr>
        <p:grpSpPr>
          <a:xfrm>
            <a:off x="0" y="1555078"/>
            <a:ext cx="12192000" cy="5302921"/>
            <a:chOff x="323274" y="1106705"/>
            <a:chExt cx="8500444" cy="4585855"/>
          </a:xfrm>
        </p:grpSpPr>
        <p:grpSp>
          <p:nvGrpSpPr>
            <p:cNvPr id="17" name="Group 16"/>
            <p:cNvGrpSpPr/>
            <p:nvPr/>
          </p:nvGrpSpPr>
          <p:grpSpPr>
            <a:xfrm>
              <a:off x="323274" y="1106705"/>
              <a:ext cx="2733504" cy="4585855"/>
              <a:chOff x="152400" y="609600"/>
              <a:chExt cx="1620982" cy="4585855"/>
            </a:xfrm>
          </p:grpSpPr>
          <p:sp>
            <p:nvSpPr>
              <p:cNvPr id="27" name="Rectangle 26"/>
              <p:cNvSpPr/>
              <p:nvPr/>
            </p:nvSpPr>
            <p:spPr>
              <a:xfrm>
                <a:off x="152400" y="609600"/>
                <a:ext cx="1620982" cy="4585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8" name="TextBox 27"/>
              <p:cNvSpPr txBox="1"/>
              <p:nvPr/>
            </p:nvSpPr>
            <p:spPr>
              <a:xfrm>
                <a:off x="152400" y="914405"/>
                <a:ext cx="1620982" cy="455061"/>
              </a:xfrm>
              <a:prstGeom prst="rect">
                <a:avLst/>
              </a:prstGeom>
              <a:noFill/>
            </p:spPr>
            <p:txBody>
              <a:bodyPr wrap="square" rtlCol="0">
                <a:noAutofit/>
              </a:bodyPr>
              <a:lstStyle/>
              <a:p>
                <a:pPr algn="ctr">
                  <a:lnSpc>
                    <a:spcPts val="2130"/>
                  </a:lnSpc>
                </a:pPr>
                <a:r>
                  <a:rPr lang="en-US" sz="4000">
                    <a:solidFill>
                      <a:prstClr val="black"/>
                    </a:solidFill>
                    <a:latin typeface="Arial Narrow" charset="0"/>
                    <a:ea typeface="Arial Narrow" charset="0"/>
                    <a:cs typeface="Arial Narrow" charset="0"/>
                  </a:rPr>
                  <a:t>Process</a:t>
                </a:r>
              </a:p>
            </p:txBody>
          </p:sp>
          <p:pic>
            <p:nvPicPr>
              <p:cNvPr id="32" name="Picture 3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6399" y="1526936"/>
                <a:ext cx="1372985" cy="3508548"/>
              </a:xfrm>
              <a:prstGeom prst="rect">
                <a:avLst/>
              </a:prstGeom>
            </p:spPr>
          </p:pic>
        </p:grpSp>
        <p:grpSp>
          <p:nvGrpSpPr>
            <p:cNvPr id="18" name="Group 17"/>
            <p:cNvGrpSpPr/>
            <p:nvPr/>
          </p:nvGrpSpPr>
          <p:grpSpPr>
            <a:xfrm>
              <a:off x="6090214" y="1106705"/>
              <a:ext cx="2733504" cy="4585855"/>
              <a:chOff x="152400" y="609600"/>
              <a:chExt cx="1620982" cy="4585855"/>
            </a:xfrm>
          </p:grpSpPr>
          <p:sp>
            <p:nvSpPr>
              <p:cNvPr id="24" name="Rectangle 23"/>
              <p:cNvSpPr/>
              <p:nvPr/>
            </p:nvSpPr>
            <p:spPr>
              <a:xfrm>
                <a:off x="152400" y="609600"/>
                <a:ext cx="1620982" cy="45858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5" name="TextBox 24"/>
              <p:cNvSpPr txBox="1"/>
              <p:nvPr/>
            </p:nvSpPr>
            <p:spPr>
              <a:xfrm>
                <a:off x="152400" y="914405"/>
                <a:ext cx="1620982" cy="455061"/>
              </a:xfrm>
              <a:prstGeom prst="rect">
                <a:avLst/>
              </a:prstGeom>
              <a:noFill/>
            </p:spPr>
            <p:txBody>
              <a:bodyPr wrap="square" rtlCol="0">
                <a:noAutofit/>
              </a:bodyPr>
              <a:lstStyle/>
              <a:p>
                <a:pPr algn="ctr">
                  <a:lnSpc>
                    <a:spcPts val="2130"/>
                  </a:lnSpc>
                </a:pPr>
                <a:r>
                  <a:rPr lang="en-US" sz="4000">
                    <a:solidFill>
                      <a:prstClr val="white"/>
                    </a:solidFill>
                    <a:latin typeface="Arial Narrow" charset="0"/>
                    <a:ea typeface="Arial Narrow" charset="0"/>
                    <a:cs typeface="Arial Narrow" charset="0"/>
                  </a:rPr>
                  <a:t>Responsiveness</a:t>
                </a:r>
              </a:p>
            </p:txBody>
          </p:sp>
          <p:pic>
            <p:nvPicPr>
              <p:cNvPr id="26" name="Picture 2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6399" y="1579144"/>
                <a:ext cx="1372985" cy="3458658"/>
              </a:xfrm>
              <a:prstGeom prst="rect">
                <a:avLst/>
              </a:prstGeom>
            </p:spPr>
          </p:pic>
        </p:grpSp>
        <p:grpSp>
          <p:nvGrpSpPr>
            <p:cNvPr id="19" name="Group 18"/>
            <p:cNvGrpSpPr/>
            <p:nvPr/>
          </p:nvGrpSpPr>
          <p:grpSpPr>
            <a:xfrm>
              <a:off x="3206744" y="1106705"/>
              <a:ext cx="2733504" cy="4585855"/>
              <a:chOff x="3206744" y="484913"/>
              <a:chExt cx="2733504" cy="4585855"/>
            </a:xfrm>
          </p:grpSpPr>
          <p:grpSp>
            <p:nvGrpSpPr>
              <p:cNvPr id="20" name="Group 19"/>
              <p:cNvGrpSpPr/>
              <p:nvPr/>
            </p:nvGrpSpPr>
            <p:grpSpPr>
              <a:xfrm>
                <a:off x="3206744" y="484913"/>
                <a:ext cx="2733504" cy="4585855"/>
                <a:chOff x="152400" y="609600"/>
                <a:chExt cx="1620982" cy="4585855"/>
              </a:xfrm>
            </p:grpSpPr>
            <p:sp>
              <p:nvSpPr>
                <p:cNvPr id="22" name="Rectangle 21"/>
                <p:cNvSpPr/>
                <p:nvPr/>
              </p:nvSpPr>
              <p:spPr>
                <a:xfrm>
                  <a:off x="152400" y="609600"/>
                  <a:ext cx="1620982" cy="45858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3" name="TextBox 22"/>
                <p:cNvSpPr txBox="1"/>
                <p:nvPr/>
              </p:nvSpPr>
              <p:spPr>
                <a:xfrm>
                  <a:off x="152400" y="914405"/>
                  <a:ext cx="1620982" cy="452560"/>
                </a:xfrm>
                <a:prstGeom prst="rect">
                  <a:avLst/>
                </a:prstGeom>
                <a:noFill/>
              </p:spPr>
              <p:txBody>
                <a:bodyPr wrap="square" rtlCol="0">
                  <a:noAutofit/>
                </a:bodyPr>
                <a:lstStyle/>
                <a:p>
                  <a:pPr algn="ctr">
                    <a:lnSpc>
                      <a:spcPts val="2130"/>
                    </a:lnSpc>
                  </a:pPr>
                  <a:r>
                    <a:rPr lang="en-US" sz="4000">
                      <a:solidFill>
                        <a:prstClr val="black"/>
                      </a:solidFill>
                      <a:latin typeface="Arial Narrow" charset="0"/>
                      <a:ea typeface="Arial Narrow" charset="0"/>
                      <a:cs typeface="Arial Narrow" charset="0"/>
                    </a:rPr>
                    <a:t>Data System</a:t>
                  </a:r>
                </a:p>
              </p:txBody>
            </p:sp>
          </p:grpSp>
          <p:pic>
            <p:nvPicPr>
              <p:cNvPr id="21" name="Picture 2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03372" y="1420048"/>
                <a:ext cx="2315300" cy="3472950"/>
              </a:xfrm>
              <a:prstGeom prst="rect">
                <a:avLst/>
              </a:prstGeom>
            </p:spPr>
          </p:pic>
        </p:grpSp>
      </p:grpSp>
      <p:sp>
        <p:nvSpPr>
          <p:cNvPr id="29" name="Rectangle 1027"/>
          <p:cNvSpPr txBox="1">
            <a:spLocks noChangeArrowheads="1"/>
          </p:cNvSpPr>
          <p:nvPr/>
        </p:nvSpPr>
        <p:spPr>
          <a:xfrm>
            <a:off x="0" y="5116312"/>
            <a:ext cx="12192000" cy="1741689"/>
          </a:xfrm>
          <a:prstGeom prst="rect">
            <a:avLst/>
          </a:prstGeom>
          <a:solidFill>
            <a:schemeClr val="bg2"/>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a:solidFill>
                  <a:prstClr val="black"/>
                </a:solidFill>
                <a:ea typeface="MS PGothic" charset="0"/>
              </a:rPr>
              <a:t>Make Decisions based on reliable &amp; valid data that </a:t>
            </a:r>
            <a:br>
              <a:rPr lang="en-US" sz="3600">
                <a:solidFill>
                  <a:prstClr val="black"/>
                </a:solidFill>
                <a:ea typeface="MS PGothic" charset="0"/>
              </a:rPr>
            </a:br>
            <a:r>
              <a:rPr lang="en-US" sz="3600">
                <a:solidFill>
                  <a:prstClr val="black"/>
                </a:solidFill>
                <a:ea typeface="MS PGothic" charset="0"/>
              </a:rPr>
              <a:t>reflect student progress (or slope) toward the </a:t>
            </a:r>
            <a:br>
              <a:rPr lang="en-US" sz="3600">
                <a:solidFill>
                  <a:prstClr val="black"/>
                </a:solidFill>
                <a:ea typeface="MS PGothic" charset="0"/>
              </a:rPr>
            </a:br>
            <a:r>
              <a:rPr lang="en-US" sz="3600">
                <a:solidFill>
                  <a:prstClr val="black"/>
                </a:solidFill>
                <a:ea typeface="MS PGothic" charset="0"/>
              </a:rPr>
              <a:t>ultimate goal and implement accurately.</a:t>
            </a:r>
          </a:p>
        </p:txBody>
      </p:sp>
      <p:sp>
        <p:nvSpPr>
          <p:cNvPr id="30" name="Down Arrow 29"/>
          <p:cNvSpPr/>
          <p:nvPr/>
        </p:nvSpPr>
        <p:spPr>
          <a:xfrm>
            <a:off x="9477200" y="477408"/>
            <a:ext cx="1508994" cy="1385056"/>
          </a:xfrm>
          <a:prstGeom prst="downArrow">
            <a:avLst/>
          </a:prstGeom>
          <a:solidFill>
            <a:schemeClr val="accent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Tree>
    <p:extLst>
      <p:ext uri="{BB962C8B-B14F-4D97-AF65-F5344CB8AC3E}">
        <p14:creationId xmlns:p14="http://schemas.microsoft.com/office/powerpoint/2010/main" val="212159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2"/>
          <p:cNvSpPr>
            <a:spLocks noGrp="1"/>
          </p:cNvSpPr>
          <p:nvPr>
            <p:ph type="title"/>
          </p:nvPr>
        </p:nvSpPr>
        <p:spPr>
          <a:solidFill>
            <a:srgbClr val="CCFF66"/>
          </a:solidFill>
        </p:spPr>
        <p:txBody>
          <a:bodyPr/>
          <a:lstStyle/>
          <a:p>
            <a:pPr eaLnBrk="1" hangingPunct="1"/>
            <a:r>
              <a:rPr lang="en-US">
                <a:latin typeface="Arial" charset="0"/>
                <a:ea typeface="ＭＳ Ｐゴシック" charset="0"/>
              </a:rPr>
              <a:t>Decision-Making Rules</a:t>
            </a:r>
          </a:p>
        </p:txBody>
      </p:sp>
      <p:sp>
        <p:nvSpPr>
          <p:cNvPr id="48130" name="Rectangle 2"/>
          <p:cNvSpPr>
            <a:spLocks noGrp="1" noChangeArrowheads="1"/>
          </p:cNvSpPr>
          <p:nvPr>
            <p:ph idx="1"/>
          </p:nvPr>
        </p:nvSpPr>
        <p:spPr/>
        <p:txBody>
          <a:bodyPr/>
          <a:lstStyle/>
          <a:p>
            <a:pPr marL="533400" indent="-533400"/>
            <a:r>
              <a:rPr lang="en-US" sz="4000">
                <a:latin typeface="Arial" charset="0"/>
                <a:ea typeface="ＭＳ Ｐゴシック" charset="0"/>
              </a:rPr>
              <a:t>Helps people who review data decide when a change in instruction is necessary.  </a:t>
            </a:r>
          </a:p>
          <a:p>
            <a:pPr marL="533400" indent="-533400"/>
            <a:r>
              <a:rPr lang="en-US" sz="4000">
                <a:latin typeface="Arial" charset="0"/>
                <a:ea typeface="ＭＳ Ｐゴシック" charset="0"/>
              </a:rPr>
              <a:t>Helpful terms:</a:t>
            </a:r>
          </a:p>
          <a:p>
            <a:pPr marL="933450" lvl="1" indent="-533400"/>
            <a:r>
              <a:rPr lang="en-US" sz="4000">
                <a:latin typeface="Arial" charset="0"/>
                <a:ea typeface="ＭＳ Ｐゴシック" charset="0"/>
                <a:cs typeface="ＭＳ Ｐゴシック" charset="0"/>
              </a:rPr>
              <a:t>Level (Current Performance)</a:t>
            </a:r>
          </a:p>
          <a:p>
            <a:pPr marL="933450" lvl="1" indent="-533400"/>
            <a:r>
              <a:rPr lang="en-US" sz="4000">
                <a:latin typeface="Arial" charset="0"/>
                <a:ea typeface="ＭＳ Ｐゴシック" charset="0"/>
                <a:cs typeface="ＭＳ Ｐゴシック" charset="0"/>
              </a:rPr>
              <a:t>Slope (growth rate or improvement)</a:t>
            </a:r>
          </a:p>
          <a:p>
            <a:pPr marL="933450" lvl="1" indent="-533400"/>
            <a:r>
              <a:rPr lang="en-US" sz="4000" err="1">
                <a:latin typeface="Arial" charset="0"/>
                <a:ea typeface="ＭＳ Ｐゴシック" charset="0"/>
                <a:cs typeface="ＭＳ Ｐゴシック" charset="0"/>
              </a:rPr>
              <a:t>Aimline</a:t>
            </a:r>
            <a:r>
              <a:rPr lang="en-US" sz="4000">
                <a:latin typeface="Arial" charset="0"/>
                <a:ea typeface="ＭＳ Ｐゴシック" charset="0"/>
                <a:cs typeface="ＭＳ Ｐゴシック" charset="0"/>
              </a:rPr>
              <a:t> (Expected growth)</a:t>
            </a:r>
          </a:p>
          <a:p>
            <a:pPr marL="933450" lvl="1" indent="-533400"/>
            <a:r>
              <a:rPr lang="en-US" sz="4000">
                <a:latin typeface="Arial" charset="0"/>
                <a:ea typeface="ＭＳ Ｐゴシック" charset="0"/>
                <a:cs typeface="ＭＳ Ｐゴシック" charset="0"/>
              </a:rPr>
              <a:t>Trend line (Actual growth)</a:t>
            </a:r>
          </a:p>
          <a:p>
            <a:pPr marL="1295400" lvl="2" indent="-381000">
              <a:buNone/>
            </a:pP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5828939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p:cNvPicPr>
            <a:picLocks noChangeAspect="1" noChangeArrowheads="1"/>
          </p:cNvPicPr>
          <p:nvPr/>
        </p:nvPicPr>
        <p:blipFill>
          <a:blip r:embed="rId3">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1828800" y="990600"/>
            <a:ext cx="7696200" cy="483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8" name="Text Box 3"/>
          <p:cNvSpPr txBox="1">
            <a:spLocks noChangeArrowheads="1"/>
          </p:cNvSpPr>
          <p:nvPr/>
        </p:nvSpPr>
        <p:spPr bwMode="auto">
          <a:xfrm>
            <a:off x="3505200" y="762000"/>
            <a:ext cx="434340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a:solidFill>
                <a:prstClr val="black"/>
              </a:solidFill>
            </a:endParaRPr>
          </a:p>
        </p:txBody>
      </p:sp>
    </p:spTree>
    <p:extLst>
      <p:ext uri="{BB962C8B-B14F-4D97-AF65-F5344CB8AC3E}">
        <p14:creationId xmlns:p14="http://schemas.microsoft.com/office/powerpoint/2010/main" val="3721889623"/>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2425" y="890588"/>
            <a:ext cx="89408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2" name="Text Box 5"/>
          <p:cNvSpPr txBox="1">
            <a:spLocks noChangeArrowheads="1"/>
          </p:cNvSpPr>
          <p:nvPr/>
        </p:nvSpPr>
        <p:spPr bwMode="auto">
          <a:xfrm>
            <a:off x="3505200" y="762000"/>
            <a:ext cx="434340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a:solidFill>
                <a:prstClr val="black"/>
              </a:solidFill>
            </a:endParaRPr>
          </a:p>
        </p:txBody>
      </p:sp>
    </p:spTree>
    <p:extLst>
      <p:ext uri="{BB962C8B-B14F-4D97-AF65-F5344CB8AC3E}">
        <p14:creationId xmlns:p14="http://schemas.microsoft.com/office/powerpoint/2010/main" val="1770219316"/>
      </p:ext>
    </p:extLst>
  </p:cSld>
  <p:clrMapOvr>
    <a:masterClrMapping/>
  </p:clrMapOvr>
  <p:transition spd="slow"/>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p:cNvSpPr>
          <p:nvPr>
            <p:ph type="title"/>
          </p:nvPr>
        </p:nvSpPr>
        <p:spPr>
          <a:solidFill>
            <a:srgbClr val="FF33CC"/>
          </a:solidFill>
        </p:spPr>
        <p:txBody>
          <a:bodyPr rtlCol="0">
            <a:normAutofit/>
          </a:bodyPr>
          <a:lstStyle/>
          <a:p>
            <a:pPr>
              <a:defRPr/>
            </a:pPr>
            <a:r>
              <a:rPr lang="en-US" dirty="0"/>
              <a:t>Documentation of Process is Critical</a:t>
            </a:r>
          </a:p>
        </p:txBody>
      </p:sp>
      <p:sp>
        <p:nvSpPr>
          <p:cNvPr id="99330" name="Rectangle 3"/>
          <p:cNvSpPr>
            <a:spLocks noGrp="1"/>
          </p:cNvSpPr>
          <p:nvPr>
            <p:ph type="body" idx="1"/>
          </p:nvPr>
        </p:nvSpPr>
        <p:spPr/>
        <p:txBody>
          <a:bodyPr/>
          <a:lstStyle/>
          <a:p>
            <a:pPr eaLnBrk="1" hangingPunct="1"/>
            <a:r>
              <a:rPr lang="en-US"/>
              <a:t>Must have a clearly defined process</a:t>
            </a:r>
          </a:p>
          <a:p>
            <a:pPr eaLnBrk="1" hangingPunct="1"/>
            <a:r>
              <a:rPr lang="en-US"/>
              <a:t>Forms and guidelines to guide process</a:t>
            </a:r>
          </a:p>
          <a:p>
            <a:pPr eaLnBrk="1" hangingPunct="1"/>
            <a:r>
              <a:rPr lang="en-US"/>
              <a:t>Start out with “tight reigns”</a:t>
            </a:r>
          </a:p>
          <a:p>
            <a:pPr lvl="1" eaLnBrk="1" hangingPunct="1"/>
            <a:r>
              <a:rPr lang="en-US" sz="3200"/>
              <a:t>SCRED oversight of referrals</a:t>
            </a:r>
          </a:p>
          <a:p>
            <a:pPr lvl="1" eaLnBrk="1" hangingPunct="1"/>
            <a:r>
              <a:rPr lang="en-US" sz="3200"/>
              <a:t>Problems with documentation</a:t>
            </a:r>
          </a:p>
        </p:txBody>
      </p:sp>
      <p:pic>
        <p:nvPicPr>
          <p:cNvPr id="99331" name="Picture 2" descr="C:\Users\Kim\AppData\Local\Microsoft\Windows\Temporary Internet Files\Content.IE5\FINE4VC7\MC900442132[1].png"/>
          <p:cNvPicPr>
            <a:picLocks noChangeAspect="1" noChangeArrowheads="1"/>
          </p:cNvPicPr>
          <p:nvPr/>
        </p:nvPicPr>
        <p:blipFill>
          <a:blip r:embed="rId3" cstate="print"/>
          <a:srcRect/>
          <a:stretch>
            <a:fillRect/>
          </a:stretch>
        </p:blipFill>
        <p:spPr bwMode="auto">
          <a:xfrm>
            <a:off x="6672263" y="4292600"/>
            <a:ext cx="3740150" cy="2800350"/>
          </a:xfrm>
          <a:prstGeom prst="rect">
            <a:avLst/>
          </a:prstGeom>
          <a:noFill/>
          <a:ln w="9525">
            <a:noFill/>
            <a:miter lim="800000"/>
            <a:headEnd/>
            <a:tailEnd/>
          </a:ln>
        </p:spPr>
      </p:pic>
    </p:spTree>
    <p:extLst>
      <p:ext uri="{BB962C8B-B14F-4D97-AF65-F5344CB8AC3E}">
        <p14:creationId xmlns:p14="http://schemas.microsoft.com/office/powerpoint/2010/main" val="2082923507"/>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Action Item: Take Stock!</a:t>
            </a:r>
          </a:p>
        </p:txBody>
      </p:sp>
      <p:sp>
        <p:nvSpPr>
          <p:cNvPr id="3" name="Content Placeholder 2"/>
          <p:cNvSpPr>
            <a:spLocks noGrp="1"/>
          </p:cNvSpPr>
          <p:nvPr>
            <p:ph idx="1"/>
          </p:nvPr>
        </p:nvSpPr>
        <p:spPr>
          <a:xfrm>
            <a:off x="623047" y="1381872"/>
            <a:ext cx="6060141" cy="4351338"/>
          </a:xfrm>
        </p:spPr>
        <p:txBody>
          <a:bodyPr>
            <a:normAutofit fontScale="92500" lnSpcReduction="20000"/>
          </a:bodyPr>
          <a:lstStyle/>
          <a:p>
            <a:r>
              <a:rPr lang="en-US" dirty="0"/>
              <a:t>Do you have a written MTSS guide that is used for training and support?</a:t>
            </a:r>
          </a:p>
          <a:p>
            <a:pPr lvl="1"/>
            <a:r>
              <a:rPr lang="en-US" sz="3200" dirty="0"/>
              <a:t>Operationalized decision-rules</a:t>
            </a:r>
          </a:p>
          <a:p>
            <a:pPr lvl="1"/>
            <a:r>
              <a:rPr lang="en-US" sz="3200" dirty="0"/>
              <a:t>Definition of Tiers</a:t>
            </a:r>
          </a:p>
          <a:p>
            <a:pPr lvl="1"/>
            <a:r>
              <a:rPr lang="en-US" sz="3200" dirty="0"/>
              <a:t>Types of teams</a:t>
            </a:r>
          </a:p>
          <a:p>
            <a:pPr lvl="1"/>
            <a:r>
              <a:rPr lang="en-US" sz="3200" dirty="0"/>
              <a:t>Decision-making protocols?</a:t>
            </a:r>
          </a:p>
          <a:p>
            <a:pPr lvl="1"/>
            <a:r>
              <a:rPr lang="en-US" sz="3200" dirty="0"/>
              <a:t>Evaluating responsiveness to intervention</a:t>
            </a:r>
          </a:p>
          <a:p>
            <a:r>
              <a:rPr lang="en-US" sz="3600" dirty="0"/>
              <a:t>Do you have a data system that is easy to use and makes the team work more efficient?</a:t>
            </a:r>
          </a:p>
        </p:txBody>
      </p:sp>
      <p:pic>
        <p:nvPicPr>
          <p:cNvPr id="4" name="Picture 3">
            <a:extLst>
              <a:ext uri="{FF2B5EF4-FFF2-40B4-BE49-F238E27FC236}">
                <a16:creationId xmlns:a16="http://schemas.microsoft.com/office/drawing/2014/main" id="{2D853E7F-C554-B342-8BB4-4FDC9DD02B44}"/>
              </a:ext>
            </a:extLst>
          </p:cNvPr>
          <p:cNvPicPr>
            <a:picLocks noChangeAspect="1"/>
          </p:cNvPicPr>
          <p:nvPr/>
        </p:nvPicPr>
        <p:blipFill>
          <a:blip r:embed="rId3"/>
          <a:stretch>
            <a:fillRect/>
          </a:stretch>
        </p:blipFill>
        <p:spPr>
          <a:xfrm rot="2082491">
            <a:off x="7172913" y="2223510"/>
            <a:ext cx="4854389" cy="2095500"/>
          </a:xfrm>
          <a:prstGeom prst="rect">
            <a:avLst/>
          </a:prstGeom>
        </p:spPr>
      </p:pic>
    </p:spTree>
    <p:extLst>
      <p:ext uri="{BB962C8B-B14F-4D97-AF65-F5344CB8AC3E}">
        <p14:creationId xmlns:p14="http://schemas.microsoft.com/office/powerpoint/2010/main" val="76531480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rgbClr val="3366FF"/>
          </a:solidFill>
        </p:spPr>
        <p:txBody>
          <a:bodyPr/>
          <a:lstStyle/>
          <a:p>
            <a:r>
              <a:rPr lang="en-US" dirty="0">
                <a:solidFill>
                  <a:schemeClr val="bg1"/>
                </a:solidFill>
              </a:rPr>
              <a:t>Big Idea #5: Don’t Ignore </a:t>
            </a:r>
            <a:r>
              <a:rPr lang="en-US" dirty="0" err="1">
                <a:solidFill>
                  <a:schemeClr val="bg1"/>
                </a:solidFill>
              </a:rPr>
              <a:t>Unviversal</a:t>
            </a:r>
            <a:r>
              <a:rPr lang="en-US" dirty="0">
                <a:solidFill>
                  <a:schemeClr val="bg1"/>
                </a:solidFill>
              </a:rPr>
              <a:t>  Instruction!</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4654025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8E17A-9501-594B-AC53-92F5AE9AEE47}"/>
              </a:ext>
            </a:extLst>
          </p:cNvPr>
          <p:cNvSpPr>
            <a:spLocks noGrp="1"/>
          </p:cNvSpPr>
          <p:nvPr>
            <p:ph type="title"/>
          </p:nvPr>
        </p:nvSpPr>
        <p:spPr>
          <a:ln w="76200">
            <a:solidFill>
              <a:srgbClr val="FF0000"/>
            </a:solidFill>
          </a:ln>
        </p:spPr>
        <p:txBody>
          <a:bodyPr/>
          <a:lstStyle/>
          <a:p>
            <a:r>
              <a:rPr lang="en-US" dirty="0"/>
              <a:t>Pop-Up: How do you define universal instruction?</a:t>
            </a:r>
          </a:p>
        </p:txBody>
      </p:sp>
      <p:pic>
        <p:nvPicPr>
          <p:cNvPr id="6" name="Content Placeholder 5">
            <a:extLst>
              <a:ext uri="{FF2B5EF4-FFF2-40B4-BE49-F238E27FC236}">
                <a16:creationId xmlns:a16="http://schemas.microsoft.com/office/drawing/2014/main" id="{001D0D94-DC09-104A-B7C7-7B59E9F3C017}"/>
              </a:ext>
            </a:extLst>
          </p:cNvPr>
          <p:cNvPicPr>
            <a:picLocks noGrp="1" noChangeAspect="1"/>
          </p:cNvPicPr>
          <p:nvPr>
            <p:ph sz="half" idx="1"/>
          </p:nvPr>
        </p:nvPicPr>
        <p:blipFill>
          <a:blip r:embed="rId3"/>
          <a:stretch>
            <a:fillRect/>
          </a:stretch>
        </p:blipFill>
        <p:spPr>
          <a:xfrm>
            <a:off x="1066800" y="2113035"/>
            <a:ext cx="4003963" cy="3539620"/>
          </a:xfrm>
        </p:spPr>
      </p:pic>
      <p:sp>
        <p:nvSpPr>
          <p:cNvPr id="4" name="Content Placeholder 3">
            <a:extLst>
              <a:ext uri="{FF2B5EF4-FFF2-40B4-BE49-F238E27FC236}">
                <a16:creationId xmlns:a16="http://schemas.microsoft.com/office/drawing/2014/main" id="{89928EBC-6235-084D-9E5A-B23AB55FB466}"/>
              </a:ext>
            </a:extLst>
          </p:cNvPr>
          <p:cNvSpPr>
            <a:spLocks noGrp="1"/>
          </p:cNvSpPr>
          <p:nvPr>
            <p:ph sz="half" idx="2"/>
          </p:nvPr>
        </p:nvSpPr>
        <p:spPr>
          <a:xfrm>
            <a:off x="6380018" y="2113035"/>
            <a:ext cx="5181600" cy="4351338"/>
          </a:xfrm>
        </p:spPr>
        <p:txBody>
          <a:bodyPr>
            <a:normAutofit/>
          </a:bodyPr>
          <a:lstStyle/>
          <a:p>
            <a:r>
              <a:rPr lang="en-US" sz="4400" dirty="0"/>
              <a:t>Tell the person next to you how you define universal instruction.</a:t>
            </a:r>
          </a:p>
        </p:txBody>
      </p:sp>
    </p:spTree>
    <p:extLst>
      <p:ext uri="{BB962C8B-B14F-4D97-AF65-F5344CB8AC3E}">
        <p14:creationId xmlns:p14="http://schemas.microsoft.com/office/powerpoint/2010/main" val="873411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Thought for Today"/>
          <p:cNvSpPr txBox="1">
            <a:spLocks noGrp="1"/>
          </p:cNvSpPr>
          <p:nvPr>
            <p:ph type="title"/>
          </p:nvPr>
        </p:nvSpPr>
        <p:spPr>
          <a:prstGeom prst="rect">
            <a:avLst/>
          </a:prstGeom>
        </p:spPr>
        <p:txBody>
          <a:bodyPr/>
          <a:lstStyle/>
          <a:p>
            <a:r>
              <a:t>Thought for Today</a:t>
            </a:r>
          </a:p>
        </p:txBody>
      </p:sp>
      <p:sp>
        <p:nvSpPr>
          <p:cNvPr id="295" name="Body"/>
          <p:cNvSpPr txBox="1">
            <a:spLocks noGrp="1"/>
          </p:cNvSpPr>
          <p:nvPr>
            <p:ph type="body" idx="1"/>
          </p:nvPr>
        </p:nvSpPr>
        <p:spPr>
          <a:prstGeom prst="rect">
            <a:avLst/>
          </a:prstGeom>
        </p:spPr>
        <p:txBody>
          <a:bodyPr/>
          <a:lstStyle/>
          <a:p>
            <a:pPr>
              <a:buBlip>
                <a:blip r:embed="rId3"/>
              </a:buBlip>
            </a:pPr>
            <a:endParaRPr sz="844">
              <a:solidFill>
                <a:srgbClr val="000000"/>
              </a:solidFill>
              <a:latin typeface="Cambria"/>
              <a:ea typeface="Cambria"/>
              <a:cs typeface="Cambria"/>
              <a:sym typeface="Cambria"/>
            </a:endParaRPr>
          </a:p>
        </p:txBody>
      </p:sp>
      <p:sp>
        <p:nvSpPr>
          <p:cNvPr id="296" name="The difficulty lies, not in the new ideas, but in escaping from the old ones, which ramify, for those brought up as most of us have been, into every corner of our minds.…"/>
          <p:cNvSpPr txBox="1"/>
          <p:nvPr/>
        </p:nvSpPr>
        <p:spPr>
          <a:xfrm>
            <a:off x="1933510" y="1910116"/>
            <a:ext cx="8117087" cy="44129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marR="321457" defTabSz="321457">
              <a:lnSpc>
                <a:spcPts val="5344"/>
              </a:lnSpc>
              <a:defRPr sz="4800" i="1">
                <a:solidFill>
                  <a:srgbClr val="454545"/>
                </a:solidFill>
                <a:latin typeface="Futura"/>
                <a:ea typeface="Futura"/>
                <a:cs typeface="Futura"/>
                <a:sym typeface="Futura"/>
              </a:defRPr>
            </a:pPr>
            <a:r>
              <a:rPr sz="3375">
                <a:hlinkClick r:id="rId4"/>
              </a:rPr>
              <a:t>The </a:t>
            </a:r>
            <a:r>
              <a:rPr sz="3375">
                <a:solidFill>
                  <a:srgbClr val="0433FF"/>
                </a:solidFill>
                <a:hlinkClick r:id="rId4"/>
              </a:rPr>
              <a:t>difficulty</a:t>
            </a:r>
            <a:r>
              <a:rPr sz="3375">
                <a:hlinkClick r:id="rId4"/>
              </a:rPr>
              <a:t> lies, </a:t>
            </a:r>
            <a:r>
              <a:rPr sz="3375">
                <a:solidFill>
                  <a:srgbClr val="0433FF"/>
                </a:solidFill>
                <a:hlinkClick r:id="rId4"/>
              </a:rPr>
              <a:t>not in the new ideas</a:t>
            </a:r>
            <a:r>
              <a:rPr sz="3375">
                <a:hlinkClick r:id="rId4"/>
              </a:rPr>
              <a:t>, but in </a:t>
            </a:r>
            <a:r>
              <a:rPr sz="3375">
                <a:solidFill>
                  <a:srgbClr val="FF2600"/>
                </a:solidFill>
                <a:hlinkClick r:id="rId4"/>
              </a:rPr>
              <a:t>escaping from the old ones</a:t>
            </a:r>
            <a:r>
              <a:rPr sz="3375">
                <a:hlinkClick r:id="rId4"/>
              </a:rPr>
              <a:t>, which ramify, for those brought up as most of us have been, </a:t>
            </a:r>
            <a:r>
              <a:rPr sz="3375">
                <a:solidFill>
                  <a:srgbClr val="0433FF"/>
                </a:solidFill>
                <a:hlinkClick r:id="rId4"/>
              </a:rPr>
              <a:t>into every corner of our minds</a:t>
            </a:r>
            <a:r>
              <a:rPr sz="3375">
                <a:hlinkClick r:id="" action="ppaction://noaction"/>
              </a:rPr>
              <a:t>.</a:t>
            </a:r>
          </a:p>
          <a:p>
            <a:pPr marR="321457" defTabSz="321457">
              <a:lnSpc>
                <a:spcPts val="3305"/>
              </a:lnSpc>
              <a:defRPr sz="2400">
                <a:solidFill>
                  <a:srgbClr val="454545"/>
                </a:solidFill>
                <a:latin typeface="Futura"/>
                <a:ea typeface="Futura"/>
                <a:cs typeface="Futura"/>
                <a:sym typeface="Futura"/>
              </a:defRPr>
            </a:pPr>
            <a:endParaRPr sz="1687">
              <a:hlinkClick r:id="" action="ppaction://noaction"/>
            </a:endParaRPr>
          </a:p>
          <a:p>
            <a:pPr marR="321457" defTabSz="321457">
              <a:defRPr sz="2400" i="1">
                <a:solidFill>
                  <a:srgbClr val="454545"/>
                </a:solidFill>
                <a:latin typeface="Futura"/>
                <a:ea typeface="Futura"/>
                <a:cs typeface="Futura"/>
                <a:sym typeface="Futura"/>
              </a:defRPr>
            </a:pPr>
            <a:r>
              <a:rPr sz="1687">
                <a:solidFill>
                  <a:srgbClr val="001F7C"/>
                </a:solidFill>
                <a:uFill>
                  <a:solidFill>
                    <a:srgbClr val="001F7C"/>
                  </a:solidFill>
                </a:uFill>
                <a:hlinkClick r:id="rId5"/>
              </a:rPr>
              <a:t>John Maynard Keynes</a:t>
            </a:r>
            <a:r>
              <a:rPr sz="1687"/>
              <a:t> (1883 - 1946), The General Theory of Employment, Interest and Money (13 December 1935)</a:t>
            </a:r>
          </a:p>
        </p:txBody>
      </p:sp>
    </p:spTree>
    <p:extLst>
      <p:ext uri="{BB962C8B-B14F-4D97-AF65-F5344CB8AC3E}">
        <p14:creationId xmlns:p14="http://schemas.microsoft.com/office/powerpoint/2010/main" val="2495260066"/>
      </p:ext>
    </p:extLst>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solidFill>
            <a:srgbClr val="00B050"/>
          </a:solidFill>
        </p:spPr>
        <p:txBody>
          <a:bodyPr/>
          <a:lstStyle/>
          <a:p>
            <a:pPr eaLnBrk="1" hangingPunct="1"/>
            <a:r>
              <a:rPr lang="en-US" dirty="0"/>
              <a:t>Why Focus on Core Instruction?</a:t>
            </a:r>
          </a:p>
        </p:txBody>
      </p:sp>
      <p:sp>
        <p:nvSpPr>
          <p:cNvPr id="147459" name="Rectangle 3"/>
          <p:cNvSpPr>
            <a:spLocks noGrp="1" noChangeArrowheads="1"/>
          </p:cNvSpPr>
          <p:nvPr>
            <p:ph type="body" idx="1"/>
          </p:nvPr>
        </p:nvSpPr>
        <p:spPr/>
        <p:txBody>
          <a:bodyPr/>
          <a:lstStyle/>
          <a:p>
            <a:pPr eaLnBrk="1" hangingPunct="1">
              <a:lnSpc>
                <a:spcPct val="90000"/>
              </a:lnSpc>
            </a:pPr>
            <a:r>
              <a:rPr lang="en-US" dirty="0"/>
              <a:t>Most efficient use of school resources </a:t>
            </a:r>
          </a:p>
          <a:p>
            <a:pPr eaLnBrk="1" hangingPunct="1">
              <a:lnSpc>
                <a:spcPct val="90000"/>
              </a:lnSpc>
            </a:pPr>
            <a:r>
              <a:rPr lang="en-US" dirty="0"/>
              <a:t>All students receive effective instruction: proactive &amp; preventative</a:t>
            </a:r>
          </a:p>
          <a:p>
            <a:pPr eaLnBrk="1" hangingPunct="1">
              <a:lnSpc>
                <a:spcPct val="90000"/>
              </a:lnSpc>
            </a:pPr>
            <a:r>
              <a:rPr lang="en-US" dirty="0"/>
              <a:t>Inadequate instruction is eliminated as a reason for low performance</a:t>
            </a:r>
          </a:p>
          <a:p>
            <a:pPr eaLnBrk="1" hangingPunct="1">
              <a:lnSpc>
                <a:spcPct val="90000"/>
              </a:lnSpc>
            </a:pPr>
            <a:r>
              <a:rPr lang="en-US" dirty="0"/>
              <a:t>Core programming that includes periodic screening identifies students who are struggling academically and may need more differentiation.</a:t>
            </a:r>
          </a:p>
        </p:txBody>
      </p:sp>
    </p:spTree>
    <p:extLst>
      <p:ext uri="{BB962C8B-B14F-4D97-AF65-F5344CB8AC3E}">
        <p14:creationId xmlns:p14="http://schemas.microsoft.com/office/powerpoint/2010/main" val="249642543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5E56C-93A2-EF4F-A82C-47EA8A0C59F8}"/>
              </a:ext>
            </a:extLst>
          </p:cNvPr>
          <p:cNvSpPr>
            <a:spLocks noGrp="1"/>
          </p:cNvSpPr>
          <p:nvPr>
            <p:ph type="title"/>
          </p:nvPr>
        </p:nvSpPr>
        <p:spPr>
          <a:xfrm>
            <a:off x="498764" y="101600"/>
            <a:ext cx="10363200" cy="1143000"/>
          </a:xfrm>
        </p:spPr>
        <p:txBody>
          <a:bodyPr/>
          <a:lstStyle/>
          <a:p>
            <a:r>
              <a:rPr lang="en-US" dirty="0"/>
              <a:t>The Relationship Between MTSS &amp; the Book</a:t>
            </a:r>
          </a:p>
        </p:txBody>
      </p:sp>
      <p:sp>
        <p:nvSpPr>
          <p:cNvPr id="3" name="Content Placeholder 2">
            <a:extLst>
              <a:ext uri="{FF2B5EF4-FFF2-40B4-BE49-F238E27FC236}">
                <a16:creationId xmlns:a16="http://schemas.microsoft.com/office/drawing/2014/main" id="{91E2A1BB-115A-B64E-AC86-7C279E132BA8}"/>
              </a:ext>
            </a:extLst>
          </p:cNvPr>
          <p:cNvSpPr>
            <a:spLocks noGrp="1"/>
          </p:cNvSpPr>
          <p:nvPr>
            <p:ph idx="1"/>
          </p:nvPr>
        </p:nvSpPr>
        <p:spPr>
          <a:xfrm>
            <a:off x="822038" y="1244600"/>
            <a:ext cx="6409080" cy="4979219"/>
          </a:xfrm>
        </p:spPr>
        <p:txBody>
          <a:bodyPr>
            <a:normAutofit fontScale="92500" lnSpcReduction="20000"/>
          </a:bodyPr>
          <a:lstStyle/>
          <a:p>
            <a:r>
              <a:rPr lang="en-US" sz="3733" dirty="0"/>
              <a:t>Many Districts around the country are Implementing MTSS.</a:t>
            </a:r>
          </a:p>
          <a:p>
            <a:r>
              <a:rPr lang="en-US" sz="3733" dirty="0"/>
              <a:t>Effect Size of MTSS on Student Achievement is Large when Implemented w/Fidelity (d=1.09).</a:t>
            </a:r>
          </a:p>
          <a:p>
            <a:r>
              <a:rPr lang="en-US" sz="3733" dirty="0"/>
              <a:t>Many Districts begin Implementation Focusing on Tier 2 &amp; Tier 3.</a:t>
            </a:r>
          </a:p>
          <a:p>
            <a:r>
              <a:rPr lang="en-US" sz="3733" dirty="0"/>
              <a:t>1st step - Evaluate Effectiveness of Universal Instruction (T1).</a:t>
            </a:r>
          </a:p>
        </p:txBody>
      </p:sp>
      <p:sp>
        <p:nvSpPr>
          <p:cNvPr id="5" name="TextBox 4">
            <a:extLst>
              <a:ext uri="{FF2B5EF4-FFF2-40B4-BE49-F238E27FC236}">
                <a16:creationId xmlns:a16="http://schemas.microsoft.com/office/drawing/2014/main" id="{B6A5E49D-E5E3-0247-B0E4-F95BD9333AF1}"/>
              </a:ext>
            </a:extLst>
          </p:cNvPr>
          <p:cNvSpPr txBox="1"/>
          <p:nvPr/>
        </p:nvSpPr>
        <p:spPr>
          <a:xfrm rot="16200000">
            <a:off x="-2008487" y="2110088"/>
            <a:ext cx="4765963" cy="748988"/>
          </a:xfrm>
          <a:prstGeom prst="rect">
            <a:avLst/>
          </a:prstGeom>
          <a:noFill/>
        </p:spPr>
        <p:txBody>
          <a:bodyPr wrap="square" rtlCol="0">
            <a:spAutoFit/>
          </a:bodyPr>
          <a:lstStyle/>
          <a:p>
            <a:r>
              <a:rPr lang="en-US" sz="4267" dirty="0">
                <a:solidFill>
                  <a:srgbClr val="FF0000"/>
                </a:solidFill>
                <a:effectLst>
                  <a:outerShdw blurRad="38100" dist="38100" dir="2700000" algn="tl">
                    <a:srgbClr val="000000">
                      <a:alpha val="43137"/>
                    </a:srgbClr>
                  </a:outerShdw>
                </a:effectLst>
              </a:rPr>
              <a:t>Why This Book ?</a:t>
            </a:r>
          </a:p>
        </p:txBody>
      </p:sp>
      <p:pic>
        <p:nvPicPr>
          <p:cNvPr id="6" name="Picture 5">
            <a:extLst>
              <a:ext uri="{FF2B5EF4-FFF2-40B4-BE49-F238E27FC236}">
                <a16:creationId xmlns:a16="http://schemas.microsoft.com/office/drawing/2014/main" id="{56D6560B-5211-FD4F-9A72-86F0A052EC5E}"/>
              </a:ext>
            </a:extLst>
          </p:cNvPr>
          <p:cNvPicPr>
            <a:picLocks noChangeAspect="1"/>
          </p:cNvPicPr>
          <p:nvPr/>
        </p:nvPicPr>
        <p:blipFill>
          <a:blip r:embed="rId3"/>
          <a:stretch>
            <a:fillRect/>
          </a:stretch>
        </p:blipFill>
        <p:spPr>
          <a:xfrm>
            <a:off x="8436107" y="1601950"/>
            <a:ext cx="3071766" cy="4084145"/>
          </a:xfrm>
          <a:prstGeom prst="rect">
            <a:avLst/>
          </a:prstGeom>
        </p:spPr>
      </p:pic>
    </p:spTree>
    <p:extLst>
      <p:ext uri="{BB962C8B-B14F-4D97-AF65-F5344CB8AC3E}">
        <p14:creationId xmlns:p14="http://schemas.microsoft.com/office/powerpoint/2010/main" val="317295385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3366FF"/>
          </a:solidFill>
        </p:spPr>
        <p:txBody>
          <a:bodyPr/>
          <a:lstStyle/>
          <a:p>
            <a:r>
              <a:rPr lang="en-US" dirty="0"/>
              <a:t>Core Instruction Tier 1</a:t>
            </a:r>
          </a:p>
        </p:txBody>
      </p:sp>
      <p:sp>
        <p:nvSpPr>
          <p:cNvPr id="3" name="Content Placeholder 2"/>
          <p:cNvSpPr>
            <a:spLocks noGrp="1"/>
          </p:cNvSpPr>
          <p:nvPr>
            <p:ph idx="1"/>
          </p:nvPr>
        </p:nvSpPr>
        <p:spPr/>
        <p:txBody>
          <a:bodyPr/>
          <a:lstStyle/>
          <a:p>
            <a:r>
              <a:rPr lang="en-US" dirty="0"/>
              <a:t>Research-Based Curriculum</a:t>
            </a:r>
          </a:p>
          <a:p>
            <a:r>
              <a:rPr lang="en-US" dirty="0"/>
              <a:t>Articulation of Teaching and Learning Standards</a:t>
            </a:r>
          </a:p>
          <a:p>
            <a:pPr lvl="1"/>
            <a:r>
              <a:rPr lang="en-US" dirty="0"/>
              <a:t>Within Grade Levels</a:t>
            </a:r>
          </a:p>
          <a:p>
            <a:pPr lvl="1"/>
            <a:r>
              <a:rPr lang="en-US" dirty="0"/>
              <a:t>Across Grade Levels</a:t>
            </a:r>
          </a:p>
          <a:p>
            <a:r>
              <a:rPr lang="en-US" dirty="0"/>
              <a:t>Standards Based</a:t>
            </a:r>
          </a:p>
          <a:p>
            <a:r>
              <a:rPr lang="en-US" dirty="0"/>
              <a:t>Differentiated Instruction</a:t>
            </a:r>
          </a:p>
          <a:p>
            <a:r>
              <a:rPr lang="en-US" dirty="0"/>
              <a:t>Exceeding Benchmark</a:t>
            </a:r>
          </a:p>
          <a:p>
            <a:endParaRPr lang="en-US" dirty="0"/>
          </a:p>
        </p:txBody>
      </p:sp>
    </p:spTree>
    <p:extLst>
      <p:ext uri="{BB962C8B-B14F-4D97-AF65-F5344CB8AC3E}">
        <p14:creationId xmlns:p14="http://schemas.microsoft.com/office/powerpoint/2010/main" val="317666658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2"/>
          <p:cNvSpPr>
            <a:spLocks noGrp="1" noChangeArrowheads="1"/>
          </p:cNvSpPr>
          <p:nvPr>
            <p:ph type="title"/>
          </p:nvPr>
        </p:nvSpPr>
        <p:spPr>
          <a:solidFill>
            <a:srgbClr val="FFC000"/>
          </a:solidFill>
        </p:spPr>
        <p:txBody>
          <a:bodyPr/>
          <a:lstStyle/>
          <a:p>
            <a:pPr eaLnBrk="1" hangingPunct="1"/>
            <a:r>
              <a:rPr lang="en-US" dirty="0">
                <a:ea typeface="MS PGothic"/>
                <a:cs typeface="MS PGothic"/>
              </a:rPr>
              <a:t>Goal for a Strong Core</a:t>
            </a:r>
          </a:p>
        </p:txBody>
      </p:sp>
      <p:sp>
        <p:nvSpPr>
          <p:cNvPr id="347138" name="Rectangle 3"/>
          <p:cNvSpPr>
            <a:spLocks noGrp="1" noChangeArrowheads="1"/>
          </p:cNvSpPr>
          <p:nvPr>
            <p:ph type="body" idx="1"/>
          </p:nvPr>
        </p:nvSpPr>
        <p:spPr>
          <a:xfrm>
            <a:off x="1905000" y="1981200"/>
            <a:ext cx="8382000" cy="4114800"/>
          </a:xfrm>
        </p:spPr>
        <p:txBody>
          <a:bodyPr/>
          <a:lstStyle/>
          <a:p>
            <a:pPr eaLnBrk="1" hangingPunct="1">
              <a:lnSpc>
                <a:spcPct val="90000"/>
              </a:lnSpc>
            </a:pPr>
            <a:r>
              <a:rPr lang="en-US" dirty="0">
                <a:ea typeface="MS PGothic"/>
                <a:cs typeface="MS PGothic"/>
              </a:rPr>
              <a:t>To create a core instructional program that results in about 80 percent of students meeting grade level expectations without additional support</a:t>
            </a:r>
          </a:p>
          <a:p>
            <a:pPr eaLnBrk="1" hangingPunct="1">
              <a:lnSpc>
                <a:spcPct val="90000"/>
              </a:lnSpc>
            </a:pPr>
            <a:r>
              <a:rPr lang="en-US" dirty="0">
                <a:ea typeface="MS PGothic"/>
                <a:cs typeface="MS PGothic"/>
              </a:rPr>
              <a:t>At least 95% of students who begin the year at grade level expectations will end the year (begin the next year) at grade level expectations</a:t>
            </a:r>
          </a:p>
          <a:p>
            <a:pPr lvl="1" eaLnBrk="1" hangingPunct="1">
              <a:lnSpc>
                <a:spcPct val="90000"/>
              </a:lnSpc>
            </a:pPr>
            <a:r>
              <a:rPr lang="en-US" sz="2500" dirty="0">
                <a:ea typeface="MS PGothic"/>
                <a:cs typeface="MS PGothic"/>
              </a:rPr>
              <a:t>Utilizing evidence based materials and instructional techniques</a:t>
            </a:r>
          </a:p>
          <a:p>
            <a:pPr lvl="1" eaLnBrk="1" hangingPunct="1">
              <a:lnSpc>
                <a:spcPct val="90000"/>
              </a:lnSpc>
            </a:pPr>
            <a:r>
              <a:rPr lang="en-US" sz="2500" dirty="0">
                <a:ea typeface="MS PGothic"/>
                <a:cs typeface="MS PGothic"/>
              </a:rPr>
              <a:t>Utilizing personnel and time resources creatively and wisely</a:t>
            </a:r>
          </a:p>
        </p:txBody>
      </p:sp>
    </p:spTree>
    <p:extLst>
      <p:ext uri="{BB962C8B-B14F-4D97-AF65-F5344CB8AC3E}">
        <p14:creationId xmlns:p14="http://schemas.microsoft.com/office/powerpoint/2010/main" val="417072955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296CB-69E7-1E42-BC53-F13A60601767}"/>
              </a:ext>
            </a:extLst>
          </p:cNvPr>
          <p:cNvSpPr>
            <a:spLocks noGrp="1"/>
          </p:cNvSpPr>
          <p:nvPr>
            <p:ph type="title"/>
          </p:nvPr>
        </p:nvSpPr>
        <p:spPr>
          <a:xfrm>
            <a:off x="678723" y="184728"/>
            <a:ext cx="11051459" cy="1927123"/>
          </a:xfrm>
          <a:solidFill>
            <a:schemeClr val="accent4"/>
          </a:solidFill>
        </p:spPr>
        <p:txBody>
          <a:bodyPr/>
          <a:lstStyle/>
          <a:p>
            <a:r>
              <a:rPr lang="en-US" dirty="0"/>
              <a:t>It is Impossible to Intervene Your Way Out of a Problem w/Universal Instruction! </a:t>
            </a:r>
          </a:p>
        </p:txBody>
      </p:sp>
      <p:sp>
        <p:nvSpPr>
          <p:cNvPr id="3" name="Content Placeholder 2">
            <a:extLst>
              <a:ext uri="{FF2B5EF4-FFF2-40B4-BE49-F238E27FC236}">
                <a16:creationId xmlns:a16="http://schemas.microsoft.com/office/drawing/2014/main" id="{BCE773C5-4654-3A4D-8E23-8FC78C2D11C0}"/>
              </a:ext>
            </a:extLst>
          </p:cNvPr>
          <p:cNvSpPr>
            <a:spLocks noGrp="1"/>
          </p:cNvSpPr>
          <p:nvPr>
            <p:ph sz="half" idx="1"/>
          </p:nvPr>
        </p:nvSpPr>
        <p:spPr>
          <a:xfrm>
            <a:off x="385543" y="2229316"/>
            <a:ext cx="5800436" cy="3962400"/>
          </a:xfrm>
        </p:spPr>
        <p:txBody>
          <a:bodyPr>
            <a:normAutofit lnSpcReduction="10000"/>
          </a:bodyPr>
          <a:lstStyle/>
          <a:p>
            <a:pPr>
              <a:buFont typeface="Wingdings" pitchFamily="2" charset="2"/>
              <a:buChar char="Ø"/>
            </a:pPr>
            <a:r>
              <a:rPr lang="en-US" sz="5333" dirty="0"/>
              <a:t>Lack of Resources</a:t>
            </a:r>
          </a:p>
          <a:p>
            <a:pPr>
              <a:buFont typeface="Wingdings" pitchFamily="2" charset="2"/>
              <a:buChar char="Ø"/>
            </a:pPr>
            <a:r>
              <a:rPr lang="en-US" sz="5333" dirty="0"/>
              <a:t>Band-Aid vs. Genuine Solution</a:t>
            </a:r>
          </a:p>
          <a:p>
            <a:pPr>
              <a:buFont typeface="Wingdings" pitchFamily="2" charset="2"/>
              <a:buChar char="Ø"/>
            </a:pPr>
            <a:r>
              <a:rPr lang="en-US" sz="5333" dirty="0"/>
              <a:t>Reactive vs. Proactive</a:t>
            </a:r>
          </a:p>
          <a:p>
            <a:pPr>
              <a:buFont typeface="Wingdings" pitchFamily="2" charset="2"/>
              <a:buChar char="Ø"/>
            </a:pPr>
            <a:endParaRPr lang="en-US" sz="5333" dirty="0"/>
          </a:p>
          <a:p>
            <a:pPr>
              <a:buFont typeface="Wingdings" pitchFamily="2" charset="2"/>
              <a:buChar char="Ø"/>
            </a:pPr>
            <a:endParaRPr lang="en-US" sz="5333" dirty="0"/>
          </a:p>
        </p:txBody>
      </p:sp>
      <p:sp>
        <p:nvSpPr>
          <p:cNvPr id="4" name="Content Placeholder 3">
            <a:extLst>
              <a:ext uri="{FF2B5EF4-FFF2-40B4-BE49-F238E27FC236}">
                <a16:creationId xmlns:a16="http://schemas.microsoft.com/office/drawing/2014/main" id="{B171D540-726F-AE48-AA8B-D740538E93D5}"/>
              </a:ext>
            </a:extLst>
          </p:cNvPr>
          <p:cNvSpPr>
            <a:spLocks noGrp="1"/>
          </p:cNvSpPr>
          <p:nvPr>
            <p:ph sz="half" idx="2"/>
          </p:nvPr>
        </p:nvSpPr>
        <p:spPr>
          <a:xfrm>
            <a:off x="6185979" y="2229316"/>
            <a:ext cx="5544203" cy="3962400"/>
          </a:xfrm>
        </p:spPr>
        <p:txBody>
          <a:bodyPr>
            <a:normAutofit lnSpcReduction="10000"/>
          </a:bodyPr>
          <a:lstStyle/>
          <a:p>
            <a:pPr marL="0" indent="0">
              <a:buNone/>
            </a:pPr>
            <a:endParaRPr lang="en-US" dirty="0"/>
          </a:p>
        </p:txBody>
      </p:sp>
      <p:pic>
        <p:nvPicPr>
          <p:cNvPr id="6" name="Picture 5">
            <a:extLst>
              <a:ext uri="{FF2B5EF4-FFF2-40B4-BE49-F238E27FC236}">
                <a16:creationId xmlns:a16="http://schemas.microsoft.com/office/drawing/2014/main" id="{B8BA3BA2-2FC4-3240-8406-F28A28D3E924}"/>
              </a:ext>
            </a:extLst>
          </p:cNvPr>
          <p:cNvPicPr>
            <a:picLocks noChangeAspect="1"/>
          </p:cNvPicPr>
          <p:nvPr/>
        </p:nvPicPr>
        <p:blipFill>
          <a:blip r:embed="rId3"/>
          <a:stretch>
            <a:fillRect/>
          </a:stretch>
        </p:blipFill>
        <p:spPr>
          <a:xfrm>
            <a:off x="6185978" y="2229316"/>
            <a:ext cx="5544203" cy="3962400"/>
          </a:xfrm>
          <a:prstGeom prst="rect">
            <a:avLst/>
          </a:prstGeom>
        </p:spPr>
      </p:pic>
    </p:spTree>
    <p:extLst>
      <p:ext uri="{BB962C8B-B14F-4D97-AF65-F5344CB8AC3E}">
        <p14:creationId xmlns:p14="http://schemas.microsoft.com/office/powerpoint/2010/main" val="154341290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8495D-52AE-5244-8A05-1806DDCC7F90}"/>
              </a:ext>
            </a:extLst>
          </p:cNvPr>
          <p:cNvSpPr>
            <a:spLocks noGrp="1"/>
          </p:cNvSpPr>
          <p:nvPr>
            <p:ph type="title"/>
          </p:nvPr>
        </p:nvSpPr>
        <p:spPr/>
        <p:txBody>
          <a:bodyPr/>
          <a:lstStyle/>
          <a:p>
            <a:r>
              <a:rPr lang="en-US"/>
              <a:t>Embedding an Action Planning Process into the Work</a:t>
            </a:r>
          </a:p>
        </p:txBody>
      </p:sp>
      <p:sp>
        <p:nvSpPr>
          <p:cNvPr id="3" name="Content Placeholder 2">
            <a:extLst>
              <a:ext uri="{FF2B5EF4-FFF2-40B4-BE49-F238E27FC236}">
                <a16:creationId xmlns:a16="http://schemas.microsoft.com/office/drawing/2014/main" id="{2D56D7F5-B177-F240-89D1-F0BDEF3B252C}"/>
              </a:ext>
            </a:extLst>
          </p:cNvPr>
          <p:cNvSpPr>
            <a:spLocks noGrp="1"/>
          </p:cNvSpPr>
          <p:nvPr>
            <p:ph idx="1"/>
          </p:nvPr>
        </p:nvSpPr>
        <p:spPr/>
        <p:txBody>
          <a:bodyPr/>
          <a:lstStyle/>
          <a:p>
            <a:r>
              <a:rPr lang="en-US"/>
              <a:t>Is universal instruction effective?</a:t>
            </a:r>
          </a:p>
          <a:p>
            <a:r>
              <a:rPr lang="en-US"/>
              <a:t>If UI is not sufficient, what needs must be addressed?</a:t>
            </a:r>
          </a:p>
          <a:p>
            <a:r>
              <a:rPr lang="en-US"/>
              <a:t>How will the needs identified be addressed?</a:t>
            </a:r>
          </a:p>
          <a:p>
            <a:r>
              <a:rPr lang="en-US"/>
              <a:t>How will the effectiveness and efficiency of UI be monitored over time.</a:t>
            </a:r>
          </a:p>
          <a:p>
            <a:r>
              <a:rPr lang="en-US"/>
              <a:t>Have improvements to UI been effective?</a:t>
            </a:r>
          </a:p>
        </p:txBody>
      </p:sp>
      <p:sp>
        <p:nvSpPr>
          <p:cNvPr id="4" name="&quot;No&quot; Symbol 3">
            <a:extLst>
              <a:ext uri="{FF2B5EF4-FFF2-40B4-BE49-F238E27FC236}">
                <a16:creationId xmlns:a16="http://schemas.microsoft.com/office/drawing/2014/main" id="{BAA83791-E7CE-3F4D-90E5-2595FD74C24A}"/>
              </a:ext>
            </a:extLst>
          </p:cNvPr>
          <p:cNvSpPr/>
          <p:nvPr/>
        </p:nvSpPr>
        <p:spPr bwMode="auto">
          <a:xfrm>
            <a:off x="1996257" y="1690688"/>
            <a:ext cx="5251200" cy="3561600"/>
          </a:xfrm>
          <a:prstGeom prst="noSmoking">
            <a:avLst/>
          </a:prstGeom>
          <a:solidFill>
            <a:srgbClr val="FF0000"/>
          </a:solidFill>
          <a:ln w="9525" cap="flat" cmpd="sng" algn="ctr">
            <a:solidFill>
              <a:srgbClr val="7A0019"/>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a:solidFill>
                <a:srgbClr val="000000"/>
              </a:solidFill>
              <a:latin typeface="Arial" charset="0"/>
              <a:ea typeface="ＭＳ Ｐゴシック" charset="0"/>
              <a:cs typeface="ＭＳ Ｐゴシック" charset="0"/>
            </a:endParaRPr>
          </a:p>
        </p:txBody>
      </p:sp>
      <p:sp>
        <p:nvSpPr>
          <p:cNvPr id="5" name="TextBox 4">
            <a:extLst>
              <a:ext uri="{FF2B5EF4-FFF2-40B4-BE49-F238E27FC236}">
                <a16:creationId xmlns:a16="http://schemas.microsoft.com/office/drawing/2014/main" id="{03FBF202-F878-6348-A5EA-C0870AC530DB}"/>
              </a:ext>
            </a:extLst>
          </p:cNvPr>
          <p:cNvSpPr txBox="1"/>
          <p:nvPr/>
        </p:nvSpPr>
        <p:spPr>
          <a:xfrm flipH="1">
            <a:off x="3212200" y="4468160"/>
            <a:ext cx="4035257" cy="666786"/>
          </a:xfrm>
          <a:prstGeom prst="rect">
            <a:avLst/>
          </a:prstGeom>
          <a:noFill/>
        </p:spPr>
        <p:txBody>
          <a:bodyPr wrap="square" rtlCol="0">
            <a:spAutoFit/>
          </a:bodyPr>
          <a:lstStyle/>
          <a:p>
            <a:r>
              <a:rPr lang="en-US" sz="3733">
                <a:solidFill>
                  <a:schemeClr val="bg1"/>
                </a:solidFill>
              </a:rPr>
              <a:t>SOLUTIONITIS</a:t>
            </a:r>
          </a:p>
        </p:txBody>
      </p:sp>
    </p:spTree>
    <p:extLst>
      <p:ext uri="{BB962C8B-B14F-4D97-AF65-F5344CB8AC3E}">
        <p14:creationId xmlns:p14="http://schemas.microsoft.com/office/powerpoint/2010/main" val="80053726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733CA-B4A3-8C42-9118-9E9709007403}"/>
              </a:ext>
            </a:extLst>
          </p:cNvPr>
          <p:cNvSpPr>
            <a:spLocks noGrp="1"/>
          </p:cNvSpPr>
          <p:nvPr>
            <p:ph type="title"/>
          </p:nvPr>
        </p:nvSpPr>
        <p:spPr/>
        <p:txBody>
          <a:bodyPr/>
          <a:lstStyle/>
          <a:p>
            <a:r>
              <a:rPr lang="en-US" dirty="0"/>
              <a:t>Quick Chat: Tier 1</a:t>
            </a:r>
          </a:p>
        </p:txBody>
      </p:sp>
      <p:sp>
        <p:nvSpPr>
          <p:cNvPr id="3" name="Content Placeholder 2">
            <a:extLst>
              <a:ext uri="{FF2B5EF4-FFF2-40B4-BE49-F238E27FC236}">
                <a16:creationId xmlns:a16="http://schemas.microsoft.com/office/drawing/2014/main" id="{7AFCDDCC-27ED-E14E-8B1A-9B3BEF21F45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0602055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510987" y="174812"/>
            <a:ext cx="11564471" cy="2752538"/>
          </a:xfrm>
          <a:solidFill>
            <a:srgbClr val="2EA2FF"/>
          </a:solidFill>
        </p:spPr>
        <p:txBody>
          <a:bodyPr rtlCol="0">
            <a:normAutofit/>
          </a:bodyPr>
          <a:lstStyle/>
          <a:p>
            <a:pPr>
              <a:defRPr/>
            </a:pPr>
            <a:r>
              <a:rPr lang="en-US" dirty="0"/>
              <a:t>Big Idea #6: We have an URGENT need  for Powerful Instruction and Interventions Across Tiers of Service</a:t>
            </a:r>
          </a:p>
        </p:txBody>
      </p:sp>
      <p:sp>
        <p:nvSpPr>
          <p:cNvPr id="3" name="Content Placeholder 2"/>
          <p:cNvSpPr>
            <a:spLocks noGrp="1"/>
          </p:cNvSpPr>
          <p:nvPr>
            <p:ph type="subTitle" idx="1"/>
          </p:nvPr>
        </p:nvSpPr>
        <p:spPr/>
        <p:txBody>
          <a:bodyPr rtlCol="0">
            <a:normAutofit/>
          </a:bodyPr>
          <a:lstStyle/>
          <a:p>
            <a:pPr>
              <a:defRPr/>
            </a:pPr>
            <a:endParaRPr lang="en-US" dirty="0"/>
          </a:p>
          <a:p>
            <a:pPr>
              <a:defRPr/>
            </a:pPr>
            <a:endParaRPr lang="en-US" dirty="0"/>
          </a:p>
        </p:txBody>
      </p:sp>
      <p:pic>
        <p:nvPicPr>
          <p:cNvPr id="103427" name="Picture 1"/>
          <p:cNvPicPr>
            <a:picLocks noChangeAspect="1"/>
          </p:cNvPicPr>
          <p:nvPr/>
        </p:nvPicPr>
        <p:blipFill>
          <a:blip r:embed="rId3" cstate="print"/>
          <a:srcRect/>
          <a:stretch>
            <a:fillRect/>
          </a:stretch>
        </p:blipFill>
        <p:spPr bwMode="auto">
          <a:xfrm>
            <a:off x="4012641" y="3311432"/>
            <a:ext cx="4652963" cy="3352800"/>
          </a:xfrm>
          <a:prstGeom prst="rect">
            <a:avLst/>
          </a:prstGeom>
          <a:noFill/>
          <a:ln w="9525">
            <a:noFill/>
            <a:miter lim="800000"/>
            <a:headEnd/>
            <a:tailEnd/>
          </a:ln>
        </p:spPr>
      </p:pic>
    </p:spTree>
    <p:extLst>
      <p:ext uri="{BB962C8B-B14F-4D97-AF65-F5344CB8AC3E}">
        <p14:creationId xmlns:p14="http://schemas.microsoft.com/office/powerpoint/2010/main" val="2137119286"/>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p:cNvPicPr>
            <a:picLocks noChangeArrowheads="1"/>
          </p:cNvPicPr>
          <p:nvPr/>
        </p:nvPicPr>
        <p:blipFill>
          <a:blip r:embed="rId3" cstate="print"/>
          <a:srcRect/>
          <a:stretch>
            <a:fillRect/>
          </a:stretch>
        </p:blipFill>
        <p:spPr bwMode="auto">
          <a:xfrm>
            <a:off x="1511300" y="-42863"/>
            <a:ext cx="4495800" cy="6248401"/>
          </a:xfrm>
          <a:prstGeom prst="rect">
            <a:avLst/>
          </a:prstGeom>
          <a:noFill/>
          <a:ln w="9525">
            <a:noFill/>
            <a:miter lim="800000"/>
            <a:headEnd/>
            <a:tailEnd/>
          </a:ln>
        </p:spPr>
      </p:pic>
      <p:sp>
        <p:nvSpPr>
          <p:cNvPr id="138243" name="Rectangle 3"/>
          <p:cNvSpPr>
            <a:spLocks/>
          </p:cNvSpPr>
          <p:nvPr/>
        </p:nvSpPr>
        <p:spPr bwMode="auto">
          <a:xfrm>
            <a:off x="6972300" y="1885950"/>
            <a:ext cx="3098800" cy="2120900"/>
          </a:xfrm>
          <a:prstGeom prst="rect">
            <a:avLst/>
          </a:prstGeom>
          <a:noFill/>
          <a:ln w="9525">
            <a:noFill/>
            <a:miter lim="800000"/>
            <a:headEnd/>
            <a:tailEnd/>
          </a:ln>
        </p:spPr>
        <p:txBody>
          <a:bodyPr lIns="0" tIns="0" rIns="40639" bIns="0" anchor="ctr"/>
          <a:lstStyle/>
          <a:p>
            <a:pPr marL="496888" indent="-457200" algn="ctr">
              <a:tabLst>
                <a:tab pos="495300" algn="l"/>
                <a:tab pos="952500" algn="l"/>
                <a:tab pos="1828800" algn="l"/>
              </a:tabLst>
            </a:pPr>
            <a:r>
              <a:rPr lang="en-US" b="1">
                <a:cs typeface="Arial" charset="0"/>
                <a:sym typeface="Arial" charset="0"/>
              </a:rPr>
              <a:t>If All You Have is a Hammer, </a:t>
            </a:r>
          </a:p>
          <a:p>
            <a:pPr marL="496888" indent="-457200" algn="ctr">
              <a:tabLst>
                <a:tab pos="495300" algn="l"/>
                <a:tab pos="952500" algn="l"/>
                <a:tab pos="1828800" algn="l"/>
              </a:tabLst>
            </a:pPr>
            <a:endParaRPr lang="en-US" b="1">
              <a:cs typeface="Arial" charset="0"/>
              <a:sym typeface="Arial" charset="0"/>
            </a:endParaRPr>
          </a:p>
          <a:p>
            <a:pPr marL="496888" indent="-457200" algn="ctr">
              <a:tabLst>
                <a:tab pos="495300" algn="l"/>
                <a:tab pos="952500" algn="l"/>
                <a:tab pos="1828800" algn="l"/>
              </a:tabLst>
            </a:pPr>
            <a:endParaRPr lang="en-US" b="1">
              <a:cs typeface="Arial" charset="0"/>
              <a:sym typeface="Arial" charset="0"/>
            </a:endParaRPr>
          </a:p>
          <a:p>
            <a:pPr marL="496888" indent="-457200" algn="ctr">
              <a:tabLst>
                <a:tab pos="495300" algn="l"/>
                <a:tab pos="952500" algn="l"/>
                <a:tab pos="1828800" algn="l"/>
              </a:tabLst>
            </a:pPr>
            <a:r>
              <a:rPr lang="en-US" b="1">
                <a:cs typeface="Arial" charset="0"/>
                <a:sym typeface="Arial" charset="0"/>
              </a:rPr>
              <a:t>Everything Starts to Look Like  a Nail</a:t>
            </a:r>
          </a:p>
        </p:txBody>
      </p:sp>
      <p:sp>
        <p:nvSpPr>
          <p:cNvPr id="138244" name="Rectangle 4"/>
          <p:cNvSpPr>
            <a:spLocks/>
          </p:cNvSpPr>
          <p:nvPr/>
        </p:nvSpPr>
        <p:spPr bwMode="auto">
          <a:xfrm>
            <a:off x="6769100" y="1111250"/>
            <a:ext cx="3162300" cy="4965700"/>
          </a:xfrm>
          <a:prstGeom prst="rect">
            <a:avLst/>
          </a:prstGeom>
          <a:noFill/>
          <a:ln w="9525">
            <a:noFill/>
            <a:miter lim="800000"/>
            <a:headEnd/>
            <a:tailEnd/>
          </a:ln>
        </p:spPr>
        <p:txBody>
          <a:bodyPr lIns="0" tIns="0" rIns="40639" bIns="0" anchor="ctr"/>
          <a:lstStyle/>
          <a:p>
            <a:pPr marL="496888" indent="-457200" algn="ctr">
              <a:tabLst>
                <a:tab pos="495300" algn="l"/>
                <a:tab pos="952500" algn="l"/>
                <a:tab pos="1828800" algn="l"/>
              </a:tabLst>
            </a:pPr>
            <a:endParaRPr lang="en-US" b="1">
              <a:cs typeface="Arial" charset="0"/>
              <a:sym typeface="Arial" charset="0"/>
            </a:endParaRPr>
          </a:p>
        </p:txBody>
      </p:sp>
    </p:spTree>
    <p:extLst>
      <p:ext uri="{BB962C8B-B14F-4D97-AF65-F5344CB8AC3E}">
        <p14:creationId xmlns:p14="http://schemas.microsoft.com/office/powerpoint/2010/main" val="409035536"/>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499"/>
                                          </p:stCondLst>
                                        </p:cTn>
                                        <p:tgtEl>
                                          <p:spTgt spid="13824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499"/>
                                          </p:stCondLst>
                                        </p:cTn>
                                        <p:tgtEl>
                                          <p:spTgt spid="1382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1" nodeType="clickEffect">
                                  <p:stCondLst>
                                    <p:cond delay="0"/>
                                  </p:stCondLst>
                                  <p:childTnLst>
                                    <p:set>
                                      <p:cBhvr>
                                        <p:cTn id="14" dur="1" fill="hold">
                                          <p:stCondLst>
                                            <p:cond delay="0"/>
                                          </p:stCondLst>
                                        </p:cTn>
                                        <p:tgtEl>
                                          <p:spTgt spid="138243"/>
                                        </p:tgtEl>
                                        <p:attrNameLst>
                                          <p:attrName>style.visibility</p:attrName>
                                        </p:attrNameLst>
                                      </p:cBhvr>
                                      <p:to>
                                        <p:strVal val="visible"/>
                                      </p:to>
                                    </p:set>
                                    <p:anim calcmode="lin" valueType="num">
                                      <p:cBhvr additive="base">
                                        <p:cTn id="15" dur="500" fill="hold"/>
                                        <p:tgtEl>
                                          <p:spTgt spid="138243"/>
                                        </p:tgtEl>
                                        <p:attrNameLst>
                                          <p:attrName>ppt_x</p:attrName>
                                        </p:attrNameLst>
                                      </p:cBhvr>
                                      <p:tavLst>
                                        <p:tav tm="0">
                                          <p:val>
                                            <p:strVal val="#ppt_x"/>
                                          </p:val>
                                        </p:tav>
                                        <p:tav tm="100000">
                                          <p:val>
                                            <p:strVal val="#ppt_x"/>
                                          </p:val>
                                        </p:tav>
                                      </p:tavLst>
                                    </p:anim>
                                    <p:anim calcmode="lin" valueType="num">
                                      <p:cBhvr additive="base">
                                        <p:cTn id="16" dur="500" fill="hold"/>
                                        <p:tgtEl>
                                          <p:spTgt spid="1382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3" grpId="0" autoUpdateAnimBg="0"/>
      <p:bldP spid="138243" grpId="1" autoUpdateAnimBg="0"/>
      <p:bldP spid="138244" grpId="0"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p:cNvPicPr>
            <a:picLocks noChangeArrowheads="1"/>
          </p:cNvPicPr>
          <p:nvPr/>
        </p:nvPicPr>
        <p:blipFill>
          <a:blip r:embed="rId3" cstate="print"/>
          <a:srcRect/>
          <a:stretch>
            <a:fillRect/>
          </a:stretch>
        </p:blipFill>
        <p:spPr bwMode="auto">
          <a:xfrm>
            <a:off x="1511300" y="-42863"/>
            <a:ext cx="4495800" cy="6248401"/>
          </a:xfrm>
          <a:prstGeom prst="rect">
            <a:avLst/>
          </a:prstGeom>
          <a:noFill/>
          <a:ln w="9525">
            <a:noFill/>
            <a:miter lim="800000"/>
            <a:headEnd/>
            <a:tailEnd/>
          </a:ln>
        </p:spPr>
      </p:pic>
      <p:sp>
        <p:nvSpPr>
          <p:cNvPr id="140291" name="Rectangle 3"/>
          <p:cNvSpPr>
            <a:spLocks/>
          </p:cNvSpPr>
          <p:nvPr/>
        </p:nvSpPr>
        <p:spPr bwMode="auto">
          <a:xfrm>
            <a:off x="6972300" y="1885950"/>
            <a:ext cx="3098800" cy="2120900"/>
          </a:xfrm>
          <a:prstGeom prst="rect">
            <a:avLst/>
          </a:prstGeom>
          <a:noFill/>
          <a:ln w="9525">
            <a:noFill/>
            <a:miter lim="800000"/>
            <a:headEnd/>
            <a:tailEnd/>
          </a:ln>
        </p:spPr>
        <p:txBody>
          <a:bodyPr lIns="0" tIns="0" rIns="40639" bIns="0" anchor="ctr"/>
          <a:lstStyle/>
          <a:p>
            <a:pPr marL="496888" indent="-457200" algn="ctr">
              <a:tabLst>
                <a:tab pos="495300" algn="l"/>
                <a:tab pos="952500" algn="l"/>
                <a:tab pos="1828800" algn="l"/>
              </a:tabLst>
            </a:pPr>
            <a:endParaRPr lang="en-US" b="1">
              <a:cs typeface="Arial" charset="0"/>
              <a:sym typeface="Arial" charset="0"/>
            </a:endParaRPr>
          </a:p>
        </p:txBody>
      </p:sp>
      <p:sp>
        <p:nvSpPr>
          <p:cNvPr id="140292" name="Rectangle 4"/>
          <p:cNvSpPr>
            <a:spLocks/>
          </p:cNvSpPr>
          <p:nvPr/>
        </p:nvSpPr>
        <p:spPr bwMode="auto">
          <a:xfrm>
            <a:off x="6769100" y="1111250"/>
            <a:ext cx="3162300" cy="4965700"/>
          </a:xfrm>
          <a:prstGeom prst="rect">
            <a:avLst/>
          </a:prstGeom>
          <a:noFill/>
          <a:ln w="9525">
            <a:noFill/>
            <a:miter lim="800000"/>
            <a:headEnd/>
            <a:tailEnd/>
          </a:ln>
        </p:spPr>
        <p:txBody>
          <a:bodyPr lIns="0" tIns="0" rIns="40639" bIns="0" anchor="ctr"/>
          <a:lstStyle/>
          <a:p>
            <a:pPr marL="496888" indent="-457200" algn="ctr">
              <a:tabLst>
                <a:tab pos="495300" algn="l"/>
                <a:tab pos="952500" algn="l"/>
                <a:tab pos="1828800" algn="l"/>
              </a:tabLst>
            </a:pPr>
            <a:endParaRPr lang="en-US" b="1">
              <a:cs typeface="Arial" charset="0"/>
              <a:sym typeface="Arial" charset="0"/>
            </a:endParaRPr>
          </a:p>
        </p:txBody>
      </p:sp>
      <p:sp>
        <p:nvSpPr>
          <p:cNvPr id="140293" name="Text Box 5"/>
          <p:cNvSpPr txBox="1">
            <a:spLocks noChangeArrowheads="1"/>
          </p:cNvSpPr>
          <p:nvPr/>
        </p:nvSpPr>
        <p:spPr bwMode="auto">
          <a:xfrm>
            <a:off x="6781800" y="1295400"/>
            <a:ext cx="3352800" cy="3277820"/>
          </a:xfrm>
          <a:prstGeom prst="rect">
            <a:avLst/>
          </a:prstGeom>
          <a:noFill/>
          <a:ln w="9525">
            <a:noFill/>
            <a:miter lim="800000"/>
            <a:headEnd/>
            <a:tailEnd/>
          </a:ln>
        </p:spPr>
        <p:txBody>
          <a:bodyPr>
            <a:spAutoFit/>
          </a:bodyPr>
          <a:lstStyle/>
          <a:p>
            <a:pPr eaLnBrk="0" hangingPunct="0"/>
            <a:r>
              <a:rPr lang="en-US" b="1">
                <a:latin typeface="Times" pitchFamily="18" charset="0"/>
                <a:sym typeface="Arial" charset="0"/>
              </a:rPr>
              <a:t>If All a Teacher Has for </a:t>
            </a:r>
            <a:r>
              <a:rPr lang="en-US" b="1" i="1">
                <a:solidFill>
                  <a:srgbClr val="F51019"/>
                </a:solidFill>
                <a:latin typeface="Times" pitchFamily="18" charset="0"/>
                <a:sym typeface="Arial" charset="0"/>
              </a:rPr>
              <a:t>Support</a:t>
            </a:r>
            <a:r>
              <a:rPr lang="en-US" b="1">
                <a:latin typeface="Times" pitchFamily="18" charset="0"/>
                <a:sym typeface="Arial" charset="0"/>
              </a:rPr>
              <a:t> for </a:t>
            </a:r>
            <a:r>
              <a:rPr lang="en-US" b="1" i="1">
                <a:solidFill>
                  <a:srgbClr val="F51019"/>
                </a:solidFill>
                <a:latin typeface="Times" pitchFamily="18" charset="0"/>
                <a:sym typeface="Arial" charset="0"/>
              </a:rPr>
              <a:t>Students with Academic and/or Behavioral Needs</a:t>
            </a:r>
            <a:r>
              <a:rPr lang="en-US" b="1">
                <a:latin typeface="Times" pitchFamily="18" charset="0"/>
                <a:sym typeface="Arial" charset="0"/>
              </a:rPr>
              <a:t>  </a:t>
            </a:r>
          </a:p>
          <a:p>
            <a:pPr eaLnBrk="0" hangingPunct="0"/>
            <a:endParaRPr lang="en-US" b="1">
              <a:latin typeface="Times" pitchFamily="18" charset="0"/>
              <a:sym typeface="Arial" charset="0"/>
            </a:endParaRPr>
          </a:p>
          <a:p>
            <a:pPr eaLnBrk="0" hangingPunct="0"/>
            <a:r>
              <a:rPr lang="en-US" b="1">
                <a:latin typeface="Times" pitchFamily="18" charset="0"/>
                <a:sym typeface="Arial" charset="0"/>
              </a:rPr>
              <a:t>is Special Ed</a:t>
            </a:r>
          </a:p>
          <a:p>
            <a:pPr eaLnBrk="0" hangingPunct="0"/>
            <a:endParaRPr lang="en-US" b="1">
              <a:latin typeface="Times" pitchFamily="18" charset="0"/>
              <a:sym typeface="Arial" charset="0"/>
            </a:endParaRPr>
          </a:p>
          <a:p>
            <a:pPr eaLnBrk="0" hangingPunct="0"/>
            <a:endParaRPr lang="en-US" b="1">
              <a:latin typeface="Times" pitchFamily="18" charset="0"/>
              <a:sym typeface="Arial" charset="0"/>
            </a:endParaRPr>
          </a:p>
          <a:p>
            <a:pPr eaLnBrk="0" hangingPunct="0"/>
            <a:r>
              <a:rPr lang="en-US" b="1" i="1">
                <a:solidFill>
                  <a:srgbClr val="F51019"/>
                </a:solidFill>
                <a:latin typeface="Times" pitchFamily="18" charset="0"/>
                <a:sym typeface="Arial" charset="0"/>
              </a:rPr>
              <a:t>Every Student with Academic and/or Behavioral Needs Will Look Like a</a:t>
            </a:r>
            <a:r>
              <a:rPr lang="en-US" b="1">
                <a:latin typeface="Times" pitchFamily="18" charset="0"/>
                <a:sym typeface="Arial" charset="0"/>
              </a:rPr>
              <a:t>.......</a:t>
            </a:r>
          </a:p>
          <a:p>
            <a:pPr eaLnBrk="0" hangingPunct="0">
              <a:spcBef>
                <a:spcPct val="50000"/>
              </a:spcBef>
            </a:pPr>
            <a:endParaRPr lang="en-US">
              <a:latin typeface="Times" pitchFamily="18" charset="0"/>
            </a:endParaRPr>
          </a:p>
        </p:txBody>
      </p:sp>
    </p:spTree>
    <p:extLst>
      <p:ext uri="{BB962C8B-B14F-4D97-AF65-F5344CB8AC3E}">
        <p14:creationId xmlns:p14="http://schemas.microsoft.com/office/powerpoint/2010/main" val="388672853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nodePh="1">
                                  <p:stCondLst>
                                    <p:cond delay="0"/>
                                  </p:stCondLst>
                                  <p:endCondLst>
                                    <p:cond evt="begin" delay="0">
                                      <p:tn val="5"/>
                                    </p:cond>
                                  </p:endCondLst>
                                  <p:childTnLst>
                                    <p:set>
                                      <p:cBhvr>
                                        <p:cTn id="6" dur="1" fill="hold">
                                          <p:stCondLst>
                                            <p:cond delay="499"/>
                                          </p:stCondLst>
                                        </p:cTn>
                                        <p:tgtEl>
                                          <p:spTgt spid="14029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499"/>
                                          </p:stCondLst>
                                        </p:cTn>
                                        <p:tgtEl>
                                          <p:spTgt spid="1402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40293"/>
                                        </p:tgtEl>
                                        <p:attrNameLst>
                                          <p:attrName>style.visibility</p:attrName>
                                        </p:attrNameLst>
                                      </p:cBhvr>
                                      <p:to>
                                        <p:strVal val="visible"/>
                                      </p:to>
                                    </p:set>
                                    <p:anim calcmode="lin" valueType="num">
                                      <p:cBhvr additive="base">
                                        <p:cTn id="15" dur="500" fill="hold"/>
                                        <p:tgtEl>
                                          <p:spTgt spid="140293"/>
                                        </p:tgtEl>
                                        <p:attrNameLst>
                                          <p:attrName>ppt_x</p:attrName>
                                        </p:attrNameLst>
                                      </p:cBhvr>
                                      <p:tavLst>
                                        <p:tav tm="0">
                                          <p:val>
                                            <p:strVal val="#ppt_x"/>
                                          </p:val>
                                        </p:tav>
                                        <p:tav tm="100000">
                                          <p:val>
                                            <p:strVal val="#ppt_x"/>
                                          </p:val>
                                        </p:tav>
                                      </p:tavLst>
                                    </p:anim>
                                    <p:anim calcmode="lin" valueType="num">
                                      <p:cBhvr additive="base">
                                        <p:cTn id="16" dur="500" fill="hold"/>
                                        <p:tgtEl>
                                          <p:spTgt spid="1402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1" grpId="0" autoUpdateAnimBg="0"/>
      <p:bldP spid="140292" grpId="0" autoUpdateAnimBg="0"/>
      <p:bldP spid="140293"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Rectangle 126"/>
          <p:cNvSpPr/>
          <p:nvPr/>
        </p:nvSpPr>
        <p:spPr>
          <a:xfrm>
            <a:off x="5344074" y="2256074"/>
            <a:ext cx="1693031" cy="1203858"/>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713196"/>
            <a:endParaRPr lang="en-US" sz="1400">
              <a:solidFill>
                <a:srgbClr val="FFFFFF"/>
              </a:solidFill>
              <a:latin typeface="Calibri" panose="020F0502020204030204"/>
            </a:endParaRPr>
          </a:p>
        </p:txBody>
      </p:sp>
      <p:sp>
        <p:nvSpPr>
          <p:cNvPr id="128" name="Rectangle 127"/>
          <p:cNvSpPr/>
          <p:nvPr/>
        </p:nvSpPr>
        <p:spPr>
          <a:xfrm>
            <a:off x="2053992" y="2358939"/>
            <a:ext cx="1481312" cy="1203858"/>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713196"/>
            <a:endParaRPr lang="en-US" sz="1400">
              <a:solidFill>
                <a:srgbClr val="FFFFFF"/>
              </a:solidFill>
              <a:latin typeface="Calibri" panose="020F0502020204030204"/>
            </a:endParaRPr>
          </a:p>
        </p:txBody>
      </p:sp>
      <p:sp>
        <p:nvSpPr>
          <p:cNvPr id="126" name="Rectangle 125"/>
          <p:cNvSpPr/>
          <p:nvPr/>
        </p:nvSpPr>
        <p:spPr>
          <a:xfrm>
            <a:off x="8617827" y="2524414"/>
            <a:ext cx="1760027" cy="1203858"/>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713196"/>
            <a:endParaRPr lang="en-US" sz="1400">
              <a:solidFill>
                <a:srgbClr val="FFFFFF"/>
              </a:solidFill>
              <a:latin typeface="Calibri" panose="020F0502020204030204"/>
            </a:endParaRPr>
          </a:p>
        </p:txBody>
      </p:sp>
      <p:sp>
        <p:nvSpPr>
          <p:cNvPr id="33" name="Freeform 32"/>
          <p:cNvSpPr>
            <a:spLocks noChangeArrowheads="1"/>
          </p:cNvSpPr>
          <p:nvPr/>
        </p:nvSpPr>
        <p:spPr bwMode="auto">
          <a:xfrm rot="5400000">
            <a:off x="2809616" y="2375403"/>
            <a:ext cx="720221" cy="682520"/>
          </a:xfrm>
          <a:custGeom>
            <a:avLst/>
            <a:gdLst>
              <a:gd name="T0" fmla="*/ 2684 w 3304"/>
              <a:gd name="T1" fmla="*/ 1083 h 4465"/>
              <a:gd name="T2" fmla="*/ 2684 w 3304"/>
              <a:gd name="T3" fmla="*/ 1083 h 4465"/>
              <a:gd name="T4" fmla="*/ 3303 w 3304"/>
              <a:gd name="T5" fmla="*/ 1264 h 4465"/>
              <a:gd name="T6" fmla="*/ 3303 w 3304"/>
              <a:gd name="T7" fmla="*/ 0 h 4465"/>
              <a:gd name="T8" fmla="*/ 128 w 3304"/>
              <a:gd name="T9" fmla="*/ 0 h 4465"/>
              <a:gd name="T10" fmla="*/ 0 w 3304"/>
              <a:gd name="T11" fmla="*/ 129 h 4465"/>
              <a:gd name="T12" fmla="*/ 0 w 3304"/>
              <a:gd name="T13" fmla="*/ 3303 h 4465"/>
              <a:gd name="T14" fmla="*/ 1264 w 3304"/>
              <a:gd name="T15" fmla="*/ 3303 h 4465"/>
              <a:gd name="T16" fmla="*/ 1083 w 3304"/>
              <a:gd name="T17" fmla="*/ 3922 h 4465"/>
              <a:gd name="T18" fmla="*/ 1625 w 3304"/>
              <a:gd name="T19" fmla="*/ 4464 h 4465"/>
              <a:gd name="T20" fmla="*/ 1651 w 3304"/>
              <a:gd name="T21" fmla="*/ 4464 h 4465"/>
              <a:gd name="T22" fmla="*/ 2219 w 3304"/>
              <a:gd name="T23" fmla="*/ 3922 h 4465"/>
              <a:gd name="T24" fmla="*/ 2038 w 3304"/>
              <a:gd name="T25" fmla="*/ 3303 h 4465"/>
              <a:gd name="T26" fmla="*/ 3303 w 3304"/>
              <a:gd name="T27" fmla="*/ 3303 h 4465"/>
              <a:gd name="T28" fmla="*/ 3303 w 3304"/>
              <a:gd name="T29" fmla="*/ 2038 h 4465"/>
              <a:gd name="T30" fmla="*/ 2684 w 3304"/>
              <a:gd name="T31" fmla="*/ 2219 h 4465"/>
              <a:gd name="T32" fmla="*/ 2141 w 3304"/>
              <a:gd name="T33" fmla="*/ 1677 h 4465"/>
              <a:gd name="T34" fmla="*/ 2141 w 3304"/>
              <a:gd name="T35" fmla="*/ 1625 h 4465"/>
              <a:gd name="T36" fmla="*/ 2684 w 3304"/>
              <a:gd name="T37" fmla="*/ 1083 h 4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04" h="4465">
                <a:moveTo>
                  <a:pt x="2684" y="1083"/>
                </a:moveTo>
                <a:lnTo>
                  <a:pt x="2684" y="1083"/>
                </a:lnTo>
                <a:cubicBezTo>
                  <a:pt x="2941" y="1083"/>
                  <a:pt x="3045" y="1290"/>
                  <a:pt x="3303" y="1264"/>
                </a:cubicBezTo>
                <a:cubicBezTo>
                  <a:pt x="3303" y="1212"/>
                  <a:pt x="3303" y="438"/>
                  <a:pt x="3303" y="0"/>
                </a:cubicBezTo>
                <a:cubicBezTo>
                  <a:pt x="128" y="0"/>
                  <a:pt x="128" y="0"/>
                  <a:pt x="128" y="0"/>
                </a:cubicBezTo>
                <a:cubicBezTo>
                  <a:pt x="51" y="0"/>
                  <a:pt x="0" y="51"/>
                  <a:pt x="0" y="129"/>
                </a:cubicBezTo>
                <a:cubicBezTo>
                  <a:pt x="0" y="3303"/>
                  <a:pt x="0" y="3303"/>
                  <a:pt x="0" y="3303"/>
                </a:cubicBezTo>
                <a:cubicBezTo>
                  <a:pt x="386" y="3303"/>
                  <a:pt x="1212" y="3303"/>
                  <a:pt x="1264" y="3303"/>
                </a:cubicBezTo>
                <a:cubicBezTo>
                  <a:pt x="1290" y="3561"/>
                  <a:pt x="1083" y="3664"/>
                  <a:pt x="1083" y="3922"/>
                </a:cubicBezTo>
                <a:cubicBezTo>
                  <a:pt x="1083" y="4309"/>
                  <a:pt x="1315" y="4464"/>
                  <a:pt x="1625" y="4464"/>
                </a:cubicBezTo>
                <a:cubicBezTo>
                  <a:pt x="1651" y="4464"/>
                  <a:pt x="1651" y="4464"/>
                  <a:pt x="1651" y="4464"/>
                </a:cubicBezTo>
                <a:cubicBezTo>
                  <a:pt x="1961" y="4464"/>
                  <a:pt x="2219" y="4309"/>
                  <a:pt x="2219" y="3922"/>
                </a:cubicBezTo>
                <a:cubicBezTo>
                  <a:pt x="2219" y="3664"/>
                  <a:pt x="1987" y="3561"/>
                  <a:pt x="2038" y="3303"/>
                </a:cubicBezTo>
                <a:cubicBezTo>
                  <a:pt x="2090" y="3303"/>
                  <a:pt x="2864" y="3303"/>
                  <a:pt x="3303" y="3303"/>
                </a:cubicBezTo>
                <a:cubicBezTo>
                  <a:pt x="3303" y="2838"/>
                  <a:pt x="3303" y="2090"/>
                  <a:pt x="3303" y="2038"/>
                </a:cubicBezTo>
                <a:cubicBezTo>
                  <a:pt x="3045" y="2012"/>
                  <a:pt x="2941" y="2219"/>
                  <a:pt x="2684" y="2219"/>
                </a:cubicBezTo>
                <a:cubicBezTo>
                  <a:pt x="2296" y="2219"/>
                  <a:pt x="2141" y="1961"/>
                  <a:pt x="2141" y="1677"/>
                </a:cubicBezTo>
                <a:cubicBezTo>
                  <a:pt x="2141" y="1625"/>
                  <a:pt x="2141" y="1625"/>
                  <a:pt x="2141" y="1625"/>
                </a:cubicBezTo>
                <a:cubicBezTo>
                  <a:pt x="2141" y="1342"/>
                  <a:pt x="2296" y="1083"/>
                  <a:pt x="2684" y="1083"/>
                </a:cubicBezTo>
              </a:path>
            </a:pathLst>
          </a:custGeom>
          <a:solidFill>
            <a:schemeClr val="accent3"/>
          </a:solidFill>
          <a:ln>
            <a:noFill/>
          </a:ln>
          <a:effectLst>
            <a:outerShdw blurRad="50800" dist="38100" dir="2700000" algn="tl" rotWithShape="0">
              <a:prstClr val="black">
                <a:alpha val="40000"/>
              </a:prstClr>
            </a:outerShdw>
          </a:effectLst>
          <a:scene3d>
            <a:camera prst="orthographicFront"/>
            <a:lightRig rig="balanced" dir="t"/>
          </a:scene3d>
          <a:sp3d prstMaterial="metal">
            <a:bevelT w="44450"/>
          </a:sp3d>
          <a:extLst>
            <a:ext uri="{91240B29-F687-4F45-9708-019B960494DF}">
              <a14:hiddenLine xmlns:a14="http://schemas.microsoft.com/office/drawing/2010/main" w="9525" cap="flat">
                <a:solidFill>
                  <a:srgbClr val="808080"/>
                </a:solidFill>
                <a:bevel/>
                <a:headEnd/>
                <a:tailEnd/>
              </a14:hiddenLine>
            </a:ext>
          </a:extLst>
        </p:spPr>
        <p:txBody>
          <a:bodyPr wrap="none" lIns="91438" tIns="45719" rIns="91438" bIns="45719" anchor="ctr"/>
          <a:lstStyle/>
          <a:p>
            <a:pPr defTabSz="713196"/>
            <a:endParaRPr lang="en-US" sz="1400">
              <a:solidFill>
                <a:srgbClr val="FFFFFF"/>
              </a:solidFill>
              <a:latin typeface="Calibri" panose="020F0502020204030204"/>
            </a:endParaRPr>
          </a:p>
        </p:txBody>
      </p:sp>
      <p:sp>
        <p:nvSpPr>
          <p:cNvPr id="61" name="Freeform 60"/>
          <p:cNvSpPr>
            <a:spLocks noChangeArrowheads="1"/>
          </p:cNvSpPr>
          <p:nvPr/>
        </p:nvSpPr>
        <p:spPr bwMode="auto">
          <a:xfrm rot="5400000">
            <a:off x="6321304" y="2254014"/>
            <a:ext cx="680863" cy="682520"/>
          </a:xfrm>
          <a:custGeom>
            <a:avLst/>
            <a:gdLst>
              <a:gd name="T0" fmla="*/ 2684 w 3304"/>
              <a:gd name="T1" fmla="*/ 1083 h 4465"/>
              <a:gd name="T2" fmla="*/ 2684 w 3304"/>
              <a:gd name="T3" fmla="*/ 1083 h 4465"/>
              <a:gd name="T4" fmla="*/ 3303 w 3304"/>
              <a:gd name="T5" fmla="*/ 1264 h 4465"/>
              <a:gd name="T6" fmla="*/ 3303 w 3304"/>
              <a:gd name="T7" fmla="*/ 0 h 4465"/>
              <a:gd name="T8" fmla="*/ 128 w 3304"/>
              <a:gd name="T9" fmla="*/ 0 h 4465"/>
              <a:gd name="T10" fmla="*/ 0 w 3304"/>
              <a:gd name="T11" fmla="*/ 129 h 4465"/>
              <a:gd name="T12" fmla="*/ 0 w 3304"/>
              <a:gd name="T13" fmla="*/ 3303 h 4465"/>
              <a:gd name="T14" fmla="*/ 1264 w 3304"/>
              <a:gd name="T15" fmla="*/ 3303 h 4465"/>
              <a:gd name="T16" fmla="*/ 1083 w 3304"/>
              <a:gd name="T17" fmla="*/ 3922 h 4465"/>
              <a:gd name="T18" fmla="*/ 1625 w 3304"/>
              <a:gd name="T19" fmla="*/ 4464 h 4465"/>
              <a:gd name="T20" fmla="*/ 1651 w 3304"/>
              <a:gd name="T21" fmla="*/ 4464 h 4465"/>
              <a:gd name="T22" fmla="*/ 2219 w 3304"/>
              <a:gd name="T23" fmla="*/ 3922 h 4465"/>
              <a:gd name="T24" fmla="*/ 2038 w 3304"/>
              <a:gd name="T25" fmla="*/ 3303 h 4465"/>
              <a:gd name="T26" fmla="*/ 3303 w 3304"/>
              <a:gd name="T27" fmla="*/ 3303 h 4465"/>
              <a:gd name="T28" fmla="*/ 3303 w 3304"/>
              <a:gd name="T29" fmla="*/ 2038 h 4465"/>
              <a:gd name="T30" fmla="*/ 2684 w 3304"/>
              <a:gd name="T31" fmla="*/ 2219 h 4465"/>
              <a:gd name="T32" fmla="*/ 2141 w 3304"/>
              <a:gd name="T33" fmla="*/ 1677 h 4465"/>
              <a:gd name="T34" fmla="*/ 2141 w 3304"/>
              <a:gd name="T35" fmla="*/ 1625 h 4465"/>
              <a:gd name="T36" fmla="*/ 2684 w 3304"/>
              <a:gd name="T37" fmla="*/ 1083 h 4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04" h="4465">
                <a:moveTo>
                  <a:pt x="2684" y="1083"/>
                </a:moveTo>
                <a:lnTo>
                  <a:pt x="2684" y="1083"/>
                </a:lnTo>
                <a:cubicBezTo>
                  <a:pt x="2941" y="1083"/>
                  <a:pt x="3045" y="1290"/>
                  <a:pt x="3303" y="1264"/>
                </a:cubicBezTo>
                <a:cubicBezTo>
                  <a:pt x="3303" y="1212"/>
                  <a:pt x="3303" y="438"/>
                  <a:pt x="3303" y="0"/>
                </a:cubicBezTo>
                <a:cubicBezTo>
                  <a:pt x="128" y="0"/>
                  <a:pt x="128" y="0"/>
                  <a:pt x="128" y="0"/>
                </a:cubicBezTo>
                <a:cubicBezTo>
                  <a:pt x="51" y="0"/>
                  <a:pt x="0" y="51"/>
                  <a:pt x="0" y="129"/>
                </a:cubicBezTo>
                <a:cubicBezTo>
                  <a:pt x="0" y="3303"/>
                  <a:pt x="0" y="3303"/>
                  <a:pt x="0" y="3303"/>
                </a:cubicBezTo>
                <a:cubicBezTo>
                  <a:pt x="386" y="3303"/>
                  <a:pt x="1212" y="3303"/>
                  <a:pt x="1264" y="3303"/>
                </a:cubicBezTo>
                <a:cubicBezTo>
                  <a:pt x="1290" y="3561"/>
                  <a:pt x="1083" y="3664"/>
                  <a:pt x="1083" y="3922"/>
                </a:cubicBezTo>
                <a:cubicBezTo>
                  <a:pt x="1083" y="4309"/>
                  <a:pt x="1315" y="4464"/>
                  <a:pt x="1625" y="4464"/>
                </a:cubicBezTo>
                <a:cubicBezTo>
                  <a:pt x="1651" y="4464"/>
                  <a:pt x="1651" y="4464"/>
                  <a:pt x="1651" y="4464"/>
                </a:cubicBezTo>
                <a:cubicBezTo>
                  <a:pt x="1961" y="4464"/>
                  <a:pt x="2219" y="4309"/>
                  <a:pt x="2219" y="3922"/>
                </a:cubicBezTo>
                <a:cubicBezTo>
                  <a:pt x="2219" y="3664"/>
                  <a:pt x="1987" y="3561"/>
                  <a:pt x="2038" y="3303"/>
                </a:cubicBezTo>
                <a:cubicBezTo>
                  <a:pt x="2090" y="3303"/>
                  <a:pt x="2864" y="3303"/>
                  <a:pt x="3303" y="3303"/>
                </a:cubicBezTo>
                <a:cubicBezTo>
                  <a:pt x="3303" y="2838"/>
                  <a:pt x="3303" y="2090"/>
                  <a:pt x="3303" y="2038"/>
                </a:cubicBezTo>
                <a:cubicBezTo>
                  <a:pt x="3045" y="2012"/>
                  <a:pt x="2941" y="2219"/>
                  <a:pt x="2684" y="2219"/>
                </a:cubicBezTo>
                <a:cubicBezTo>
                  <a:pt x="2296" y="2219"/>
                  <a:pt x="2141" y="1961"/>
                  <a:pt x="2141" y="1677"/>
                </a:cubicBezTo>
                <a:cubicBezTo>
                  <a:pt x="2141" y="1625"/>
                  <a:pt x="2141" y="1625"/>
                  <a:pt x="2141" y="1625"/>
                </a:cubicBezTo>
                <a:cubicBezTo>
                  <a:pt x="2141" y="1342"/>
                  <a:pt x="2296" y="1083"/>
                  <a:pt x="2684" y="1083"/>
                </a:cubicBezTo>
              </a:path>
            </a:pathLst>
          </a:custGeom>
          <a:solidFill>
            <a:schemeClr val="accent3"/>
          </a:solidFill>
          <a:ln>
            <a:noFill/>
          </a:ln>
          <a:effectLst>
            <a:outerShdw blurRad="50800" dist="38100" dir="2700000" algn="tl" rotWithShape="0">
              <a:prstClr val="black">
                <a:alpha val="40000"/>
              </a:prstClr>
            </a:outerShdw>
          </a:effectLst>
          <a:scene3d>
            <a:camera prst="orthographicFront"/>
            <a:lightRig rig="balanced" dir="t"/>
          </a:scene3d>
          <a:sp3d prstMaterial="metal">
            <a:bevelT w="44450"/>
          </a:sp3d>
          <a:extLst>
            <a:ext uri="{91240B29-F687-4F45-9708-019B960494DF}">
              <a14:hiddenLine xmlns:a14="http://schemas.microsoft.com/office/drawing/2010/main" w="9525" cap="flat">
                <a:solidFill>
                  <a:srgbClr val="808080"/>
                </a:solidFill>
                <a:bevel/>
                <a:headEnd/>
                <a:tailEnd/>
              </a14:hiddenLine>
            </a:ext>
          </a:extLst>
        </p:spPr>
        <p:txBody>
          <a:bodyPr wrap="none" lIns="91438" tIns="45719" rIns="91438" bIns="45719" anchor="ctr"/>
          <a:lstStyle/>
          <a:p>
            <a:pPr defTabSz="713196"/>
            <a:endParaRPr lang="en-US" sz="1400">
              <a:solidFill>
                <a:srgbClr val="FFFFFF"/>
              </a:solidFill>
              <a:latin typeface="Calibri" panose="020F0502020204030204"/>
            </a:endParaRPr>
          </a:p>
        </p:txBody>
      </p:sp>
      <p:sp>
        <p:nvSpPr>
          <p:cNvPr id="62" name="Freeform 61"/>
          <p:cNvSpPr>
            <a:spLocks noChangeArrowheads="1"/>
          </p:cNvSpPr>
          <p:nvPr/>
        </p:nvSpPr>
        <p:spPr bwMode="auto">
          <a:xfrm rot="10800000">
            <a:off x="6498348" y="2735514"/>
            <a:ext cx="504647" cy="682520"/>
          </a:xfrm>
          <a:custGeom>
            <a:avLst/>
            <a:gdLst>
              <a:gd name="T0" fmla="*/ 2684 w 3304"/>
              <a:gd name="T1" fmla="*/ 1083 h 4465"/>
              <a:gd name="T2" fmla="*/ 2684 w 3304"/>
              <a:gd name="T3" fmla="*/ 1083 h 4465"/>
              <a:gd name="T4" fmla="*/ 3303 w 3304"/>
              <a:gd name="T5" fmla="*/ 1264 h 4465"/>
              <a:gd name="T6" fmla="*/ 3303 w 3304"/>
              <a:gd name="T7" fmla="*/ 0 h 4465"/>
              <a:gd name="T8" fmla="*/ 128 w 3304"/>
              <a:gd name="T9" fmla="*/ 0 h 4465"/>
              <a:gd name="T10" fmla="*/ 0 w 3304"/>
              <a:gd name="T11" fmla="*/ 129 h 4465"/>
              <a:gd name="T12" fmla="*/ 0 w 3304"/>
              <a:gd name="T13" fmla="*/ 3303 h 4465"/>
              <a:gd name="T14" fmla="*/ 1264 w 3304"/>
              <a:gd name="T15" fmla="*/ 3303 h 4465"/>
              <a:gd name="T16" fmla="*/ 1083 w 3304"/>
              <a:gd name="T17" fmla="*/ 3922 h 4465"/>
              <a:gd name="T18" fmla="*/ 1625 w 3304"/>
              <a:gd name="T19" fmla="*/ 4464 h 4465"/>
              <a:gd name="T20" fmla="*/ 1651 w 3304"/>
              <a:gd name="T21" fmla="*/ 4464 h 4465"/>
              <a:gd name="T22" fmla="*/ 2219 w 3304"/>
              <a:gd name="T23" fmla="*/ 3922 h 4465"/>
              <a:gd name="T24" fmla="*/ 2038 w 3304"/>
              <a:gd name="T25" fmla="*/ 3303 h 4465"/>
              <a:gd name="T26" fmla="*/ 3303 w 3304"/>
              <a:gd name="T27" fmla="*/ 3303 h 4465"/>
              <a:gd name="T28" fmla="*/ 3303 w 3304"/>
              <a:gd name="T29" fmla="*/ 2038 h 4465"/>
              <a:gd name="T30" fmla="*/ 2684 w 3304"/>
              <a:gd name="T31" fmla="*/ 2219 h 4465"/>
              <a:gd name="T32" fmla="*/ 2141 w 3304"/>
              <a:gd name="T33" fmla="*/ 1677 h 4465"/>
              <a:gd name="T34" fmla="*/ 2141 w 3304"/>
              <a:gd name="T35" fmla="*/ 1625 h 4465"/>
              <a:gd name="T36" fmla="*/ 2684 w 3304"/>
              <a:gd name="T37" fmla="*/ 1083 h 4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04" h="4465">
                <a:moveTo>
                  <a:pt x="2684" y="1083"/>
                </a:moveTo>
                <a:lnTo>
                  <a:pt x="2684" y="1083"/>
                </a:lnTo>
                <a:cubicBezTo>
                  <a:pt x="2941" y="1083"/>
                  <a:pt x="3045" y="1290"/>
                  <a:pt x="3303" y="1264"/>
                </a:cubicBezTo>
                <a:cubicBezTo>
                  <a:pt x="3303" y="1212"/>
                  <a:pt x="3303" y="438"/>
                  <a:pt x="3303" y="0"/>
                </a:cubicBezTo>
                <a:cubicBezTo>
                  <a:pt x="128" y="0"/>
                  <a:pt x="128" y="0"/>
                  <a:pt x="128" y="0"/>
                </a:cubicBezTo>
                <a:cubicBezTo>
                  <a:pt x="51" y="0"/>
                  <a:pt x="0" y="51"/>
                  <a:pt x="0" y="129"/>
                </a:cubicBezTo>
                <a:cubicBezTo>
                  <a:pt x="0" y="3303"/>
                  <a:pt x="0" y="3303"/>
                  <a:pt x="0" y="3303"/>
                </a:cubicBezTo>
                <a:cubicBezTo>
                  <a:pt x="386" y="3303"/>
                  <a:pt x="1212" y="3303"/>
                  <a:pt x="1264" y="3303"/>
                </a:cubicBezTo>
                <a:cubicBezTo>
                  <a:pt x="1290" y="3561"/>
                  <a:pt x="1083" y="3664"/>
                  <a:pt x="1083" y="3922"/>
                </a:cubicBezTo>
                <a:cubicBezTo>
                  <a:pt x="1083" y="4309"/>
                  <a:pt x="1315" y="4464"/>
                  <a:pt x="1625" y="4464"/>
                </a:cubicBezTo>
                <a:cubicBezTo>
                  <a:pt x="1651" y="4464"/>
                  <a:pt x="1651" y="4464"/>
                  <a:pt x="1651" y="4464"/>
                </a:cubicBezTo>
                <a:cubicBezTo>
                  <a:pt x="1961" y="4464"/>
                  <a:pt x="2219" y="4309"/>
                  <a:pt x="2219" y="3922"/>
                </a:cubicBezTo>
                <a:cubicBezTo>
                  <a:pt x="2219" y="3664"/>
                  <a:pt x="1987" y="3561"/>
                  <a:pt x="2038" y="3303"/>
                </a:cubicBezTo>
                <a:cubicBezTo>
                  <a:pt x="2090" y="3303"/>
                  <a:pt x="2864" y="3303"/>
                  <a:pt x="3303" y="3303"/>
                </a:cubicBezTo>
                <a:cubicBezTo>
                  <a:pt x="3303" y="2838"/>
                  <a:pt x="3303" y="2090"/>
                  <a:pt x="3303" y="2038"/>
                </a:cubicBezTo>
                <a:cubicBezTo>
                  <a:pt x="3045" y="2012"/>
                  <a:pt x="2941" y="2219"/>
                  <a:pt x="2684" y="2219"/>
                </a:cubicBezTo>
                <a:cubicBezTo>
                  <a:pt x="2296" y="2219"/>
                  <a:pt x="2141" y="1961"/>
                  <a:pt x="2141" y="1677"/>
                </a:cubicBezTo>
                <a:cubicBezTo>
                  <a:pt x="2141" y="1625"/>
                  <a:pt x="2141" y="1625"/>
                  <a:pt x="2141" y="1625"/>
                </a:cubicBezTo>
                <a:cubicBezTo>
                  <a:pt x="2141" y="1342"/>
                  <a:pt x="2296" y="1083"/>
                  <a:pt x="2684" y="1083"/>
                </a:cubicBezTo>
              </a:path>
            </a:pathLst>
          </a:custGeom>
          <a:solidFill>
            <a:schemeClr val="accent5"/>
          </a:solidFill>
          <a:ln>
            <a:noFill/>
          </a:ln>
          <a:effectLst>
            <a:outerShdw blurRad="50800" dist="38100" dir="2700000" algn="tl" rotWithShape="0">
              <a:prstClr val="black">
                <a:alpha val="40000"/>
              </a:prstClr>
            </a:outerShdw>
          </a:effectLst>
          <a:scene3d>
            <a:camera prst="orthographicFront"/>
            <a:lightRig rig="balanced" dir="t"/>
          </a:scene3d>
          <a:sp3d prstMaterial="metal">
            <a:bevelT w="44450"/>
          </a:sp3d>
          <a:extLst/>
        </p:spPr>
        <p:txBody>
          <a:bodyPr wrap="none" lIns="91438" tIns="45719" rIns="91438" bIns="45719" anchor="ctr"/>
          <a:lstStyle/>
          <a:p>
            <a:pPr defTabSz="713196"/>
            <a:endParaRPr lang="en-US" sz="1400">
              <a:solidFill>
                <a:srgbClr val="FFFFFF"/>
              </a:solidFill>
              <a:latin typeface="Calibri" panose="020F0502020204030204"/>
            </a:endParaRPr>
          </a:p>
        </p:txBody>
      </p:sp>
      <p:sp>
        <p:nvSpPr>
          <p:cNvPr id="63" name="Freeform 62"/>
          <p:cNvSpPr>
            <a:spLocks noChangeArrowheads="1"/>
          </p:cNvSpPr>
          <p:nvPr/>
        </p:nvSpPr>
        <p:spPr bwMode="auto">
          <a:xfrm rot="5400000">
            <a:off x="9722202" y="2496658"/>
            <a:ext cx="596747" cy="682520"/>
          </a:xfrm>
          <a:custGeom>
            <a:avLst/>
            <a:gdLst>
              <a:gd name="T0" fmla="*/ 2684 w 3304"/>
              <a:gd name="T1" fmla="*/ 1083 h 4465"/>
              <a:gd name="T2" fmla="*/ 2684 w 3304"/>
              <a:gd name="T3" fmla="*/ 1083 h 4465"/>
              <a:gd name="T4" fmla="*/ 3303 w 3304"/>
              <a:gd name="T5" fmla="*/ 1264 h 4465"/>
              <a:gd name="T6" fmla="*/ 3303 w 3304"/>
              <a:gd name="T7" fmla="*/ 0 h 4465"/>
              <a:gd name="T8" fmla="*/ 128 w 3304"/>
              <a:gd name="T9" fmla="*/ 0 h 4465"/>
              <a:gd name="T10" fmla="*/ 0 w 3304"/>
              <a:gd name="T11" fmla="*/ 129 h 4465"/>
              <a:gd name="T12" fmla="*/ 0 w 3304"/>
              <a:gd name="T13" fmla="*/ 3303 h 4465"/>
              <a:gd name="T14" fmla="*/ 1264 w 3304"/>
              <a:gd name="T15" fmla="*/ 3303 h 4465"/>
              <a:gd name="T16" fmla="*/ 1083 w 3304"/>
              <a:gd name="T17" fmla="*/ 3922 h 4465"/>
              <a:gd name="T18" fmla="*/ 1625 w 3304"/>
              <a:gd name="T19" fmla="*/ 4464 h 4465"/>
              <a:gd name="T20" fmla="*/ 1651 w 3304"/>
              <a:gd name="T21" fmla="*/ 4464 h 4465"/>
              <a:gd name="T22" fmla="*/ 2219 w 3304"/>
              <a:gd name="T23" fmla="*/ 3922 h 4465"/>
              <a:gd name="T24" fmla="*/ 2038 w 3304"/>
              <a:gd name="T25" fmla="*/ 3303 h 4465"/>
              <a:gd name="T26" fmla="*/ 3303 w 3304"/>
              <a:gd name="T27" fmla="*/ 3303 h 4465"/>
              <a:gd name="T28" fmla="*/ 3303 w 3304"/>
              <a:gd name="T29" fmla="*/ 2038 h 4465"/>
              <a:gd name="T30" fmla="*/ 2684 w 3304"/>
              <a:gd name="T31" fmla="*/ 2219 h 4465"/>
              <a:gd name="T32" fmla="*/ 2141 w 3304"/>
              <a:gd name="T33" fmla="*/ 1677 h 4465"/>
              <a:gd name="T34" fmla="*/ 2141 w 3304"/>
              <a:gd name="T35" fmla="*/ 1625 h 4465"/>
              <a:gd name="T36" fmla="*/ 2684 w 3304"/>
              <a:gd name="T37" fmla="*/ 1083 h 4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04" h="4465">
                <a:moveTo>
                  <a:pt x="2684" y="1083"/>
                </a:moveTo>
                <a:lnTo>
                  <a:pt x="2684" y="1083"/>
                </a:lnTo>
                <a:cubicBezTo>
                  <a:pt x="2941" y="1083"/>
                  <a:pt x="3045" y="1290"/>
                  <a:pt x="3303" y="1264"/>
                </a:cubicBezTo>
                <a:cubicBezTo>
                  <a:pt x="3303" y="1212"/>
                  <a:pt x="3303" y="438"/>
                  <a:pt x="3303" y="0"/>
                </a:cubicBezTo>
                <a:cubicBezTo>
                  <a:pt x="128" y="0"/>
                  <a:pt x="128" y="0"/>
                  <a:pt x="128" y="0"/>
                </a:cubicBezTo>
                <a:cubicBezTo>
                  <a:pt x="51" y="0"/>
                  <a:pt x="0" y="51"/>
                  <a:pt x="0" y="129"/>
                </a:cubicBezTo>
                <a:cubicBezTo>
                  <a:pt x="0" y="3303"/>
                  <a:pt x="0" y="3303"/>
                  <a:pt x="0" y="3303"/>
                </a:cubicBezTo>
                <a:cubicBezTo>
                  <a:pt x="386" y="3303"/>
                  <a:pt x="1212" y="3303"/>
                  <a:pt x="1264" y="3303"/>
                </a:cubicBezTo>
                <a:cubicBezTo>
                  <a:pt x="1290" y="3561"/>
                  <a:pt x="1083" y="3664"/>
                  <a:pt x="1083" y="3922"/>
                </a:cubicBezTo>
                <a:cubicBezTo>
                  <a:pt x="1083" y="4309"/>
                  <a:pt x="1315" y="4464"/>
                  <a:pt x="1625" y="4464"/>
                </a:cubicBezTo>
                <a:cubicBezTo>
                  <a:pt x="1651" y="4464"/>
                  <a:pt x="1651" y="4464"/>
                  <a:pt x="1651" y="4464"/>
                </a:cubicBezTo>
                <a:cubicBezTo>
                  <a:pt x="1961" y="4464"/>
                  <a:pt x="2219" y="4309"/>
                  <a:pt x="2219" y="3922"/>
                </a:cubicBezTo>
                <a:cubicBezTo>
                  <a:pt x="2219" y="3664"/>
                  <a:pt x="1987" y="3561"/>
                  <a:pt x="2038" y="3303"/>
                </a:cubicBezTo>
                <a:cubicBezTo>
                  <a:pt x="2090" y="3303"/>
                  <a:pt x="2864" y="3303"/>
                  <a:pt x="3303" y="3303"/>
                </a:cubicBezTo>
                <a:cubicBezTo>
                  <a:pt x="3303" y="2838"/>
                  <a:pt x="3303" y="2090"/>
                  <a:pt x="3303" y="2038"/>
                </a:cubicBezTo>
                <a:cubicBezTo>
                  <a:pt x="3045" y="2012"/>
                  <a:pt x="2941" y="2219"/>
                  <a:pt x="2684" y="2219"/>
                </a:cubicBezTo>
                <a:cubicBezTo>
                  <a:pt x="2296" y="2219"/>
                  <a:pt x="2141" y="1961"/>
                  <a:pt x="2141" y="1677"/>
                </a:cubicBezTo>
                <a:cubicBezTo>
                  <a:pt x="2141" y="1625"/>
                  <a:pt x="2141" y="1625"/>
                  <a:pt x="2141" y="1625"/>
                </a:cubicBezTo>
                <a:cubicBezTo>
                  <a:pt x="2141" y="1342"/>
                  <a:pt x="2296" y="1083"/>
                  <a:pt x="2684" y="1083"/>
                </a:cubicBezTo>
              </a:path>
            </a:pathLst>
          </a:custGeom>
          <a:solidFill>
            <a:schemeClr val="accent3"/>
          </a:solidFill>
          <a:ln>
            <a:noFill/>
          </a:ln>
          <a:effectLst>
            <a:outerShdw blurRad="50800" dist="38100" dir="2700000" algn="tl" rotWithShape="0">
              <a:prstClr val="black">
                <a:alpha val="40000"/>
              </a:prstClr>
            </a:outerShdw>
          </a:effectLst>
          <a:scene3d>
            <a:camera prst="orthographicFront"/>
            <a:lightRig rig="balanced" dir="t"/>
          </a:scene3d>
          <a:sp3d prstMaterial="metal">
            <a:bevelT w="44450"/>
          </a:sp3d>
          <a:extLst>
            <a:ext uri="{91240B29-F687-4F45-9708-019B960494DF}">
              <a14:hiddenLine xmlns:a14="http://schemas.microsoft.com/office/drawing/2010/main" w="9525" cap="flat">
                <a:solidFill>
                  <a:srgbClr val="808080"/>
                </a:solidFill>
                <a:bevel/>
                <a:headEnd/>
                <a:tailEnd/>
              </a14:hiddenLine>
            </a:ext>
          </a:extLst>
        </p:spPr>
        <p:txBody>
          <a:bodyPr wrap="none" lIns="91438" tIns="45719" rIns="91438" bIns="45719" anchor="ctr"/>
          <a:lstStyle/>
          <a:p>
            <a:pPr defTabSz="713196"/>
            <a:endParaRPr lang="en-US" sz="1400">
              <a:solidFill>
                <a:srgbClr val="FFFFFF"/>
              </a:solidFill>
              <a:latin typeface="Calibri" panose="020F0502020204030204"/>
            </a:endParaRPr>
          </a:p>
        </p:txBody>
      </p:sp>
      <p:sp>
        <p:nvSpPr>
          <p:cNvPr id="64" name="Freeform 63"/>
          <p:cNvSpPr>
            <a:spLocks noChangeArrowheads="1"/>
          </p:cNvSpPr>
          <p:nvPr/>
        </p:nvSpPr>
        <p:spPr bwMode="auto">
          <a:xfrm rot="10800000">
            <a:off x="9857189" y="2906188"/>
            <a:ext cx="504647" cy="854891"/>
          </a:xfrm>
          <a:custGeom>
            <a:avLst/>
            <a:gdLst>
              <a:gd name="T0" fmla="*/ 2684 w 3304"/>
              <a:gd name="T1" fmla="*/ 1083 h 4465"/>
              <a:gd name="T2" fmla="*/ 2684 w 3304"/>
              <a:gd name="T3" fmla="*/ 1083 h 4465"/>
              <a:gd name="T4" fmla="*/ 3303 w 3304"/>
              <a:gd name="T5" fmla="*/ 1264 h 4465"/>
              <a:gd name="T6" fmla="*/ 3303 w 3304"/>
              <a:gd name="T7" fmla="*/ 0 h 4465"/>
              <a:gd name="T8" fmla="*/ 128 w 3304"/>
              <a:gd name="T9" fmla="*/ 0 h 4465"/>
              <a:gd name="T10" fmla="*/ 0 w 3304"/>
              <a:gd name="T11" fmla="*/ 129 h 4465"/>
              <a:gd name="T12" fmla="*/ 0 w 3304"/>
              <a:gd name="T13" fmla="*/ 3303 h 4465"/>
              <a:gd name="T14" fmla="*/ 1264 w 3304"/>
              <a:gd name="T15" fmla="*/ 3303 h 4465"/>
              <a:gd name="T16" fmla="*/ 1083 w 3304"/>
              <a:gd name="T17" fmla="*/ 3922 h 4465"/>
              <a:gd name="T18" fmla="*/ 1625 w 3304"/>
              <a:gd name="T19" fmla="*/ 4464 h 4465"/>
              <a:gd name="T20" fmla="*/ 1651 w 3304"/>
              <a:gd name="T21" fmla="*/ 4464 h 4465"/>
              <a:gd name="T22" fmla="*/ 2219 w 3304"/>
              <a:gd name="T23" fmla="*/ 3922 h 4465"/>
              <a:gd name="T24" fmla="*/ 2038 w 3304"/>
              <a:gd name="T25" fmla="*/ 3303 h 4465"/>
              <a:gd name="T26" fmla="*/ 3303 w 3304"/>
              <a:gd name="T27" fmla="*/ 3303 h 4465"/>
              <a:gd name="T28" fmla="*/ 3303 w 3304"/>
              <a:gd name="T29" fmla="*/ 2038 h 4465"/>
              <a:gd name="T30" fmla="*/ 2684 w 3304"/>
              <a:gd name="T31" fmla="*/ 2219 h 4465"/>
              <a:gd name="T32" fmla="*/ 2141 w 3304"/>
              <a:gd name="T33" fmla="*/ 1677 h 4465"/>
              <a:gd name="T34" fmla="*/ 2141 w 3304"/>
              <a:gd name="T35" fmla="*/ 1625 h 4465"/>
              <a:gd name="T36" fmla="*/ 2684 w 3304"/>
              <a:gd name="T37" fmla="*/ 1083 h 4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04" h="4465">
                <a:moveTo>
                  <a:pt x="2684" y="1083"/>
                </a:moveTo>
                <a:lnTo>
                  <a:pt x="2684" y="1083"/>
                </a:lnTo>
                <a:cubicBezTo>
                  <a:pt x="2941" y="1083"/>
                  <a:pt x="3045" y="1290"/>
                  <a:pt x="3303" y="1264"/>
                </a:cubicBezTo>
                <a:cubicBezTo>
                  <a:pt x="3303" y="1212"/>
                  <a:pt x="3303" y="438"/>
                  <a:pt x="3303" y="0"/>
                </a:cubicBezTo>
                <a:cubicBezTo>
                  <a:pt x="128" y="0"/>
                  <a:pt x="128" y="0"/>
                  <a:pt x="128" y="0"/>
                </a:cubicBezTo>
                <a:cubicBezTo>
                  <a:pt x="51" y="0"/>
                  <a:pt x="0" y="51"/>
                  <a:pt x="0" y="129"/>
                </a:cubicBezTo>
                <a:cubicBezTo>
                  <a:pt x="0" y="3303"/>
                  <a:pt x="0" y="3303"/>
                  <a:pt x="0" y="3303"/>
                </a:cubicBezTo>
                <a:cubicBezTo>
                  <a:pt x="386" y="3303"/>
                  <a:pt x="1212" y="3303"/>
                  <a:pt x="1264" y="3303"/>
                </a:cubicBezTo>
                <a:cubicBezTo>
                  <a:pt x="1290" y="3561"/>
                  <a:pt x="1083" y="3664"/>
                  <a:pt x="1083" y="3922"/>
                </a:cubicBezTo>
                <a:cubicBezTo>
                  <a:pt x="1083" y="4309"/>
                  <a:pt x="1315" y="4464"/>
                  <a:pt x="1625" y="4464"/>
                </a:cubicBezTo>
                <a:cubicBezTo>
                  <a:pt x="1651" y="4464"/>
                  <a:pt x="1651" y="4464"/>
                  <a:pt x="1651" y="4464"/>
                </a:cubicBezTo>
                <a:cubicBezTo>
                  <a:pt x="1961" y="4464"/>
                  <a:pt x="2219" y="4309"/>
                  <a:pt x="2219" y="3922"/>
                </a:cubicBezTo>
                <a:cubicBezTo>
                  <a:pt x="2219" y="3664"/>
                  <a:pt x="1987" y="3561"/>
                  <a:pt x="2038" y="3303"/>
                </a:cubicBezTo>
                <a:cubicBezTo>
                  <a:pt x="2090" y="3303"/>
                  <a:pt x="2864" y="3303"/>
                  <a:pt x="3303" y="3303"/>
                </a:cubicBezTo>
                <a:cubicBezTo>
                  <a:pt x="3303" y="2838"/>
                  <a:pt x="3303" y="2090"/>
                  <a:pt x="3303" y="2038"/>
                </a:cubicBezTo>
                <a:cubicBezTo>
                  <a:pt x="3045" y="2012"/>
                  <a:pt x="2941" y="2219"/>
                  <a:pt x="2684" y="2219"/>
                </a:cubicBezTo>
                <a:cubicBezTo>
                  <a:pt x="2296" y="2219"/>
                  <a:pt x="2141" y="1961"/>
                  <a:pt x="2141" y="1677"/>
                </a:cubicBezTo>
                <a:cubicBezTo>
                  <a:pt x="2141" y="1625"/>
                  <a:pt x="2141" y="1625"/>
                  <a:pt x="2141" y="1625"/>
                </a:cubicBezTo>
                <a:cubicBezTo>
                  <a:pt x="2141" y="1342"/>
                  <a:pt x="2296" y="1083"/>
                  <a:pt x="2684" y="1083"/>
                </a:cubicBezTo>
              </a:path>
            </a:pathLst>
          </a:custGeom>
          <a:solidFill>
            <a:schemeClr val="accent5"/>
          </a:solidFill>
          <a:ln>
            <a:noFill/>
          </a:ln>
          <a:effectLst>
            <a:outerShdw blurRad="50800" dist="38100" dir="2700000" algn="tl" rotWithShape="0">
              <a:prstClr val="black">
                <a:alpha val="40000"/>
              </a:prstClr>
            </a:outerShdw>
          </a:effectLst>
          <a:scene3d>
            <a:camera prst="orthographicFront"/>
            <a:lightRig rig="balanced" dir="t"/>
          </a:scene3d>
          <a:sp3d prstMaterial="metal">
            <a:bevelT w="44450"/>
          </a:sp3d>
          <a:extLst/>
        </p:spPr>
        <p:txBody>
          <a:bodyPr wrap="none" lIns="91438" tIns="45719" rIns="91438" bIns="45719" anchor="ctr"/>
          <a:lstStyle/>
          <a:p>
            <a:pPr defTabSz="713196"/>
            <a:endParaRPr lang="en-US" sz="1400">
              <a:solidFill>
                <a:srgbClr val="FFFFFF"/>
              </a:solidFill>
              <a:latin typeface="Calibri" panose="020F0502020204030204"/>
            </a:endParaRPr>
          </a:p>
        </p:txBody>
      </p:sp>
      <p:sp>
        <p:nvSpPr>
          <p:cNvPr id="65" name="Freeform 64"/>
          <p:cNvSpPr>
            <a:spLocks noChangeArrowheads="1"/>
          </p:cNvSpPr>
          <p:nvPr/>
        </p:nvSpPr>
        <p:spPr bwMode="auto">
          <a:xfrm rot="16200000">
            <a:off x="9358357" y="3009932"/>
            <a:ext cx="520333" cy="862598"/>
          </a:xfrm>
          <a:custGeom>
            <a:avLst/>
            <a:gdLst>
              <a:gd name="T0" fmla="*/ 2684 w 3304"/>
              <a:gd name="T1" fmla="*/ 1083 h 4465"/>
              <a:gd name="T2" fmla="*/ 2684 w 3304"/>
              <a:gd name="T3" fmla="*/ 1083 h 4465"/>
              <a:gd name="T4" fmla="*/ 3303 w 3304"/>
              <a:gd name="T5" fmla="*/ 1264 h 4465"/>
              <a:gd name="T6" fmla="*/ 3303 w 3304"/>
              <a:gd name="T7" fmla="*/ 0 h 4465"/>
              <a:gd name="T8" fmla="*/ 128 w 3304"/>
              <a:gd name="T9" fmla="*/ 0 h 4465"/>
              <a:gd name="T10" fmla="*/ 0 w 3304"/>
              <a:gd name="T11" fmla="*/ 129 h 4465"/>
              <a:gd name="T12" fmla="*/ 0 w 3304"/>
              <a:gd name="T13" fmla="*/ 3303 h 4465"/>
              <a:gd name="T14" fmla="*/ 1264 w 3304"/>
              <a:gd name="T15" fmla="*/ 3303 h 4465"/>
              <a:gd name="T16" fmla="*/ 1083 w 3304"/>
              <a:gd name="T17" fmla="*/ 3922 h 4465"/>
              <a:gd name="T18" fmla="*/ 1625 w 3304"/>
              <a:gd name="T19" fmla="*/ 4464 h 4465"/>
              <a:gd name="T20" fmla="*/ 1651 w 3304"/>
              <a:gd name="T21" fmla="*/ 4464 h 4465"/>
              <a:gd name="T22" fmla="*/ 2219 w 3304"/>
              <a:gd name="T23" fmla="*/ 3922 h 4465"/>
              <a:gd name="T24" fmla="*/ 2038 w 3304"/>
              <a:gd name="T25" fmla="*/ 3303 h 4465"/>
              <a:gd name="T26" fmla="*/ 3303 w 3304"/>
              <a:gd name="T27" fmla="*/ 3303 h 4465"/>
              <a:gd name="T28" fmla="*/ 3303 w 3304"/>
              <a:gd name="T29" fmla="*/ 2038 h 4465"/>
              <a:gd name="T30" fmla="*/ 2684 w 3304"/>
              <a:gd name="T31" fmla="*/ 2219 h 4465"/>
              <a:gd name="T32" fmla="*/ 2141 w 3304"/>
              <a:gd name="T33" fmla="*/ 1677 h 4465"/>
              <a:gd name="T34" fmla="*/ 2141 w 3304"/>
              <a:gd name="T35" fmla="*/ 1625 h 4465"/>
              <a:gd name="T36" fmla="*/ 2684 w 3304"/>
              <a:gd name="T37" fmla="*/ 1083 h 4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04" h="4465">
                <a:moveTo>
                  <a:pt x="2684" y="1083"/>
                </a:moveTo>
                <a:lnTo>
                  <a:pt x="2684" y="1083"/>
                </a:lnTo>
                <a:cubicBezTo>
                  <a:pt x="2941" y="1083"/>
                  <a:pt x="3045" y="1290"/>
                  <a:pt x="3303" y="1264"/>
                </a:cubicBezTo>
                <a:cubicBezTo>
                  <a:pt x="3303" y="1212"/>
                  <a:pt x="3303" y="438"/>
                  <a:pt x="3303" y="0"/>
                </a:cubicBezTo>
                <a:cubicBezTo>
                  <a:pt x="128" y="0"/>
                  <a:pt x="128" y="0"/>
                  <a:pt x="128" y="0"/>
                </a:cubicBezTo>
                <a:cubicBezTo>
                  <a:pt x="51" y="0"/>
                  <a:pt x="0" y="51"/>
                  <a:pt x="0" y="129"/>
                </a:cubicBezTo>
                <a:cubicBezTo>
                  <a:pt x="0" y="3303"/>
                  <a:pt x="0" y="3303"/>
                  <a:pt x="0" y="3303"/>
                </a:cubicBezTo>
                <a:cubicBezTo>
                  <a:pt x="386" y="3303"/>
                  <a:pt x="1212" y="3303"/>
                  <a:pt x="1264" y="3303"/>
                </a:cubicBezTo>
                <a:cubicBezTo>
                  <a:pt x="1290" y="3561"/>
                  <a:pt x="1083" y="3664"/>
                  <a:pt x="1083" y="3922"/>
                </a:cubicBezTo>
                <a:cubicBezTo>
                  <a:pt x="1083" y="4309"/>
                  <a:pt x="1315" y="4464"/>
                  <a:pt x="1625" y="4464"/>
                </a:cubicBezTo>
                <a:cubicBezTo>
                  <a:pt x="1651" y="4464"/>
                  <a:pt x="1651" y="4464"/>
                  <a:pt x="1651" y="4464"/>
                </a:cubicBezTo>
                <a:cubicBezTo>
                  <a:pt x="1961" y="4464"/>
                  <a:pt x="2219" y="4309"/>
                  <a:pt x="2219" y="3922"/>
                </a:cubicBezTo>
                <a:cubicBezTo>
                  <a:pt x="2219" y="3664"/>
                  <a:pt x="1987" y="3561"/>
                  <a:pt x="2038" y="3303"/>
                </a:cubicBezTo>
                <a:cubicBezTo>
                  <a:pt x="2090" y="3303"/>
                  <a:pt x="2864" y="3303"/>
                  <a:pt x="3303" y="3303"/>
                </a:cubicBezTo>
                <a:cubicBezTo>
                  <a:pt x="3303" y="2838"/>
                  <a:pt x="3303" y="2090"/>
                  <a:pt x="3303" y="2038"/>
                </a:cubicBezTo>
                <a:cubicBezTo>
                  <a:pt x="3045" y="2012"/>
                  <a:pt x="2941" y="2219"/>
                  <a:pt x="2684" y="2219"/>
                </a:cubicBezTo>
                <a:cubicBezTo>
                  <a:pt x="2296" y="2219"/>
                  <a:pt x="2141" y="1961"/>
                  <a:pt x="2141" y="1677"/>
                </a:cubicBezTo>
                <a:cubicBezTo>
                  <a:pt x="2141" y="1625"/>
                  <a:pt x="2141" y="1625"/>
                  <a:pt x="2141" y="1625"/>
                </a:cubicBezTo>
                <a:cubicBezTo>
                  <a:pt x="2141" y="1342"/>
                  <a:pt x="2296" y="1083"/>
                  <a:pt x="2684" y="1083"/>
                </a:cubicBezTo>
              </a:path>
            </a:pathLst>
          </a:custGeom>
          <a:solidFill>
            <a:schemeClr val="accent4"/>
          </a:solidFill>
          <a:ln>
            <a:noFill/>
          </a:ln>
          <a:effectLst>
            <a:outerShdw blurRad="50800" dist="38100" dir="2700000" algn="tl" rotWithShape="0">
              <a:prstClr val="black">
                <a:alpha val="40000"/>
              </a:prstClr>
            </a:outerShdw>
          </a:effectLst>
          <a:scene3d>
            <a:camera prst="orthographicFront"/>
            <a:lightRig rig="balanced" dir="t"/>
          </a:scene3d>
          <a:sp3d prstMaterial="metal">
            <a:bevelT w="44450"/>
          </a:sp3d>
          <a:extLst/>
        </p:spPr>
        <p:txBody>
          <a:bodyPr wrap="none" lIns="91438" tIns="45719" rIns="91438" bIns="45719" anchor="ctr"/>
          <a:lstStyle/>
          <a:p>
            <a:pPr defTabSz="713196"/>
            <a:endParaRPr lang="en-US" sz="1400">
              <a:solidFill>
                <a:srgbClr val="FFFFFF"/>
              </a:solidFill>
              <a:latin typeface="Calibri" panose="020F0502020204030204"/>
            </a:endParaRPr>
          </a:p>
        </p:txBody>
      </p:sp>
      <p:sp>
        <p:nvSpPr>
          <p:cNvPr id="113" name="Rectangle 112"/>
          <p:cNvSpPr/>
          <p:nvPr/>
        </p:nvSpPr>
        <p:spPr>
          <a:xfrm>
            <a:off x="2067535" y="3900893"/>
            <a:ext cx="1813823" cy="1999100"/>
          </a:xfrm>
          <a:prstGeom prst="rect">
            <a:avLst/>
          </a:prstGeom>
        </p:spPr>
        <p:txBody>
          <a:bodyPr wrap="square">
            <a:noAutofit/>
          </a:bodyPr>
          <a:lstStyle/>
          <a:p>
            <a:pPr defTabSz="713196"/>
            <a:r>
              <a:rPr lang="en-US" sz="2100" dirty="0">
                <a:solidFill>
                  <a:srgbClr val="000000"/>
                </a:solidFill>
                <a:latin typeface="Calibri" panose="020F0502020204030204"/>
              </a:rPr>
              <a:t>All Children Can Learn Despite Many Obstacles Outside Our Control</a:t>
            </a:r>
          </a:p>
        </p:txBody>
      </p:sp>
      <p:sp>
        <p:nvSpPr>
          <p:cNvPr id="119" name="Rectangle 118"/>
          <p:cNvSpPr/>
          <p:nvPr/>
        </p:nvSpPr>
        <p:spPr>
          <a:xfrm>
            <a:off x="4583467" y="3527162"/>
            <a:ext cx="3226286" cy="2372833"/>
          </a:xfrm>
          <a:prstGeom prst="rect">
            <a:avLst/>
          </a:prstGeom>
        </p:spPr>
        <p:txBody>
          <a:bodyPr wrap="square">
            <a:noAutofit/>
          </a:bodyPr>
          <a:lstStyle/>
          <a:p>
            <a:pPr defTabSz="713196"/>
            <a:r>
              <a:rPr lang="en-US" sz="2100" dirty="0">
                <a:solidFill>
                  <a:srgbClr val="000000"/>
                </a:solidFill>
                <a:latin typeface="Calibri" panose="020F0502020204030204"/>
              </a:rPr>
              <a:t>If We Keep Doing What We have been Doing, We will Keep Getting What We have been Getting: Great Variability in Outcomes &amp; Further Disadvantaging of the Most Disadvantaged</a:t>
            </a:r>
          </a:p>
        </p:txBody>
      </p:sp>
      <p:sp>
        <p:nvSpPr>
          <p:cNvPr id="130" name="Rectangle 129"/>
          <p:cNvSpPr/>
          <p:nvPr/>
        </p:nvSpPr>
        <p:spPr>
          <a:xfrm>
            <a:off x="8566155" y="4060176"/>
            <a:ext cx="2005131" cy="1492716"/>
          </a:xfrm>
          <a:prstGeom prst="rect">
            <a:avLst/>
          </a:prstGeom>
        </p:spPr>
        <p:txBody>
          <a:bodyPr wrap="square">
            <a:noAutofit/>
          </a:bodyPr>
          <a:lstStyle/>
          <a:p>
            <a:pPr defTabSz="713196"/>
            <a:r>
              <a:rPr lang="en-US" sz="2100" dirty="0">
                <a:solidFill>
                  <a:srgbClr val="000000"/>
                </a:solidFill>
                <a:latin typeface="Calibri" panose="020F0502020204030204"/>
              </a:rPr>
              <a:t>We Can &amp; Must Do Better for Large Numbers of Students!</a:t>
            </a:r>
          </a:p>
        </p:txBody>
      </p:sp>
      <p:sp>
        <p:nvSpPr>
          <p:cNvPr id="135" name="TextBox 134"/>
          <p:cNvSpPr txBox="1"/>
          <p:nvPr/>
        </p:nvSpPr>
        <p:spPr>
          <a:xfrm>
            <a:off x="1825452" y="1181275"/>
            <a:ext cx="1818383" cy="999715"/>
          </a:xfrm>
          <a:prstGeom prst="rect">
            <a:avLst/>
          </a:prstGeom>
          <a:noFill/>
        </p:spPr>
        <p:txBody>
          <a:bodyPr wrap="square" lIns="91438" tIns="45719" rIns="91438" bIns="45719" rtlCol="0">
            <a:noAutofit/>
          </a:bodyPr>
          <a:lstStyle/>
          <a:p>
            <a:pPr algn="ctr" defTabSz="713196"/>
            <a:r>
              <a:rPr lang="en-US" sz="2100" b="1" dirty="0">
                <a:solidFill>
                  <a:srgbClr val="000000"/>
                </a:solidFill>
                <a:latin typeface="Calibri" panose="020F0502020204030204"/>
              </a:rPr>
              <a:t>1. Embrace a Fundamental Belief</a:t>
            </a:r>
          </a:p>
        </p:txBody>
      </p:sp>
      <p:sp>
        <p:nvSpPr>
          <p:cNvPr id="136" name="TextBox 135"/>
          <p:cNvSpPr txBox="1"/>
          <p:nvPr/>
        </p:nvSpPr>
        <p:spPr>
          <a:xfrm>
            <a:off x="5298151" y="1713663"/>
            <a:ext cx="1981621" cy="400110"/>
          </a:xfrm>
          <a:prstGeom prst="rect">
            <a:avLst/>
          </a:prstGeom>
          <a:noFill/>
        </p:spPr>
        <p:txBody>
          <a:bodyPr wrap="square" lIns="91438" tIns="45719" rIns="91438" bIns="45719" rtlCol="0">
            <a:noAutofit/>
          </a:bodyPr>
          <a:lstStyle/>
          <a:p>
            <a:pPr algn="ctr" defTabSz="713196"/>
            <a:r>
              <a:rPr lang="en-US" sz="2100" b="1" dirty="0">
                <a:solidFill>
                  <a:srgbClr val="000000"/>
                </a:solidFill>
                <a:latin typeface="Calibri" panose="020F0502020204030204"/>
              </a:rPr>
              <a:t>2.  Understand</a:t>
            </a:r>
          </a:p>
        </p:txBody>
      </p:sp>
      <p:sp>
        <p:nvSpPr>
          <p:cNvPr id="137" name="TextBox 136"/>
          <p:cNvSpPr txBox="1"/>
          <p:nvPr/>
        </p:nvSpPr>
        <p:spPr>
          <a:xfrm>
            <a:off x="8493241" y="1448211"/>
            <a:ext cx="1993784" cy="1120127"/>
          </a:xfrm>
          <a:prstGeom prst="rect">
            <a:avLst/>
          </a:prstGeom>
          <a:noFill/>
        </p:spPr>
        <p:txBody>
          <a:bodyPr wrap="square" lIns="91438" tIns="45719" rIns="91438" bIns="45719" rtlCol="0">
            <a:noAutofit/>
          </a:bodyPr>
          <a:lstStyle/>
          <a:p>
            <a:pPr algn="ctr" defTabSz="713196"/>
            <a:r>
              <a:rPr lang="en-US" sz="2100" b="1" dirty="0">
                <a:solidFill>
                  <a:srgbClr val="000000"/>
                </a:solidFill>
                <a:latin typeface="Calibri" panose="020F0502020204030204"/>
              </a:rPr>
              <a:t>3.  Create Urgency &amp; Conviction</a:t>
            </a:r>
          </a:p>
        </p:txBody>
      </p:sp>
      <p:cxnSp>
        <p:nvCxnSpPr>
          <p:cNvPr id="141" name="Straight Connector 140"/>
          <p:cNvCxnSpPr>
            <a:cxnSpLocks/>
          </p:cNvCxnSpPr>
          <p:nvPr/>
        </p:nvCxnSpPr>
        <p:spPr>
          <a:xfrm flipV="1">
            <a:off x="3643835" y="2917097"/>
            <a:ext cx="1186073" cy="18608"/>
          </a:xfrm>
          <a:prstGeom prst="line">
            <a:avLst/>
          </a:prstGeom>
          <a:ln w="76200">
            <a:tailEnd type="triangle"/>
          </a:ln>
        </p:spPr>
        <p:style>
          <a:lnRef idx="2">
            <a:schemeClr val="dk1"/>
          </a:lnRef>
          <a:fillRef idx="0">
            <a:schemeClr val="dk1"/>
          </a:fillRef>
          <a:effectRef idx="1">
            <a:schemeClr val="dk1"/>
          </a:effectRef>
          <a:fontRef idx="minor">
            <a:schemeClr val="tx1"/>
          </a:fontRef>
        </p:style>
      </p:cxnSp>
      <p:cxnSp>
        <p:nvCxnSpPr>
          <p:cNvPr id="142" name="Straight Connector 141"/>
          <p:cNvCxnSpPr>
            <a:cxnSpLocks/>
          </p:cNvCxnSpPr>
          <p:nvPr/>
        </p:nvCxnSpPr>
        <p:spPr>
          <a:xfrm>
            <a:off x="7279771" y="2959846"/>
            <a:ext cx="1059965" cy="0"/>
          </a:xfrm>
          <a:prstGeom prst="line">
            <a:avLst/>
          </a:prstGeom>
          <a:ln w="76200">
            <a:tailEnd type="triangle"/>
          </a:ln>
        </p:spPr>
        <p:style>
          <a:lnRef idx="3">
            <a:schemeClr val="dk1"/>
          </a:lnRef>
          <a:fillRef idx="0">
            <a:schemeClr val="dk1"/>
          </a:fillRef>
          <a:effectRef idx="2">
            <a:schemeClr val="dk1"/>
          </a:effectRef>
          <a:fontRef idx="minor">
            <a:schemeClr val="tx1"/>
          </a:fontRef>
        </p:style>
      </p:cxnSp>
      <p:sp>
        <p:nvSpPr>
          <p:cNvPr id="36" name="TextBox 35"/>
          <p:cNvSpPr txBox="1"/>
          <p:nvPr/>
        </p:nvSpPr>
        <p:spPr>
          <a:xfrm>
            <a:off x="3841389" y="900462"/>
            <a:ext cx="5313916" cy="591671"/>
          </a:xfrm>
          <a:prstGeom prst="rect">
            <a:avLst/>
          </a:prstGeom>
          <a:noFill/>
        </p:spPr>
        <p:txBody>
          <a:bodyPr wrap="square" lIns="0" tIns="0" rIns="0" bIns="0" rtlCol="0">
            <a:normAutofit fontScale="92500"/>
          </a:bodyPr>
          <a:lstStyle/>
          <a:p>
            <a:pPr defTabSz="713196"/>
            <a:r>
              <a:rPr lang="en-US" sz="4000" b="1" spc="300" dirty="0">
                <a:solidFill>
                  <a:srgbClr val="000000">
                    <a:lumMod val="65000"/>
                    <a:lumOff val="35000"/>
                  </a:srgbClr>
                </a:solidFill>
                <a:latin typeface="Calibri" panose="020F0502020204030204"/>
              </a:rPr>
              <a:t>What We Need To Do!</a:t>
            </a:r>
          </a:p>
        </p:txBody>
      </p:sp>
    </p:spTree>
    <p:extLst>
      <p:ext uri="{BB962C8B-B14F-4D97-AF65-F5344CB8AC3E}">
        <p14:creationId xmlns:p14="http://schemas.microsoft.com/office/powerpoint/2010/main" val="299720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35"/>
                                        </p:tgtEl>
                                        <p:attrNameLst>
                                          <p:attrName>style.visibility</p:attrName>
                                        </p:attrNameLst>
                                      </p:cBhvr>
                                      <p:to>
                                        <p:strVal val="visible"/>
                                      </p:to>
                                    </p:set>
                                    <p:anim calcmode="lin" valueType="num">
                                      <p:cBhvr additive="base">
                                        <p:cTn id="11" dur="500" fill="hold"/>
                                        <p:tgtEl>
                                          <p:spTgt spid="135"/>
                                        </p:tgtEl>
                                        <p:attrNameLst>
                                          <p:attrName>ppt_x</p:attrName>
                                        </p:attrNameLst>
                                      </p:cBhvr>
                                      <p:tavLst>
                                        <p:tav tm="0">
                                          <p:val>
                                            <p:strVal val="#ppt_x"/>
                                          </p:val>
                                        </p:tav>
                                        <p:tav tm="100000">
                                          <p:val>
                                            <p:strVal val="#ppt_x"/>
                                          </p:val>
                                        </p:tav>
                                      </p:tavLst>
                                    </p:anim>
                                    <p:anim calcmode="lin" valueType="num">
                                      <p:cBhvr additive="base">
                                        <p:cTn id="12" dur="500" fill="hold"/>
                                        <p:tgtEl>
                                          <p:spTgt spid="13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8"/>
                                        </p:tgtEl>
                                        <p:attrNameLst>
                                          <p:attrName>style.visibility</p:attrName>
                                        </p:attrNameLst>
                                      </p:cBhvr>
                                      <p:to>
                                        <p:strVal val="visible"/>
                                      </p:to>
                                    </p:set>
                                    <p:anim calcmode="lin" valueType="num">
                                      <p:cBhvr additive="base">
                                        <p:cTn id="15" dur="500" fill="hold"/>
                                        <p:tgtEl>
                                          <p:spTgt spid="128"/>
                                        </p:tgtEl>
                                        <p:attrNameLst>
                                          <p:attrName>ppt_x</p:attrName>
                                        </p:attrNameLst>
                                      </p:cBhvr>
                                      <p:tavLst>
                                        <p:tav tm="0">
                                          <p:val>
                                            <p:strVal val="#ppt_x"/>
                                          </p:val>
                                        </p:tav>
                                        <p:tav tm="100000">
                                          <p:val>
                                            <p:strVal val="#ppt_x"/>
                                          </p:val>
                                        </p:tav>
                                      </p:tavLst>
                                    </p:anim>
                                    <p:anim calcmode="lin" valueType="num">
                                      <p:cBhvr additive="base">
                                        <p:cTn id="16" dur="500" fill="hold"/>
                                        <p:tgtEl>
                                          <p:spTgt spid="12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fill="hold"/>
                                        <p:tgtEl>
                                          <p:spTgt spid="33"/>
                                        </p:tgtEl>
                                        <p:attrNameLst>
                                          <p:attrName>ppt_x</p:attrName>
                                        </p:attrNameLst>
                                      </p:cBhvr>
                                      <p:tavLst>
                                        <p:tav tm="0">
                                          <p:val>
                                            <p:strVal val="#ppt_x"/>
                                          </p:val>
                                        </p:tav>
                                        <p:tav tm="100000">
                                          <p:val>
                                            <p:strVal val="#ppt_x"/>
                                          </p:val>
                                        </p:tav>
                                      </p:tavLst>
                                    </p:anim>
                                    <p:anim calcmode="lin" valueType="num">
                                      <p:cBhvr additive="base">
                                        <p:cTn id="22" dur="500" fill="hold"/>
                                        <p:tgtEl>
                                          <p:spTgt spid="3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3"/>
                                        </p:tgtEl>
                                        <p:attrNameLst>
                                          <p:attrName>style.visibility</p:attrName>
                                        </p:attrNameLst>
                                      </p:cBhvr>
                                      <p:to>
                                        <p:strVal val="visible"/>
                                      </p:to>
                                    </p:set>
                                    <p:anim calcmode="lin" valueType="num">
                                      <p:cBhvr additive="base">
                                        <p:cTn id="25" dur="500" fill="hold"/>
                                        <p:tgtEl>
                                          <p:spTgt spid="113"/>
                                        </p:tgtEl>
                                        <p:attrNameLst>
                                          <p:attrName>ppt_x</p:attrName>
                                        </p:attrNameLst>
                                      </p:cBhvr>
                                      <p:tavLst>
                                        <p:tav tm="0">
                                          <p:val>
                                            <p:strVal val="#ppt_x"/>
                                          </p:val>
                                        </p:tav>
                                        <p:tav tm="100000">
                                          <p:val>
                                            <p:strVal val="#ppt_x"/>
                                          </p:val>
                                        </p:tav>
                                      </p:tavLst>
                                    </p:anim>
                                    <p:anim calcmode="lin" valueType="num">
                                      <p:cBhvr additive="base">
                                        <p:cTn id="26" dur="500" fill="hold"/>
                                        <p:tgtEl>
                                          <p:spTgt spid="1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6"/>
                                        </p:tgtEl>
                                        <p:attrNameLst>
                                          <p:attrName>style.visibility</p:attrName>
                                        </p:attrNameLst>
                                      </p:cBhvr>
                                      <p:to>
                                        <p:strVal val="visible"/>
                                      </p:to>
                                    </p:set>
                                    <p:anim calcmode="lin" valueType="num">
                                      <p:cBhvr additive="base">
                                        <p:cTn id="35" dur="500" fill="hold"/>
                                        <p:tgtEl>
                                          <p:spTgt spid="136"/>
                                        </p:tgtEl>
                                        <p:attrNameLst>
                                          <p:attrName>ppt_x</p:attrName>
                                        </p:attrNameLst>
                                      </p:cBhvr>
                                      <p:tavLst>
                                        <p:tav tm="0">
                                          <p:val>
                                            <p:strVal val="#ppt_x"/>
                                          </p:val>
                                        </p:tav>
                                        <p:tav tm="100000">
                                          <p:val>
                                            <p:strVal val="#ppt_x"/>
                                          </p:val>
                                        </p:tav>
                                      </p:tavLst>
                                    </p:anim>
                                    <p:anim calcmode="lin" valueType="num">
                                      <p:cBhvr additive="base">
                                        <p:cTn id="36" dur="500" fill="hold"/>
                                        <p:tgtEl>
                                          <p:spTgt spid="13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7"/>
                                        </p:tgtEl>
                                        <p:attrNameLst>
                                          <p:attrName>style.visibility</p:attrName>
                                        </p:attrNameLst>
                                      </p:cBhvr>
                                      <p:to>
                                        <p:strVal val="visible"/>
                                      </p:to>
                                    </p:set>
                                    <p:anim calcmode="lin" valueType="num">
                                      <p:cBhvr additive="base">
                                        <p:cTn id="39" dur="500" fill="hold"/>
                                        <p:tgtEl>
                                          <p:spTgt spid="127"/>
                                        </p:tgtEl>
                                        <p:attrNameLst>
                                          <p:attrName>ppt_x</p:attrName>
                                        </p:attrNameLst>
                                      </p:cBhvr>
                                      <p:tavLst>
                                        <p:tav tm="0">
                                          <p:val>
                                            <p:strVal val="#ppt_x"/>
                                          </p:val>
                                        </p:tav>
                                        <p:tav tm="100000">
                                          <p:val>
                                            <p:strVal val="#ppt_x"/>
                                          </p:val>
                                        </p:tav>
                                      </p:tavLst>
                                    </p:anim>
                                    <p:anim calcmode="lin" valueType="num">
                                      <p:cBhvr additive="base">
                                        <p:cTn id="40" dur="500" fill="hold"/>
                                        <p:tgtEl>
                                          <p:spTgt spid="12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61"/>
                                        </p:tgtEl>
                                        <p:attrNameLst>
                                          <p:attrName>style.visibility</p:attrName>
                                        </p:attrNameLst>
                                      </p:cBhvr>
                                      <p:to>
                                        <p:strVal val="visible"/>
                                      </p:to>
                                    </p:set>
                                    <p:anim calcmode="lin" valueType="num">
                                      <p:cBhvr additive="base">
                                        <p:cTn id="45" dur="500" fill="hold"/>
                                        <p:tgtEl>
                                          <p:spTgt spid="61"/>
                                        </p:tgtEl>
                                        <p:attrNameLst>
                                          <p:attrName>ppt_x</p:attrName>
                                        </p:attrNameLst>
                                      </p:cBhvr>
                                      <p:tavLst>
                                        <p:tav tm="0">
                                          <p:val>
                                            <p:strVal val="#ppt_x"/>
                                          </p:val>
                                        </p:tav>
                                        <p:tav tm="100000">
                                          <p:val>
                                            <p:strVal val="#ppt_x"/>
                                          </p:val>
                                        </p:tav>
                                      </p:tavLst>
                                    </p:anim>
                                    <p:anim calcmode="lin" valueType="num">
                                      <p:cBhvr additive="base">
                                        <p:cTn id="46" dur="500" fill="hold"/>
                                        <p:tgtEl>
                                          <p:spTgt spid="61"/>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62"/>
                                        </p:tgtEl>
                                        <p:attrNameLst>
                                          <p:attrName>style.visibility</p:attrName>
                                        </p:attrNameLst>
                                      </p:cBhvr>
                                      <p:to>
                                        <p:strVal val="visible"/>
                                      </p:to>
                                    </p:set>
                                    <p:anim calcmode="lin" valueType="num">
                                      <p:cBhvr additive="base">
                                        <p:cTn id="49" dur="500" fill="hold"/>
                                        <p:tgtEl>
                                          <p:spTgt spid="62"/>
                                        </p:tgtEl>
                                        <p:attrNameLst>
                                          <p:attrName>ppt_x</p:attrName>
                                        </p:attrNameLst>
                                      </p:cBhvr>
                                      <p:tavLst>
                                        <p:tav tm="0">
                                          <p:val>
                                            <p:strVal val="#ppt_x"/>
                                          </p:val>
                                        </p:tav>
                                        <p:tav tm="100000">
                                          <p:val>
                                            <p:strVal val="#ppt_x"/>
                                          </p:val>
                                        </p:tav>
                                      </p:tavLst>
                                    </p:anim>
                                    <p:anim calcmode="lin" valueType="num">
                                      <p:cBhvr additive="base">
                                        <p:cTn id="50" dur="500" fill="hold"/>
                                        <p:tgtEl>
                                          <p:spTgt spid="62"/>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19"/>
                                        </p:tgtEl>
                                        <p:attrNameLst>
                                          <p:attrName>style.visibility</p:attrName>
                                        </p:attrNameLst>
                                      </p:cBhvr>
                                      <p:to>
                                        <p:strVal val="visible"/>
                                      </p:to>
                                    </p:set>
                                    <p:anim calcmode="lin" valueType="num">
                                      <p:cBhvr additive="base">
                                        <p:cTn id="53" dur="500" fill="hold"/>
                                        <p:tgtEl>
                                          <p:spTgt spid="119"/>
                                        </p:tgtEl>
                                        <p:attrNameLst>
                                          <p:attrName>ppt_x</p:attrName>
                                        </p:attrNameLst>
                                      </p:cBhvr>
                                      <p:tavLst>
                                        <p:tav tm="0">
                                          <p:val>
                                            <p:strVal val="#ppt_x"/>
                                          </p:val>
                                        </p:tav>
                                        <p:tav tm="100000">
                                          <p:val>
                                            <p:strVal val="#ppt_x"/>
                                          </p:val>
                                        </p:tav>
                                      </p:tavLst>
                                    </p:anim>
                                    <p:anim calcmode="lin" valueType="num">
                                      <p:cBhvr additive="base">
                                        <p:cTn id="54"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37"/>
                                        </p:tgtEl>
                                        <p:attrNameLst>
                                          <p:attrName>style.visibility</p:attrName>
                                        </p:attrNameLst>
                                      </p:cBhvr>
                                      <p:to>
                                        <p:strVal val="visible"/>
                                      </p:to>
                                    </p:set>
                                    <p:anim calcmode="lin" valueType="num">
                                      <p:cBhvr additive="base">
                                        <p:cTn id="63" dur="500" fill="hold"/>
                                        <p:tgtEl>
                                          <p:spTgt spid="137"/>
                                        </p:tgtEl>
                                        <p:attrNameLst>
                                          <p:attrName>ppt_x</p:attrName>
                                        </p:attrNameLst>
                                      </p:cBhvr>
                                      <p:tavLst>
                                        <p:tav tm="0">
                                          <p:val>
                                            <p:strVal val="#ppt_x"/>
                                          </p:val>
                                        </p:tav>
                                        <p:tav tm="100000">
                                          <p:val>
                                            <p:strVal val="#ppt_x"/>
                                          </p:val>
                                        </p:tav>
                                      </p:tavLst>
                                    </p:anim>
                                    <p:anim calcmode="lin" valueType="num">
                                      <p:cBhvr additive="base">
                                        <p:cTn id="64" dur="500" fill="hold"/>
                                        <p:tgtEl>
                                          <p:spTgt spid="13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26"/>
                                        </p:tgtEl>
                                        <p:attrNameLst>
                                          <p:attrName>style.visibility</p:attrName>
                                        </p:attrNameLst>
                                      </p:cBhvr>
                                      <p:to>
                                        <p:strVal val="visible"/>
                                      </p:to>
                                    </p:set>
                                    <p:anim calcmode="lin" valueType="num">
                                      <p:cBhvr additive="base">
                                        <p:cTn id="67" dur="500" fill="hold"/>
                                        <p:tgtEl>
                                          <p:spTgt spid="126"/>
                                        </p:tgtEl>
                                        <p:attrNameLst>
                                          <p:attrName>ppt_x</p:attrName>
                                        </p:attrNameLst>
                                      </p:cBhvr>
                                      <p:tavLst>
                                        <p:tav tm="0">
                                          <p:val>
                                            <p:strVal val="#ppt_x"/>
                                          </p:val>
                                        </p:tav>
                                        <p:tav tm="100000">
                                          <p:val>
                                            <p:strVal val="#ppt_x"/>
                                          </p:val>
                                        </p:tav>
                                      </p:tavLst>
                                    </p:anim>
                                    <p:anim calcmode="lin" valueType="num">
                                      <p:cBhvr additive="base">
                                        <p:cTn id="68" dur="500" fill="hold"/>
                                        <p:tgtEl>
                                          <p:spTgt spid="12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 calcmode="lin" valueType="num">
                                      <p:cBhvr additive="base">
                                        <p:cTn id="73" dur="500" fill="hold"/>
                                        <p:tgtEl>
                                          <p:spTgt spid="63"/>
                                        </p:tgtEl>
                                        <p:attrNameLst>
                                          <p:attrName>ppt_x</p:attrName>
                                        </p:attrNameLst>
                                      </p:cBhvr>
                                      <p:tavLst>
                                        <p:tav tm="0">
                                          <p:val>
                                            <p:strVal val="#ppt_x"/>
                                          </p:val>
                                        </p:tav>
                                        <p:tav tm="100000">
                                          <p:val>
                                            <p:strVal val="#ppt_x"/>
                                          </p:val>
                                        </p:tav>
                                      </p:tavLst>
                                    </p:anim>
                                    <p:anim calcmode="lin" valueType="num">
                                      <p:cBhvr additive="base">
                                        <p:cTn id="74" dur="500" fill="hold"/>
                                        <p:tgtEl>
                                          <p:spTgt spid="63"/>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64"/>
                                        </p:tgtEl>
                                        <p:attrNameLst>
                                          <p:attrName>style.visibility</p:attrName>
                                        </p:attrNameLst>
                                      </p:cBhvr>
                                      <p:to>
                                        <p:strVal val="visible"/>
                                      </p:to>
                                    </p:set>
                                    <p:anim calcmode="lin" valueType="num">
                                      <p:cBhvr additive="base">
                                        <p:cTn id="77" dur="500" fill="hold"/>
                                        <p:tgtEl>
                                          <p:spTgt spid="64"/>
                                        </p:tgtEl>
                                        <p:attrNameLst>
                                          <p:attrName>ppt_x</p:attrName>
                                        </p:attrNameLst>
                                      </p:cBhvr>
                                      <p:tavLst>
                                        <p:tav tm="0">
                                          <p:val>
                                            <p:strVal val="#ppt_x"/>
                                          </p:val>
                                        </p:tav>
                                        <p:tav tm="100000">
                                          <p:val>
                                            <p:strVal val="#ppt_x"/>
                                          </p:val>
                                        </p:tav>
                                      </p:tavLst>
                                    </p:anim>
                                    <p:anim calcmode="lin" valueType="num">
                                      <p:cBhvr additive="base">
                                        <p:cTn id="78" dur="500" fill="hold"/>
                                        <p:tgtEl>
                                          <p:spTgt spid="64"/>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30"/>
                                        </p:tgtEl>
                                        <p:attrNameLst>
                                          <p:attrName>style.visibility</p:attrName>
                                        </p:attrNameLst>
                                      </p:cBhvr>
                                      <p:to>
                                        <p:strVal val="visible"/>
                                      </p:to>
                                    </p:set>
                                    <p:anim calcmode="lin" valueType="num">
                                      <p:cBhvr additive="base">
                                        <p:cTn id="81" dur="500" fill="hold"/>
                                        <p:tgtEl>
                                          <p:spTgt spid="130"/>
                                        </p:tgtEl>
                                        <p:attrNameLst>
                                          <p:attrName>ppt_x</p:attrName>
                                        </p:attrNameLst>
                                      </p:cBhvr>
                                      <p:tavLst>
                                        <p:tav tm="0">
                                          <p:val>
                                            <p:strVal val="#ppt_x"/>
                                          </p:val>
                                        </p:tav>
                                        <p:tav tm="100000">
                                          <p:val>
                                            <p:strVal val="#ppt_x"/>
                                          </p:val>
                                        </p:tav>
                                      </p:tavLst>
                                    </p:anim>
                                    <p:anim calcmode="lin" valueType="num">
                                      <p:cBhvr additive="base">
                                        <p:cTn id="82" dur="500" fill="hold"/>
                                        <p:tgtEl>
                                          <p:spTgt spid="130"/>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65"/>
                                        </p:tgtEl>
                                        <p:attrNameLst>
                                          <p:attrName>style.visibility</p:attrName>
                                        </p:attrNameLst>
                                      </p:cBhvr>
                                      <p:to>
                                        <p:strVal val="visible"/>
                                      </p:to>
                                    </p:set>
                                    <p:anim calcmode="lin" valueType="num">
                                      <p:cBhvr additive="base">
                                        <p:cTn id="85" dur="500" fill="hold"/>
                                        <p:tgtEl>
                                          <p:spTgt spid="65"/>
                                        </p:tgtEl>
                                        <p:attrNameLst>
                                          <p:attrName>ppt_x</p:attrName>
                                        </p:attrNameLst>
                                      </p:cBhvr>
                                      <p:tavLst>
                                        <p:tav tm="0">
                                          <p:val>
                                            <p:strVal val="#ppt_x"/>
                                          </p:val>
                                        </p:tav>
                                        <p:tav tm="100000">
                                          <p:val>
                                            <p:strVal val="#ppt_x"/>
                                          </p:val>
                                        </p:tav>
                                      </p:tavLst>
                                    </p:anim>
                                    <p:anim calcmode="lin" valueType="num">
                                      <p:cBhvr additive="base">
                                        <p:cTn id="86"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128" grpId="0" animBg="1"/>
      <p:bldP spid="126" grpId="0" animBg="1"/>
      <p:bldP spid="33" grpId="0" animBg="1"/>
      <p:bldP spid="61" grpId="0" animBg="1"/>
      <p:bldP spid="62" grpId="0" animBg="1"/>
      <p:bldP spid="63" grpId="0" animBg="1"/>
      <p:bldP spid="64" grpId="0" animBg="1"/>
      <p:bldP spid="65" grpId="0" animBg="1"/>
      <p:bldP spid="113" grpId="0"/>
      <p:bldP spid="119" grpId="0"/>
      <p:bldP spid="130" grpId="0"/>
      <p:bldP spid="135" grpId="0"/>
      <p:bldP spid="136" grpId="0"/>
      <p:bldP spid="137" grpId="0"/>
      <p:bldP spid="36"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94" name="Object 106"/>
          <p:cNvGraphicFramePr>
            <a:graphicFrameLocks noGrp="1" noChangeAspect="1"/>
          </p:cNvGraphicFramePr>
          <p:nvPr>
            <p:ph sz="quarter" idx="4294967295"/>
          </p:nvPr>
        </p:nvGraphicFramePr>
        <p:xfrm>
          <a:off x="4010026" y="3436939"/>
          <a:ext cx="411163" cy="712787"/>
        </p:xfrm>
        <a:graphic>
          <a:graphicData uri="http://schemas.openxmlformats.org/presentationml/2006/ole">
            <mc:AlternateContent xmlns:mc="http://schemas.openxmlformats.org/markup-compatibility/2006">
              <mc:Choice xmlns:v="urn:schemas-microsoft-com:vml" Requires="v">
                <p:oleObj spid="_x0000_s26277" name="Clip" r:id="rId4" imgW="706967" imgH="1265767" progId="">
                  <p:embed/>
                </p:oleObj>
              </mc:Choice>
              <mc:Fallback>
                <p:oleObj name="Clip" r:id="rId4" imgW="706967" imgH="1265767" progId="">
                  <p:embed/>
                  <p:pic>
                    <p:nvPicPr>
                      <p:cNvPr id="12394" name="Object 106"/>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0026" y="3436939"/>
                        <a:ext cx="411163" cy="7127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2420" name="Rectangle 3"/>
          <p:cNvSpPr>
            <a:spLocks noChangeArrowheads="1"/>
          </p:cNvSpPr>
          <p:nvPr/>
        </p:nvSpPr>
        <p:spPr bwMode="auto">
          <a:xfrm>
            <a:off x="7435850" y="1657351"/>
            <a:ext cx="1823190" cy="366767"/>
          </a:xfrm>
          <a:prstGeom prst="rect">
            <a:avLst/>
          </a:prstGeom>
          <a:noFill/>
          <a:ln w="12700">
            <a:noFill/>
            <a:miter lim="800000"/>
            <a:headEnd/>
            <a:tailEnd/>
          </a:ln>
        </p:spPr>
        <p:txBody>
          <a:bodyPr wrap="none" lIns="90487" tIns="44450" rIns="90487" bIns="44450">
            <a:spAutoFit/>
          </a:bodyPr>
          <a:lstStyle/>
          <a:p>
            <a:r>
              <a:rPr lang="en-US"/>
              <a:t>Special Education</a:t>
            </a:r>
          </a:p>
        </p:txBody>
      </p:sp>
      <p:sp>
        <p:nvSpPr>
          <p:cNvPr id="12421" name="Line 4"/>
          <p:cNvSpPr>
            <a:spLocks noChangeShapeType="1"/>
          </p:cNvSpPr>
          <p:nvPr/>
        </p:nvSpPr>
        <p:spPr bwMode="auto">
          <a:xfrm>
            <a:off x="2743200" y="1447801"/>
            <a:ext cx="7938" cy="4638675"/>
          </a:xfrm>
          <a:prstGeom prst="line">
            <a:avLst/>
          </a:prstGeom>
          <a:noFill/>
          <a:ln w="50800">
            <a:solidFill>
              <a:schemeClr val="tx1"/>
            </a:solidFill>
            <a:round/>
            <a:headEnd/>
            <a:tailEnd/>
          </a:ln>
        </p:spPr>
        <p:txBody>
          <a:bodyPr wrap="none" anchor="ctr"/>
          <a:lstStyle/>
          <a:p>
            <a:endParaRPr lang="en-US"/>
          </a:p>
        </p:txBody>
      </p:sp>
      <p:sp>
        <p:nvSpPr>
          <p:cNvPr id="12422" name="Line 5"/>
          <p:cNvSpPr>
            <a:spLocks noChangeShapeType="1"/>
          </p:cNvSpPr>
          <p:nvPr/>
        </p:nvSpPr>
        <p:spPr bwMode="auto">
          <a:xfrm>
            <a:off x="2743200" y="6096000"/>
            <a:ext cx="7315200" cy="0"/>
          </a:xfrm>
          <a:prstGeom prst="line">
            <a:avLst/>
          </a:prstGeom>
          <a:noFill/>
          <a:ln w="50800">
            <a:solidFill>
              <a:schemeClr val="tx1"/>
            </a:solidFill>
            <a:round/>
            <a:headEnd/>
            <a:tailEnd/>
          </a:ln>
        </p:spPr>
        <p:txBody>
          <a:bodyPr wrap="none" anchor="ctr"/>
          <a:lstStyle/>
          <a:p>
            <a:endParaRPr lang="en-US"/>
          </a:p>
        </p:txBody>
      </p:sp>
      <p:sp>
        <p:nvSpPr>
          <p:cNvPr id="12423" name="Oval 6"/>
          <p:cNvSpPr>
            <a:spLocks noChangeArrowheads="1"/>
          </p:cNvSpPr>
          <p:nvPr/>
        </p:nvSpPr>
        <p:spPr bwMode="auto">
          <a:xfrm>
            <a:off x="2895600" y="3048000"/>
            <a:ext cx="3213100" cy="2959100"/>
          </a:xfrm>
          <a:prstGeom prst="ellipse">
            <a:avLst/>
          </a:prstGeom>
          <a:noFill/>
          <a:ln w="50800">
            <a:solidFill>
              <a:srgbClr val="008000"/>
            </a:solidFill>
            <a:round/>
            <a:headEnd/>
            <a:tailEnd/>
          </a:ln>
        </p:spPr>
        <p:txBody>
          <a:bodyPr wrap="none" anchor="ctr"/>
          <a:lstStyle/>
          <a:p>
            <a:endParaRPr lang="en-US"/>
          </a:p>
        </p:txBody>
      </p:sp>
      <p:sp>
        <p:nvSpPr>
          <p:cNvPr id="12424" name="Oval 7"/>
          <p:cNvSpPr>
            <a:spLocks noChangeArrowheads="1"/>
          </p:cNvSpPr>
          <p:nvPr/>
        </p:nvSpPr>
        <p:spPr bwMode="auto">
          <a:xfrm>
            <a:off x="8229600" y="2195514"/>
            <a:ext cx="1219200" cy="1157287"/>
          </a:xfrm>
          <a:prstGeom prst="ellipse">
            <a:avLst/>
          </a:prstGeom>
          <a:noFill/>
          <a:ln w="50800">
            <a:solidFill>
              <a:srgbClr val="0000FF"/>
            </a:solidFill>
            <a:round/>
            <a:headEnd/>
            <a:tailEnd/>
          </a:ln>
        </p:spPr>
        <p:txBody>
          <a:bodyPr wrap="none" anchor="ctr"/>
          <a:lstStyle/>
          <a:p>
            <a:endParaRPr lang="en-US"/>
          </a:p>
        </p:txBody>
      </p:sp>
      <p:sp>
        <p:nvSpPr>
          <p:cNvPr id="12425" name="Rectangle 8"/>
          <p:cNvSpPr>
            <a:spLocks noChangeArrowheads="1"/>
          </p:cNvSpPr>
          <p:nvPr/>
        </p:nvSpPr>
        <p:spPr bwMode="auto">
          <a:xfrm>
            <a:off x="3124201" y="2590801"/>
            <a:ext cx="1903405" cy="366767"/>
          </a:xfrm>
          <a:prstGeom prst="rect">
            <a:avLst/>
          </a:prstGeom>
          <a:noFill/>
          <a:ln w="12700">
            <a:noFill/>
            <a:miter lim="800000"/>
            <a:headEnd/>
            <a:tailEnd/>
          </a:ln>
        </p:spPr>
        <p:txBody>
          <a:bodyPr wrap="none" lIns="90487" tIns="44450" rIns="90487" bIns="44450">
            <a:spAutoFit/>
          </a:bodyPr>
          <a:lstStyle/>
          <a:p>
            <a:r>
              <a:rPr lang="en-US"/>
              <a:t>General Education</a:t>
            </a:r>
          </a:p>
        </p:txBody>
      </p:sp>
      <p:sp>
        <p:nvSpPr>
          <p:cNvPr id="12426" name="Freeform 9"/>
          <p:cNvSpPr>
            <a:spLocks/>
          </p:cNvSpPr>
          <p:nvPr/>
        </p:nvSpPr>
        <p:spPr bwMode="auto">
          <a:xfrm>
            <a:off x="7572376" y="4191001"/>
            <a:ext cx="847725" cy="214313"/>
          </a:xfrm>
          <a:custGeom>
            <a:avLst/>
            <a:gdLst>
              <a:gd name="T0" fmla="*/ 0 w 534"/>
              <a:gd name="T1" fmla="*/ 2147483647 h 135"/>
              <a:gd name="T2" fmla="*/ 0 w 534"/>
              <a:gd name="T3" fmla="*/ 2147483647 h 135"/>
              <a:gd name="T4" fmla="*/ 2147483647 w 534"/>
              <a:gd name="T5" fmla="*/ 2147483647 h 135"/>
              <a:gd name="T6" fmla="*/ 2147483647 w 534"/>
              <a:gd name="T7" fmla="*/ 2147483647 h 135"/>
              <a:gd name="T8" fmla="*/ 2147483647 w 534"/>
              <a:gd name="T9" fmla="*/ 2147483647 h 135"/>
              <a:gd name="T10" fmla="*/ 2147483647 w 534"/>
              <a:gd name="T11" fmla="*/ 2147483647 h 135"/>
              <a:gd name="T12" fmla="*/ 2147483647 w 534"/>
              <a:gd name="T13" fmla="*/ 2147483647 h 135"/>
              <a:gd name="T14" fmla="*/ 2147483647 w 534"/>
              <a:gd name="T15" fmla="*/ 2147483647 h 135"/>
              <a:gd name="T16" fmla="*/ 2147483647 w 534"/>
              <a:gd name="T17" fmla="*/ 2147483647 h 135"/>
              <a:gd name="T18" fmla="*/ 2147483647 w 534"/>
              <a:gd name="T19" fmla="*/ 2147483647 h 135"/>
              <a:gd name="T20" fmla="*/ 2147483647 w 534"/>
              <a:gd name="T21" fmla="*/ 2147483647 h 135"/>
              <a:gd name="T22" fmla="*/ 2147483647 w 534"/>
              <a:gd name="T23" fmla="*/ 2147483647 h 135"/>
              <a:gd name="T24" fmla="*/ 2147483647 w 534"/>
              <a:gd name="T25" fmla="*/ 0 h 135"/>
              <a:gd name="T26" fmla="*/ 2147483647 w 534"/>
              <a:gd name="T27" fmla="*/ 2147483647 h 135"/>
              <a:gd name="T28" fmla="*/ 2147483647 w 534"/>
              <a:gd name="T29" fmla="*/ 2147483647 h 135"/>
              <a:gd name="T30" fmla="*/ 2147483647 w 534"/>
              <a:gd name="T31" fmla="*/ 2147483647 h 135"/>
              <a:gd name="T32" fmla="*/ 2147483647 w 534"/>
              <a:gd name="T33" fmla="*/ 2147483647 h 135"/>
              <a:gd name="T34" fmla="*/ 2147483647 w 534"/>
              <a:gd name="T35" fmla="*/ 2147483647 h 135"/>
              <a:gd name="T36" fmla="*/ 2147483647 w 534"/>
              <a:gd name="T37" fmla="*/ 2147483647 h 135"/>
              <a:gd name="T38" fmla="*/ 2147483647 w 534"/>
              <a:gd name="T39" fmla="*/ 2147483647 h 135"/>
              <a:gd name="T40" fmla="*/ 2147483647 w 534"/>
              <a:gd name="T41" fmla="*/ 2147483647 h 135"/>
              <a:gd name="T42" fmla="*/ 2147483647 w 534"/>
              <a:gd name="T43" fmla="*/ 2147483647 h 135"/>
              <a:gd name="T44" fmla="*/ 2147483647 w 534"/>
              <a:gd name="T45" fmla="*/ 2147483647 h 135"/>
              <a:gd name="T46" fmla="*/ 2147483647 w 534"/>
              <a:gd name="T47" fmla="*/ 2147483647 h 135"/>
              <a:gd name="T48" fmla="*/ 2147483647 w 534"/>
              <a:gd name="T49" fmla="*/ 0 h 13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34"/>
              <a:gd name="T76" fmla="*/ 0 h 135"/>
              <a:gd name="T77" fmla="*/ 534 w 534"/>
              <a:gd name="T78" fmla="*/ 135 h 13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34" h="135">
                <a:moveTo>
                  <a:pt x="0" y="14"/>
                </a:moveTo>
                <a:lnTo>
                  <a:pt x="0" y="54"/>
                </a:lnTo>
                <a:lnTo>
                  <a:pt x="26" y="94"/>
                </a:lnTo>
                <a:lnTo>
                  <a:pt x="53" y="107"/>
                </a:lnTo>
                <a:lnTo>
                  <a:pt x="80" y="120"/>
                </a:lnTo>
                <a:lnTo>
                  <a:pt x="120" y="134"/>
                </a:lnTo>
                <a:lnTo>
                  <a:pt x="160" y="134"/>
                </a:lnTo>
                <a:lnTo>
                  <a:pt x="200" y="134"/>
                </a:lnTo>
                <a:lnTo>
                  <a:pt x="213" y="107"/>
                </a:lnTo>
                <a:lnTo>
                  <a:pt x="240" y="94"/>
                </a:lnTo>
                <a:lnTo>
                  <a:pt x="253" y="67"/>
                </a:lnTo>
                <a:lnTo>
                  <a:pt x="266" y="40"/>
                </a:lnTo>
                <a:lnTo>
                  <a:pt x="266" y="0"/>
                </a:lnTo>
                <a:lnTo>
                  <a:pt x="253" y="27"/>
                </a:lnTo>
                <a:lnTo>
                  <a:pt x="266" y="54"/>
                </a:lnTo>
                <a:lnTo>
                  <a:pt x="293" y="80"/>
                </a:lnTo>
                <a:lnTo>
                  <a:pt x="306" y="107"/>
                </a:lnTo>
                <a:lnTo>
                  <a:pt x="333" y="120"/>
                </a:lnTo>
                <a:lnTo>
                  <a:pt x="360" y="120"/>
                </a:lnTo>
                <a:lnTo>
                  <a:pt x="400" y="134"/>
                </a:lnTo>
                <a:lnTo>
                  <a:pt x="440" y="134"/>
                </a:lnTo>
                <a:lnTo>
                  <a:pt x="480" y="120"/>
                </a:lnTo>
                <a:lnTo>
                  <a:pt x="506" y="80"/>
                </a:lnTo>
                <a:lnTo>
                  <a:pt x="520" y="40"/>
                </a:lnTo>
                <a:lnTo>
                  <a:pt x="533" y="0"/>
                </a:lnTo>
              </a:path>
            </a:pathLst>
          </a:custGeom>
          <a:noFill/>
          <a:ln w="50800" cap="rnd" cmpd="sng">
            <a:solidFill>
              <a:schemeClr val="tx1"/>
            </a:solidFill>
            <a:prstDash val="solid"/>
            <a:round/>
            <a:headEnd type="none" w="med" len="med"/>
            <a:tailEnd type="none" w="med" len="med"/>
          </a:ln>
        </p:spPr>
        <p:txBody>
          <a:bodyPr/>
          <a:lstStyle/>
          <a:p>
            <a:endParaRPr lang="en-US"/>
          </a:p>
        </p:txBody>
      </p:sp>
      <p:sp>
        <p:nvSpPr>
          <p:cNvPr id="12427" name="Freeform 10"/>
          <p:cNvSpPr>
            <a:spLocks/>
          </p:cNvSpPr>
          <p:nvPr/>
        </p:nvSpPr>
        <p:spPr bwMode="auto">
          <a:xfrm>
            <a:off x="6689726" y="4191001"/>
            <a:ext cx="847725" cy="214313"/>
          </a:xfrm>
          <a:custGeom>
            <a:avLst/>
            <a:gdLst>
              <a:gd name="T0" fmla="*/ 0 w 534"/>
              <a:gd name="T1" fmla="*/ 2147483647 h 135"/>
              <a:gd name="T2" fmla="*/ 0 w 534"/>
              <a:gd name="T3" fmla="*/ 2147483647 h 135"/>
              <a:gd name="T4" fmla="*/ 2147483647 w 534"/>
              <a:gd name="T5" fmla="*/ 2147483647 h 135"/>
              <a:gd name="T6" fmla="*/ 2147483647 w 534"/>
              <a:gd name="T7" fmla="*/ 2147483647 h 135"/>
              <a:gd name="T8" fmla="*/ 2147483647 w 534"/>
              <a:gd name="T9" fmla="*/ 2147483647 h 135"/>
              <a:gd name="T10" fmla="*/ 2147483647 w 534"/>
              <a:gd name="T11" fmla="*/ 2147483647 h 135"/>
              <a:gd name="T12" fmla="*/ 2147483647 w 534"/>
              <a:gd name="T13" fmla="*/ 2147483647 h 135"/>
              <a:gd name="T14" fmla="*/ 2147483647 w 534"/>
              <a:gd name="T15" fmla="*/ 2147483647 h 135"/>
              <a:gd name="T16" fmla="*/ 2147483647 w 534"/>
              <a:gd name="T17" fmla="*/ 2147483647 h 135"/>
              <a:gd name="T18" fmla="*/ 2147483647 w 534"/>
              <a:gd name="T19" fmla="*/ 2147483647 h 135"/>
              <a:gd name="T20" fmla="*/ 2147483647 w 534"/>
              <a:gd name="T21" fmla="*/ 2147483647 h 135"/>
              <a:gd name="T22" fmla="*/ 2147483647 w 534"/>
              <a:gd name="T23" fmla="*/ 2147483647 h 135"/>
              <a:gd name="T24" fmla="*/ 2147483647 w 534"/>
              <a:gd name="T25" fmla="*/ 0 h 135"/>
              <a:gd name="T26" fmla="*/ 2147483647 w 534"/>
              <a:gd name="T27" fmla="*/ 2147483647 h 135"/>
              <a:gd name="T28" fmla="*/ 2147483647 w 534"/>
              <a:gd name="T29" fmla="*/ 2147483647 h 135"/>
              <a:gd name="T30" fmla="*/ 2147483647 w 534"/>
              <a:gd name="T31" fmla="*/ 2147483647 h 135"/>
              <a:gd name="T32" fmla="*/ 2147483647 w 534"/>
              <a:gd name="T33" fmla="*/ 2147483647 h 135"/>
              <a:gd name="T34" fmla="*/ 2147483647 w 534"/>
              <a:gd name="T35" fmla="*/ 2147483647 h 135"/>
              <a:gd name="T36" fmla="*/ 2147483647 w 534"/>
              <a:gd name="T37" fmla="*/ 2147483647 h 135"/>
              <a:gd name="T38" fmla="*/ 2147483647 w 534"/>
              <a:gd name="T39" fmla="*/ 2147483647 h 135"/>
              <a:gd name="T40" fmla="*/ 2147483647 w 534"/>
              <a:gd name="T41" fmla="*/ 2147483647 h 135"/>
              <a:gd name="T42" fmla="*/ 2147483647 w 534"/>
              <a:gd name="T43" fmla="*/ 2147483647 h 135"/>
              <a:gd name="T44" fmla="*/ 2147483647 w 534"/>
              <a:gd name="T45" fmla="*/ 2147483647 h 135"/>
              <a:gd name="T46" fmla="*/ 2147483647 w 534"/>
              <a:gd name="T47" fmla="*/ 2147483647 h 135"/>
              <a:gd name="T48" fmla="*/ 2147483647 w 534"/>
              <a:gd name="T49" fmla="*/ 0 h 13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34"/>
              <a:gd name="T76" fmla="*/ 0 h 135"/>
              <a:gd name="T77" fmla="*/ 534 w 534"/>
              <a:gd name="T78" fmla="*/ 135 h 13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34" h="135">
                <a:moveTo>
                  <a:pt x="0" y="14"/>
                </a:moveTo>
                <a:lnTo>
                  <a:pt x="0" y="54"/>
                </a:lnTo>
                <a:lnTo>
                  <a:pt x="26" y="94"/>
                </a:lnTo>
                <a:lnTo>
                  <a:pt x="53" y="107"/>
                </a:lnTo>
                <a:lnTo>
                  <a:pt x="80" y="120"/>
                </a:lnTo>
                <a:lnTo>
                  <a:pt x="120" y="134"/>
                </a:lnTo>
                <a:lnTo>
                  <a:pt x="160" y="134"/>
                </a:lnTo>
                <a:lnTo>
                  <a:pt x="200" y="134"/>
                </a:lnTo>
                <a:lnTo>
                  <a:pt x="213" y="107"/>
                </a:lnTo>
                <a:lnTo>
                  <a:pt x="240" y="94"/>
                </a:lnTo>
                <a:lnTo>
                  <a:pt x="253" y="67"/>
                </a:lnTo>
                <a:lnTo>
                  <a:pt x="266" y="40"/>
                </a:lnTo>
                <a:lnTo>
                  <a:pt x="266" y="0"/>
                </a:lnTo>
                <a:lnTo>
                  <a:pt x="253" y="27"/>
                </a:lnTo>
                <a:lnTo>
                  <a:pt x="266" y="54"/>
                </a:lnTo>
                <a:lnTo>
                  <a:pt x="293" y="80"/>
                </a:lnTo>
                <a:lnTo>
                  <a:pt x="306" y="107"/>
                </a:lnTo>
                <a:lnTo>
                  <a:pt x="333" y="120"/>
                </a:lnTo>
                <a:lnTo>
                  <a:pt x="360" y="120"/>
                </a:lnTo>
                <a:lnTo>
                  <a:pt x="400" y="134"/>
                </a:lnTo>
                <a:lnTo>
                  <a:pt x="440" y="134"/>
                </a:lnTo>
                <a:lnTo>
                  <a:pt x="480" y="120"/>
                </a:lnTo>
                <a:lnTo>
                  <a:pt x="506" y="80"/>
                </a:lnTo>
                <a:lnTo>
                  <a:pt x="520" y="40"/>
                </a:lnTo>
                <a:lnTo>
                  <a:pt x="533" y="0"/>
                </a:lnTo>
              </a:path>
            </a:pathLst>
          </a:custGeom>
          <a:noFill/>
          <a:ln w="50800" cap="rnd" cmpd="sng">
            <a:solidFill>
              <a:schemeClr val="tx1"/>
            </a:solidFill>
            <a:prstDash val="solid"/>
            <a:round/>
            <a:headEnd type="none" w="med" len="med"/>
            <a:tailEnd type="none" w="med" len="med"/>
          </a:ln>
        </p:spPr>
        <p:txBody>
          <a:bodyPr/>
          <a:lstStyle/>
          <a:p>
            <a:endParaRPr lang="en-US"/>
          </a:p>
        </p:txBody>
      </p:sp>
      <p:sp>
        <p:nvSpPr>
          <p:cNvPr id="12428" name="Rectangle 11"/>
          <p:cNvSpPr>
            <a:spLocks noChangeArrowheads="1"/>
          </p:cNvSpPr>
          <p:nvPr/>
        </p:nvSpPr>
        <p:spPr bwMode="auto">
          <a:xfrm>
            <a:off x="6400800" y="4572001"/>
            <a:ext cx="1837040" cy="366767"/>
          </a:xfrm>
          <a:prstGeom prst="rect">
            <a:avLst/>
          </a:prstGeom>
          <a:noFill/>
          <a:ln w="12700">
            <a:noFill/>
            <a:miter lim="800000"/>
            <a:headEnd/>
            <a:tailEnd/>
          </a:ln>
        </p:spPr>
        <p:txBody>
          <a:bodyPr wrap="none" lIns="90487" tIns="44450" rIns="90487" bIns="44450">
            <a:spAutoFit/>
          </a:bodyPr>
          <a:lstStyle/>
          <a:p>
            <a:r>
              <a:rPr lang="en-US"/>
              <a:t>Sea of Ineligibility</a:t>
            </a:r>
          </a:p>
        </p:txBody>
      </p:sp>
      <p:graphicFrame>
        <p:nvGraphicFramePr>
          <p:cNvPr id="12395" name="Object 107"/>
          <p:cNvGraphicFramePr>
            <a:graphicFrameLocks noChangeAspect="1"/>
          </p:cNvGraphicFramePr>
          <p:nvPr/>
        </p:nvGraphicFramePr>
        <p:xfrm>
          <a:off x="4495801" y="3124201"/>
          <a:ext cx="436563" cy="785813"/>
        </p:xfrm>
        <a:graphic>
          <a:graphicData uri="http://schemas.openxmlformats.org/presentationml/2006/ole">
            <mc:AlternateContent xmlns:mc="http://schemas.openxmlformats.org/markup-compatibility/2006">
              <mc:Choice xmlns:v="urn:schemas-microsoft-com:vml" Requires="v">
                <p:oleObj spid="_x0000_s26278" r:id="rId6" imgW="706967" imgH="1265767" progId="">
                  <p:embed/>
                </p:oleObj>
              </mc:Choice>
              <mc:Fallback>
                <p:oleObj r:id="rId6" imgW="706967" imgH="1265767" progId="">
                  <p:embed/>
                  <p:pic>
                    <p:nvPicPr>
                      <p:cNvPr id="12395" name="Object 10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1" y="3124201"/>
                        <a:ext cx="436563" cy="78581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2396" name="Object 108"/>
          <p:cNvGraphicFramePr>
            <a:graphicFrameLocks noChangeAspect="1"/>
          </p:cNvGraphicFramePr>
          <p:nvPr/>
        </p:nvGraphicFramePr>
        <p:xfrm>
          <a:off x="4191001" y="3124201"/>
          <a:ext cx="436563" cy="785813"/>
        </p:xfrm>
        <a:graphic>
          <a:graphicData uri="http://schemas.openxmlformats.org/presentationml/2006/ole">
            <mc:AlternateContent xmlns:mc="http://schemas.openxmlformats.org/markup-compatibility/2006">
              <mc:Choice xmlns:v="urn:schemas-microsoft-com:vml" Requires="v">
                <p:oleObj spid="_x0000_s26279" r:id="rId8" imgW="706967" imgH="1265767" progId="">
                  <p:embed/>
                </p:oleObj>
              </mc:Choice>
              <mc:Fallback>
                <p:oleObj r:id="rId8" imgW="706967" imgH="1265767" progId="">
                  <p:embed/>
                  <p:pic>
                    <p:nvPicPr>
                      <p:cNvPr id="12396" name="Object 10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1" y="3124201"/>
                        <a:ext cx="436563" cy="78581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2397" name="Object 109"/>
          <p:cNvGraphicFramePr>
            <a:graphicFrameLocks noChangeAspect="1"/>
          </p:cNvGraphicFramePr>
          <p:nvPr/>
        </p:nvGraphicFramePr>
        <p:xfrm>
          <a:off x="4059238" y="4419601"/>
          <a:ext cx="436562" cy="785813"/>
        </p:xfrm>
        <a:graphic>
          <a:graphicData uri="http://schemas.openxmlformats.org/presentationml/2006/ole">
            <mc:AlternateContent xmlns:mc="http://schemas.openxmlformats.org/markup-compatibility/2006">
              <mc:Choice xmlns:v="urn:schemas-microsoft-com:vml" Requires="v">
                <p:oleObj spid="_x0000_s26280" r:id="rId9" imgW="706967" imgH="1265767" progId="">
                  <p:embed/>
                </p:oleObj>
              </mc:Choice>
              <mc:Fallback>
                <p:oleObj r:id="rId9" imgW="706967" imgH="1265767" progId="">
                  <p:embed/>
                  <p:pic>
                    <p:nvPicPr>
                      <p:cNvPr id="12397" name="Object 10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9238" y="4419601"/>
                        <a:ext cx="436562" cy="78581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2398" name="Object 110"/>
          <p:cNvGraphicFramePr>
            <a:graphicFrameLocks noChangeAspect="1"/>
          </p:cNvGraphicFramePr>
          <p:nvPr/>
        </p:nvGraphicFramePr>
        <p:xfrm>
          <a:off x="3602038" y="3557588"/>
          <a:ext cx="436562" cy="785812"/>
        </p:xfrm>
        <a:graphic>
          <a:graphicData uri="http://schemas.openxmlformats.org/presentationml/2006/ole">
            <mc:AlternateContent xmlns:mc="http://schemas.openxmlformats.org/markup-compatibility/2006">
              <mc:Choice xmlns:v="urn:schemas-microsoft-com:vml" Requires="v">
                <p:oleObj spid="_x0000_s26281" r:id="rId10" imgW="706967" imgH="1265767" progId="">
                  <p:embed/>
                </p:oleObj>
              </mc:Choice>
              <mc:Fallback>
                <p:oleObj r:id="rId10" imgW="706967" imgH="1265767" progId="">
                  <p:embed/>
                  <p:pic>
                    <p:nvPicPr>
                      <p:cNvPr id="12398" name="Object 1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2038" y="3557588"/>
                        <a:ext cx="436562" cy="78581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2399" name="Object 111"/>
          <p:cNvGraphicFramePr>
            <a:graphicFrameLocks noChangeAspect="1"/>
          </p:cNvGraphicFramePr>
          <p:nvPr/>
        </p:nvGraphicFramePr>
        <p:xfrm>
          <a:off x="3276601" y="4343401"/>
          <a:ext cx="436563" cy="785813"/>
        </p:xfrm>
        <a:graphic>
          <a:graphicData uri="http://schemas.openxmlformats.org/presentationml/2006/ole">
            <mc:AlternateContent xmlns:mc="http://schemas.openxmlformats.org/markup-compatibility/2006">
              <mc:Choice xmlns:v="urn:schemas-microsoft-com:vml" Requires="v">
                <p:oleObj spid="_x0000_s26282" r:id="rId11" imgW="706967" imgH="1265767" progId="">
                  <p:embed/>
                </p:oleObj>
              </mc:Choice>
              <mc:Fallback>
                <p:oleObj r:id="rId11" imgW="706967" imgH="1265767" progId="">
                  <p:embed/>
                  <p:pic>
                    <p:nvPicPr>
                      <p:cNvPr id="12399" name="Object 1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1" y="4343401"/>
                        <a:ext cx="436563" cy="78581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2400" name="Object 112"/>
          <p:cNvGraphicFramePr>
            <a:graphicFrameLocks noChangeAspect="1"/>
          </p:cNvGraphicFramePr>
          <p:nvPr/>
        </p:nvGraphicFramePr>
        <p:xfrm>
          <a:off x="3048001" y="3786188"/>
          <a:ext cx="436563" cy="785812"/>
        </p:xfrm>
        <a:graphic>
          <a:graphicData uri="http://schemas.openxmlformats.org/presentationml/2006/ole">
            <mc:AlternateContent xmlns:mc="http://schemas.openxmlformats.org/markup-compatibility/2006">
              <mc:Choice xmlns:v="urn:schemas-microsoft-com:vml" Requires="v">
                <p:oleObj spid="_x0000_s26283" r:id="rId12" imgW="706967" imgH="1265767" progId="">
                  <p:embed/>
                </p:oleObj>
              </mc:Choice>
              <mc:Fallback>
                <p:oleObj r:id="rId12" imgW="706967" imgH="1265767" progId="">
                  <p:embed/>
                  <p:pic>
                    <p:nvPicPr>
                      <p:cNvPr id="12400" name="Object 1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1" y="3786188"/>
                        <a:ext cx="436563" cy="78581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2401" name="Object 113"/>
          <p:cNvGraphicFramePr>
            <a:graphicFrameLocks noChangeAspect="1"/>
          </p:cNvGraphicFramePr>
          <p:nvPr/>
        </p:nvGraphicFramePr>
        <p:xfrm>
          <a:off x="4724401" y="3810001"/>
          <a:ext cx="436563" cy="785813"/>
        </p:xfrm>
        <a:graphic>
          <a:graphicData uri="http://schemas.openxmlformats.org/presentationml/2006/ole">
            <mc:AlternateContent xmlns:mc="http://schemas.openxmlformats.org/markup-compatibility/2006">
              <mc:Choice xmlns:v="urn:schemas-microsoft-com:vml" Requires="v">
                <p:oleObj spid="_x0000_s26284" r:id="rId13" imgW="706967" imgH="1265767" progId="">
                  <p:embed/>
                </p:oleObj>
              </mc:Choice>
              <mc:Fallback>
                <p:oleObj r:id="rId13" imgW="706967" imgH="1265767" progId="">
                  <p:embed/>
                  <p:pic>
                    <p:nvPicPr>
                      <p:cNvPr id="12401" name="Object 1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1" y="3810001"/>
                        <a:ext cx="436563" cy="78581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2402" name="Object 114"/>
          <p:cNvGraphicFramePr>
            <a:graphicFrameLocks noChangeAspect="1"/>
          </p:cNvGraphicFramePr>
          <p:nvPr/>
        </p:nvGraphicFramePr>
        <p:xfrm>
          <a:off x="4495801" y="4343401"/>
          <a:ext cx="436563" cy="785813"/>
        </p:xfrm>
        <a:graphic>
          <a:graphicData uri="http://schemas.openxmlformats.org/presentationml/2006/ole">
            <mc:AlternateContent xmlns:mc="http://schemas.openxmlformats.org/markup-compatibility/2006">
              <mc:Choice xmlns:v="urn:schemas-microsoft-com:vml" Requires="v">
                <p:oleObj spid="_x0000_s26285" r:id="rId14" imgW="706967" imgH="1265767" progId="">
                  <p:embed/>
                </p:oleObj>
              </mc:Choice>
              <mc:Fallback>
                <p:oleObj r:id="rId14" imgW="706967" imgH="1265767" progId="">
                  <p:embed/>
                  <p:pic>
                    <p:nvPicPr>
                      <p:cNvPr id="12402" name="Object 1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1" y="4343401"/>
                        <a:ext cx="436563" cy="78581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2403" name="Object 115"/>
          <p:cNvGraphicFramePr>
            <a:graphicFrameLocks noChangeAspect="1"/>
          </p:cNvGraphicFramePr>
          <p:nvPr/>
        </p:nvGraphicFramePr>
        <p:xfrm>
          <a:off x="5126038" y="4624388"/>
          <a:ext cx="436562" cy="785812"/>
        </p:xfrm>
        <a:graphic>
          <a:graphicData uri="http://schemas.openxmlformats.org/presentationml/2006/ole">
            <mc:AlternateContent xmlns:mc="http://schemas.openxmlformats.org/markup-compatibility/2006">
              <mc:Choice xmlns:v="urn:schemas-microsoft-com:vml" Requires="v">
                <p:oleObj spid="_x0000_s26286" name="Clip" r:id="rId15" imgW="706967" imgH="1265767" progId="">
                  <p:embed/>
                </p:oleObj>
              </mc:Choice>
              <mc:Fallback>
                <p:oleObj name="Clip" r:id="rId15" imgW="706967" imgH="1265767" progId="">
                  <p:embed/>
                  <p:pic>
                    <p:nvPicPr>
                      <p:cNvPr id="12403" name="Object 1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6038" y="4624388"/>
                        <a:ext cx="436562" cy="78581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2404" name="Object 116"/>
          <p:cNvGraphicFramePr>
            <a:graphicFrameLocks noChangeAspect="1"/>
          </p:cNvGraphicFramePr>
          <p:nvPr/>
        </p:nvGraphicFramePr>
        <p:xfrm>
          <a:off x="4953001" y="4343401"/>
          <a:ext cx="436563" cy="785813"/>
        </p:xfrm>
        <a:graphic>
          <a:graphicData uri="http://schemas.openxmlformats.org/presentationml/2006/ole">
            <mc:AlternateContent xmlns:mc="http://schemas.openxmlformats.org/markup-compatibility/2006">
              <mc:Choice xmlns:v="urn:schemas-microsoft-com:vml" Requires="v">
                <p:oleObj spid="_x0000_s26287" r:id="rId16" imgW="706967" imgH="1265767" progId="">
                  <p:embed/>
                </p:oleObj>
              </mc:Choice>
              <mc:Fallback>
                <p:oleObj r:id="rId16" imgW="706967" imgH="1265767" progId="">
                  <p:embed/>
                  <p:pic>
                    <p:nvPicPr>
                      <p:cNvPr id="12404" name="Object 1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1" y="4343401"/>
                        <a:ext cx="436563" cy="78581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2405" name="Object 117"/>
          <p:cNvGraphicFramePr>
            <a:graphicFrameLocks noChangeAspect="1"/>
          </p:cNvGraphicFramePr>
          <p:nvPr/>
        </p:nvGraphicFramePr>
        <p:xfrm>
          <a:off x="4973638" y="3405188"/>
          <a:ext cx="436562" cy="785812"/>
        </p:xfrm>
        <a:graphic>
          <a:graphicData uri="http://schemas.openxmlformats.org/presentationml/2006/ole">
            <mc:AlternateContent xmlns:mc="http://schemas.openxmlformats.org/markup-compatibility/2006">
              <mc:Choice xmlns:v="urn:schemas-microsoft-com:vml" Requires="v">
                <p:oleObj spid="_x0000_s26288" r:id="rId17" imgW="706967" imgH="1265767" progId="">
                  <p:embed/>
                </p:oleObj>
              </mc:Choice>
              <mc:Fallback>
                <p:oleObj r:id="rId17" imgW="706967" imgH="1265767" progId="">
                  <p:embed/>
                  <p:pic>
                    <p:nvPicPr>
                      <p:cNvPr id="12405" name="Object 1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73638" y="3405188"/>
                        <a:ext cx="436562" cy="78581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029143" name="Object 118"/>
          <p:cNvGraphicFramePr>
            <a:graphicFrameLocks noChangeAspect="1"/>
          </p:cNvGraphicFramePr>
          <p:nvPr/>
        </p:nvGraphicFramePr>
        <p:xfrm>
          <a:off x="8001001" y="3429001"/>
          <a:ext cx="436563" cy="785813"/>
        </p:xfrm>
        <a:graphic>
          <a:graphicData uri="http://schemas.openxmlformats.org/presentationml/2006/ole">
            <mc:AlternateContent xmlns:mc="http://schemas.openxmlformats.org/markup-compatibility/2006">
              <mc:Choice xmlns:v="urn:schemas-microsoft-com:vml" Requires="v">
                <p:oleObj spid="_x0000_s26289" r:id="rId18" imgW="706967" imgH="1265767" progId="">
                  <p:embed/>
                </p:oleObj>
              </mc:Choice>
              <mc:Fallback>
                <p:oleObj r:id="rId18" imgW="706967" imgH="1265767" progId="">
                  <p:embed/>
                  <p:pic>
                    <p:nvPicPr>
                      <p:cNvPr id="1029143" name="Object 1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1001" y="3429001"/>
                        <a:ext cx="436563" cy="78581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2407" name="Object 119"/>
          <p:cNvGraphicFramePr>
            <a:graphicFrameLocks noChangeAspect="1"/>
          </p:cNvGraphicFramePr>
          <p:nvPr/>
        </p:nvGraphicFramePr>
        <p:xfrm>
          <a:off x="4668838" y="5005388"/>
          <a:ext cx="436562" cy="785812"/>
        </p:xfrm>
        <a:graphic>
          <a:graphicData uri="http://schemas.openxmlformats.org/presentationml/2006/ole">
            <mc:AlternateContent xmlns:mc="http://schemas.openxmlformats.org/markup-compatibility/2006">
              <mc:Choice xmlns:v="urn:schemas-microsoft-com:vml" Requires="v">
                <p:oleObj spid="_x0000_s26290" r:id="rId19" imgW="706967" imgH="1265767" progId="">
                  <p:embed/>
                </p:oleObj>
              </mc:Choice>
              <mc:Fallback>
                <p:oleObj r:id="rId19" imgW="706967" imgH="1265767" progId="">
                  <p:embed/>
                  <p:pic>
                    <p:nvPicPr>
                      <p:cNvPr id="12407" name="Object 1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8838" y="5005388"/>
                        <a:ext cx="436562" cy="78581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2408" name="Object 120"/>
          <p:cNvGraphicFramePr>
            <a:graphicFrameLocks noChangeAspect="1"/>
          </p:cNvGraphicFramePr>
          <p:nvPr/>
        </p:nvGraphicFramePr>
        <p:xfrm>
          <a:off x="3352801" y="3352801"/>
          <a:ext cx="436563" cy="785813"/>
        </p:xfrm>
        <a:graphic>
          <a:graphicData uri="http://schemas.openxmlformats.org/presentationml/2006/ole">
            <mc:AlternateContent xmlns:mc="http://schemas.openxmlformats.org/markup-compatibility/2006">
              <mc:Choice xmlns:v="urn:schemas-microsoft-com:vml" Requires="v">
                <p:oleObj spid="_x0000_s26291" r:id="rId20" imgW="706967" imgH="1265767" progId="">
                  <p:embed/>
                </p:oleObj>
              </mc:Choice>
              <mc:Fallback>
                <p:oleObj r:id="rId20" imgW="706967" imgH="1265767" progId="">
                  <p:embed/>
                  <p:pic>
                    <p:nvPicPr>
                      <p:cNvPr id="12408" name="Object 1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2801" y="3352801"/>
                        <a:ext cx="436563" cy="78581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2409" name="Object 121"/>
          <p:cNvGraphicFramePr>
            <a:graphicFrameLocks noChangeAspect="1"/>
          </p:cNvGraphicFramePr>
          <p:nvPr/>
        </p:nvGraphicFramePr>
        <p:xfrm>
          <a:off x="5507038" y="4319588"/>
          <a:ext cx="436562" cy="785812"/>
        </p:xfrm>
        <a:graphic>
          <a:graphicData uri="http://schemas.openxmlformats.org/presentationml/2006/ole">
            <mc:AlternateContent xmlns:mc="http://schemas.openxmlformats.org/markup-compatibility/2006">
              <mc:Choice xmlns:v="urn:schemas-microsoft-com:vml" Requires="v">
                <p:oleObj spid="_x0000_s26292" r:id="rId21" imgW="706967" imgH="1265767" progId="">
                  <p:embed/>
                </p:oleObj>
              </mc:Choice>
              <mc:Fallback>
                <p:oleObj r:id="rId21" imgW="706967" imgH="1265767" progId="">
                  <p:embed/>
                  <p:pic>
                    <p:nvPicPr>
                      <p:cNvPr id="12409" name="Object 1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7038" y="4319588"/>
                        <a:ext cx="436562" cy="78581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2410" name="Object 122"/>
          <p:cNvGraphicFramePr>
            <a:graphicFrameLocks noChangeAspect="1"/>
          </p:cNvGraphicFramePr>
          <p:nvPr/>
        </p:nvGraphicFramePr>
        <p:xfrm>
          <a:off x="3733801" y="4953001"/>
          <a:ext cx="436563" cy="785813"/>
        </p:xfrm>
        <a:graphic>
          <a:graphicData uri="http://schemas.openxmlformats.org/presentationml/2006/ole">
            <mc:AlternateContent xmlns:mc="http://schemas.openxmlformats.org/markup-compatibility/2006">
              <mc:Choice xmlns:v="urn:schemas-microsoft-com:vml" Requires="v">
                <p:oleObj spid="_x0000_s26293" name="Clip" r:id="rId22" imgW="706967" imgH="1265767" progId="">
                  <p:embed/>
                </p:oleObj>
              </mc:Choice>
              <mc:Fallback>
                <p:oleObj name="Clip" r:id="rId22" imgW="706967" imgH="1265767" progId="">
                  <p:embed/>
                  <p:pic>
                    <p:nvPicPr>
                      <p:cNvPr id="12410" name="Object 1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1" y="4953001"/>
                        <a:ext cx="436563" cy="78581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2411" name="Object 123"/>
          <p:cNvGraphicFramePr>
            <a:graphicFrameLocks noChangeAspect="1"/>
          </p:cNvGraphicFramePr>
          <p:nvPr/>
        </p:nvGraphicFramePr>
        <p:xfrm>
          <a:off x="4287838" y="5081588"/>
          <a:ext cx="436562" cy="785812"/>
        </p:xfrm>
        <a:graphic>
          <a:graphicData uri="http://schemas.openxmlformats.org/presentationml/2006/ole">
            <mc:AlternateContent xmlns:mc="http://schemas.openxmlformats.org/markup-compatibility/2006">
              <mc:Choice xmlns:v="urn:schemas-microsoft-com:vml" Requires="v">
                <p:oleObj spid="_x0000_s26294" name="Clip" r:id="rId23" imgW="706967" imgH="1265767" progId="">
                  <p:embed/>
                </p:oleObj>
              </mc:Choice>
              <mc:Fallback>
                <p:oleObj name="Clip" r:id="rId23" imgW="706967" imgH="1265767" progId="">
                  <p:embed/>
                  <p:pic>
                    <p:nvPicPr>
                      <p:cNvPr id="12411" name="Object 1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7838" y="5081588"/>
                        <a:ext cx="436562" cy="78581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2412" name="Object 124"/>
          <p:cNvGraphicFramePr>
            <a:graphicFrameLocks noChangeAspect="1"/>
          </p:cNvGraphicFramePr>
          <p:nvPr/>
        </p:nvGraphicFramePr>
        <p:xfrm>
          <a:off x="5278438" y="3786188"/>
          <a:ext cx="436562" cy="785812"/>
        </p:xfrm>
        <a:graphic>
          <a:graphicData uri="http://schemas.openxmlformats.org/presentationml/2006/ole">
            <mc:AlternateContent xmlns:mc="http://schemas.openxmlformats.org/markup-compatibility/2006">
              <mc:Choice xmlns:v="urn:schemas-microsoft-com:vml" Requires="v">
                <p:oleObj spid="_x0000_s26295" name="Clip" r:id="rId24" imgW="706967" imgH="1265767" progId="">
                  <p:embed/>
                </p:oleObj>
              </mc:Choice>
              <mc:Fallback>
                <p:oleObj name="Clip" r:id="rId24" imgW="706967" imgH="1265767" progId="">
                  <p:embed/>
                  <p:pic>
                    <p:nvPicPr>
                      <p:cNvPr id="12412" name="Object 1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8438" y="3786188"/>
                        <a:ext cx="436562" cy="78581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029150" name="Object 125"/>
          <p:cNvGraphicFramePr>
            <a:graphicFrameLocks noChangeAspect="1"/>
          </p:cNvGraphicFramePr>
          <p:nvPr/>
        </p:nvGraphicFramePr>
        <p:xfrm>
          <a:off x="7620001" y="3276601"/>
          <a:ext cx="436563" cy="785813"/>
        </p:xfrm>
        <a:graphic>
          <a:graphicData uri="http://schemas.openxmlformats.org/presentationml/2006/ole">
            <mc:AlternateContent xmlns:mc="http://schemas.openxmlformats.org/markup-compatibility/2006">
              <mc:Choice xmlns:v="urn:schemas-microsoft-com:vml" Requires="v">
                <p:oleObj spid="_x0000_s26296" r:id="rId25" imgW="706967" imgH="1265767" progId="">
                  <p:embed/>
                </p:oleObj>
              </mc:Choice>
              <mc:Fallback>
                <p:oleObj r:id="rId25" imgW="706967" imgH="1265767" progId="">
                  <p:embed/>
                  <p:pic>
                    <p:nvPicPr>
                      <p:cNvPr id="1029150" name="Object 1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1" y="3276601"/>
                        <a:ext cx="436563" cy="78581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2414" name="Object 126"/>
          <p:cNvGraphicFramePr>
            <a:graphicFrameLocks noChangeAspect="1"/>
          </p:cNvGraphicFramePr>
          <p:nvPr/>
        </p:nvGraphicFramePr>
        <p:xfrm>
          <a:off x="9020176" y="2590801"/>
          <a:ext cx="352425" cy="633413"/>
        </p:xfrm>
        <a:graphic>
          <a:graphicData uri="http://schemas.openxmlformats.org/presentationml/2006/ole">
            <mc:AlternateContent xmlns:mc="http://schemas.openxmlformats.org/markup-compatibility/2006">
              <mc:Choice xmlns:v="urn:schemas-microsoft-com:vml" Requires="v">
                <p:oleObj spid="_x0000_s26297" r:id="rId26" imgW="706967" imgH="1265767" progId="">
                  <p:embed/>
                </p:oleObj>
              </mc:Choice>
              <mc:Fallback>
                <p:oleObj r:id="rId26" imgW="706967" imgH="1265767" progId="">
                  <p:embed/>
                  <p:pic>
                    <p:nvPicPr>
                      <p:cNvPr id="12414" name="Object 1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20176" y="2590801"/>
                        <a:ext cx="352425" cy="63341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029152" name="Object 127"/>
          <p:cNvGraphicFramePr>
            <a:graphicFrameLocks noChangeAspect="1"/>
          </p:cNvGraphicFramePr>
          <p:nvPr/>
        </p:nvGraphicFramePr>
        <p:xfrm>
          <a:off x="7013576" y="3352801"/>
          <a:ext cx="436563" cy="785813"/>
        </p:xfrm>
        <a:graphic>
          <a:graphicData uri="http://schemas.openxmlformats.org/presentationml/2006/ole">
            <mc:AlternateContent xmlns:mc="http://schemas.openxmlformats.org/markup-compatibility/2006">
              <mc:Choice xmlns:v="urn:schemas-microsoft-com:vml" Requires="v">
                <p:oleObj spid="_x0000_s26298" r:id="rId27" imgW="706967" imgH="1265767" progId="">
                  <p:embed/>
                </p:oleObj>
              </mc:Choice>
              <mc:Fallback>
                <p:oleObj r:id="rId27" imgW="706967" imgH="1265767" progId="">
                  <p:embed/>
                  <p:pic>
                    <p:nvPicPr>
                      <p:cNvPr id="1029152" name="Object 1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3576" y="3352801"/>
                        <a:ext cx="436563" cy="78581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029153" name="Object 128"/>
          <p:cNvGraphicFramePr>
            <a:graphicFrameLocks noChangeAspect="1"/>
          </p:cNvGraphicFramePr>
          <p:nvPr/>
        </p:nvGraphicFramePr>
        <p:xfrm>
          <a:off x="7315201" y="3405188"/>
          <a:ext cx="436563" cy="785812"/>
        </p:xfrm>
        <a:graphic>
          <a:graphicData uri="http://schemas.openxmlformats.org/presentationml/2006/ole">
            <mc:AlternateContent xmlns:mc="http://schemas.openxmlformats.org/markup-compatibility/2006">
              <mc:Choice xmlns:v="urn:schemas-microsoft-com:vml" Requires="v">
                <p:oleObj spid="_x0000_s26299" name="Clip" r:id="rId28" imgW="706967" imgH="1265767" progId="">
                  <p:embed/>
                </p:oleObj>
              </mc:Choice>
              <mc:Fallback>
                <p:oleObj name="Clip" r:id="rId28" imgW="706967" imgH="1265767" progId="">
                  <p:embed/>
                  <p:pic>
                    <p:nvPicPr>
                      <p:cNvPr id="1029153" name="Object 1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1" y="3405188"/>
                        <a:ext cx="436563" cy="78581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2417" name="Object 129"/>
          <p:cNvGraphicFramePr>
            <a:graphicFrameLocks noChangeAspect="1"/>
          </p:cNvGraphicFramePr>
          <p:nvPr/>
        </p:nvGraphicFramePr>
        <p:xfrm>
          <a:off x="8382001" y="2438401"/>
          <a:ext cx="436563" cy="785813"/>
        </p:xfrm>
        <a:graphic>
          <a:graphicData uri="http://schemas.openxmlformats.org/presentationml/2006/ole">
            <mc:AlternateContent xmlns:mc="http://schemas.openxmlformats.org/markup-compatibility/2006">
              <mc:Choice xmlns:v="urn:schemas-microsoft-com:vml" Requires="v">
                <p:oleObj spid="_x0000_s26300" name="Clip" r:id="rId29" imgW="706967" imgH="1265767" progId="">
                  <p:embed/>
                </p:oleObj>
              </mc:Choice>
              <mc:Fallback>
                <p:oleObj name="Clip" r:id="rId29" imgW="706967" imgH="1265767" progId="">
                  <p:embed/>
                  <p:pic>
                    <p:nvPicPr>
                      <p:cNvPr id="12417" name="Object 1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1" y="2438401"/>
                        <a:ext cx="436563" cy="78581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2418" name="Object 130"/>
          <p:cNvGraphicFramePr>
            <a:graphicFrameLocks noChangeAspect="1"/>
          </p:cNvGraphicFramePr>
          <p:nvPr/>
        </p:nvGraphicFramePr>
        <p:xfrm>
          <a:off x="8686801" y="2209801"/>
          <a:ext cx="436563" cy="785813"/>
        </p:xfrm>
        <a:graphic>
          <a:graphicData uri="http://schemas.openxmlformats.org/presentationml/2006/ole">
            <mc:AlternateContent xmlns:mc="http://schemas.openxmlformats.org/markup-compatibility/2006">
              <mc:Choice xmlns:v="urn:schemas-microsoft-com:vml" Requires="v">
                <p:oleObj spid="_x0000_s26301" r:id="rId30" imgW="706967" imgH="1265767" progId="">
                  <p:embed/>
                </p:oleObj>
              </mc:Choice>
              <mc:Fallback>
                <p:oleObj r:id="rId30" imgW="706967" imgH="1265767" progId="">
                  <p:embed/>
                  <p:pic>
                    <p:nvPicPr>
                      <p:cNvPr id="12418" name="Object 1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86801" y="2209801"/>
                        <a:ext cx="436563" cy="78581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2429" name="Rectangle 36"/>
          <p:cNvSpPr>
            <a:spLocks/>
          </p:cNvSpPr>
          <p:nvPr/>
        </p:nvSpPr>
        <p:spPr bwMode="auto">
          <a:xfrm>
            <a:off x="2776538" y="6278564"/>
            <a:ext cx="3948066" cy="276999"/>
          </a:xfrm>
          <a:prstGeom prst="rect">
            <a:avLst/>
          </a:prstGeom>
          <a:noFill/>
          <a:ln w="9525">
            <a:noFill/>
            <a:miter lim="800000"/>
            <a:headEnd/>
            <a:tailEnd/>
          </a:ln>
        </p:spPr>
        <p:txBody>
          <a:bodyPr wrap="none" lIns="0" tIns="0" rIns="39686" bIns="0">
            <a:spAutoFit/>
          </a:bodyPr>
          <a:lstStyle/>
          <a:p>
            <a:pPr marL="38100"/>
            <a:r>
              <a:rPr lang="en-US" b="1">
                <a:sym typeface="Arial" charset="0"/>
              </a:rPr>
              <a:t>Severity of Educational Need or Problem</a:t>
            </a:r>
          </a:p>
        </p:txBody>
      </p:sp>
      <p:sp>
        <p:nvSpPr>
          <p:cNvPr id="12430" name="Rectangle 37"/>
          <p:cNvSpPr>
            <a:spLocks/>
          </p:cNvSpPr>
          <p:nvPr/>
        </p:nvSpPr>
        <p:spPr bwMode="auto">
          <a:xfrm rot="16200000">
            <a:off x="227013" y="3963988"/>
            <a:ext cx="4365625" cy="400050"/>
          </a:xfrm>
          <a:prstGeom prst="rect">
            <a:avLst/>
          </a:prstGeom>
          <a:noFill/>
          <a:ln w="9525">
            <a:noFill/>
            <a:miter lim="800000"/>
            <a:headEnd/>
            <a:tailEnd/>
          </a:ln>
        </p:spPr>
        <p:txBody>
          <a:bodyPr lIns="0" tIns="0" rIns="39686" bIns="0"/>
          <a:lstStyle/>
          <a:p>
            <a:pPr marL="38100" algn="ctr"/>
            <a:r>
              <a:rPr lang="en-US" b="1">
                <a:sym typeface="Arial" charset="0"/>
              </a:rPr>
              <a:t>Amount of Resources Needed To  Benefit</a:t>
            </a:r>
          </a:p>
        </p:txBody>
      </p:sp>
      <p:sp>
        <p:nvSpPr>
          <p:cNvPr id="12431" name="Line 38"/>
          <p:cNvSpPr>
            <a:spLocks noChangeShapeType="1"/>
          </p:cNvSpPr>
          <p:nvPr/>
        </p:nvSpPr>
        <p:spPr bwMode="auto">
          <a:xfrm>
            <a:off x="7239000" y="6400800"/>
            <a:ext cx="2971800" cy="0"/>
          </a:xfrm>
          <a:prstGeom prst="line">
            <a:avLst/>
          </a:prstGeom>
          <a:noFill/>
          <a:ln w="38100">
            <a:solidFill>
              <a:schemeClr val="tx1"/>
            </a:solidFill>
            <a:round/>
            <a:headEnd/>
            <a:tailEnd type="triangle" w="med" len="med"/>
          </a:ln>
        </p:spPr>
        <p:txBody>
          <a:bodyPr/>
          <a:lstStyle/>
          <a:p>
            <a:endParaRPr lang="en-US"/>
          </a:p>
        </p:txBody>
      </p:sp>
      <p:sp>
        <p:nvSpPr>
          <p:cNvPr id="12432" name="Line 39"/>
          <p:cNvSpPr>
            <a:spLocks noChangeShapeType="1"/>
          </p:cNvSpPr>
          <p:nvPr/>
        </p:nvSpPr>
        <p:spPr bwMode="auto">
          <a:xfrm flipV="1">
            <a:off x="2362200" y="1371600"/>
            <a:ext cx="0" cy="838200"/>
          </a:xfrm>
          <a:prstGeom prst="line">
            <a:avLst/>
          </a:prstGeom>
          <a:noFill/>
          <a:ln w="38100">
            <a:solidFill>
              <a:schemeClr val="tx1"/>
            </a:solidFill>
            <a:round/>
            <a:headEnd/>
            <a:tailEnd type="triangle" w="med" len="med"/>
          </a:ln>
        </p:spPr>
        <p:txBody>
          <a:bodyPr/>
          <a:lstStyle/>
          <a:p>
            <a:endParaRPr lang="en-US"/>
          </a:p>
        </p:txBody>
      </p:sp>
      <p:pic>
        <p:nvPicPr>
          <p:cNvPr id="12433" name="Picture 40"/>
          <p:cNvPicPr>
            <a:picLocks noChangeArrowheads="1"/>
          </p:cNvPicPr>
          <p:nvPr/>
        </p:nvPicPr>
        <p:blipFill>
          <a:blip r:embed="rId31" cstate="print"/>
          <a:srcRect/>
          <a:stretch>
            <a:fillRect/>
          </a:stretch>
        </p:blipFill>
        <p:spPr bwMode="auto">
          <a:xfrm>
            <a:off x="3352801" y="4700588"/>
            <a:ext cx="436563" cy="785812"/>
          </a:xfrm>
          <a:prstGeom prst="rect">
            <a:avLst/>
          </a:prstGeom>
          <a:noFill/>
          <a:ln w="9525">
            <a:noFill/>
            <a:miter lim="800000"/>
            <a:headEnd/>
            <a:tailEnd/>
          </a:ln>
        </p:spPr>
      </p:pic>
      <p:pic>
        <p:nvPicPr>
          <p:cNvPr id="12434" name="Picture 41"/>
          <p:cNvPicPr>
            <a:picLocks noChangeArrowheads="1"/>
          </p:cNvPicPr>
          <p:nvPr/>
        </p:nvPicPr>
        <p:blipFill>
          <a:blip r:embed="rId31" cstate="print"/>
          <a:srcRect/>
          <a:stretch>
            <a:fillRect/>
          </a:stretch>
        </p:blipFill>
        <p:spPr bwMode="auto">
          <a:xfrm>
            <a:off x="4267201" y="3810001"/>
            <a:ext cx="436563" cy="785813"/>
          </a:xfrm>
          <a:prstGeom prst="rect">
            <a:avLst/>
          </a:prstGeom>
          <a:noFill/>
          <a:ln w="9525">
            <a:noFill/>
            <a:miter lim="800000"/>
            <a:headEnd/>
            <a:tailEnd/>
          </a:ln>
        </p:spPr>
      </p:pic>
      <p:pic>
        <p:nvPicPr>
          <p:cNvPr id="12435" name="Picture 42"/>
          <p:cNvPicPr>
            <a:picLocks noChangeArrowheads="1"/>
          </p:cNvPicPr>
          <p:nvPr/>
        </p:nvPicPr>
        <p:blipFill>
          <a:blip r:embed="rId31" cstate="print"/>
          <a:srcRect/>
          <a:stretch>
            <a:fillRect/>
          </a:stretch>
        </p:blipFill>
        <p:spPr bwMode="auto">
          <a:xfrm>
            <a:off x="3733801" y="4038601"/>
            <a:ext cx="436563" cy="785813"/>
          </a:xfrm>
          <a:prstGeom prst="rect">
            <a:avLst/>
          </a:prstGeom>
          <a:noFill/>
          <a:ln w="9525">
            <a:noFill/>
            <a:miter lim="800000"/>
            <a:headEnd/>
            <a:tailEnd/>
          </a:ln>
        </p:spPr>
      </p:pic>
      <p:graphicFrame>
        <p:nvGraphicFramePr>
          <p:cNvPr id="1029163" name="Object 131"/>
          <p:cNvGraphicFramePr>
            <a:graphicFrameLocks noGrp="1" noChangeAspect="1"/>
          </p:cNvGraphicFramePr>
          <p:nvPr>
            <p:ph sz="quarter" idx="4294967295"/>
          </p:nvPr>
        </p:nvGraphicFramePr>
        <p:xfrm>
          <a:off x="6618289" y="3643313"/>
          <a:ext cx="414337" cy="717550"/>
        </p:xfrm>
        <a:graphic>
          <a:graphicData uri="http://schemas.openxmlformats.org/presentationml/2006/ole">
            <mc:AlternateContent xmlns:mc="http://schemas.openxmlformats.org/markup-compatibility/2006">
              <mc:Choice xmlns:v="urn:schemas-microsoft-com:vml" Requires="v">
                <p:oleObj spid="_x0000_s26302" name="Clip" r:id="rId32" imgW="706967" imgH="1265767" progId="">
                  <p:embed/>
                </p:oleObj>
              </mc:Choice>
              <mc:Fallback>
                <p:oleObj name="Clip" r:id="rId32" imgW="706967" imgH="1265767" progId="">
                  <p:embed/>
                  <p:pic>
                    <p:nvPicPr>
                      <p:cNvPr id="1029163" name="Object 131"/>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8289" y="3643313"/>
                        <a:ext cx="414337" cy="7175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2436" name="Rectangle 44"/>
          <p:cNvSpPr>
            <a:spLocks noGrp="1" noChangeArrowheads="1"/>
          </p:cNvSpPr>
          <p:nvPr>
            <p:ph type="title" sz="quarter" idx="4294967295"/>
          </p:nvPr>
        </p:nvSpPr>
        <p:spPr>
          <a:xfrm>
            <a:off x="2209800" y="76200"/>
            <a:ext cx="7772400" cy="1143000"/>
          </a:xfrm>
        </p:spPr>
        <p:txBody>
          <a:bodyPr/>
          <a:lstStyle/>
          <a:p>
            <a:pPr eaLnBrk="1" hangingPunct="1"/>
            <a:r>
              <a:rPr lang="en-US"/>
              <a:t>This is what we had…</a:t>
            </a:r>
          </a:p>
        </p:txBody>
      </p:sp>
    </p:spTree>
    <p:extLst>
      <p:ext uri="{BB962C8B-B14F-4D97-AF65-F5344CB8AC3E}">
        <p14:creationId xmlns:p14="http://schemas.microsoft.com/office/powerpoint/2010/main" val="3923241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delay="0"/>
                      </p:stCondLst>
                      <p:childTnLst>
                        <p:par>
                          <p:cTn id="4" fill="hold">
                            <p:stCondLst>
                              <p:cond delay="0"/>
                            </p:stCondLst>
                            <p:childTnLst>
                              <p:par>
                                <p:cTn id="5" presetID="64" presetClass="path" presetSubtype="0" repeatCount="2000" accel="50000" decel="50000" autoRev="1" fill="hold" nodeType="withEffect">
                                  <p:stCondLst>
                                    <p:cond delay="0"/>
                                  </p:stCondLst>
                                  <p:childTnLst>
                                    <p:animMotion origin="layout" path="M 0.00105 0.03514 L -3.33333E-6 1.50289E-6 " pathEditMode="fixed" rAng="0" ptsTypes="AA">
                                      <p:cBhvr>
                                        <p:cTn id="6" dur="2000" fill="hold"/>
                                        <p:tgtEl>
                                          <p:spTgt spid="1029163"/>
                                        </p:tgtEl>
                                        <p:attrNameLst>
                                          <p:attrName>ppt_x</p:attrName>
                                          <p:attrName>ppt_y</p:attrName>
                                        </p:attrNameLst>
                                      </p:cBhvr>
                                      <p:rCtr x="-1" y="-18"/>
                                    </p:animMotion>
                                  </p:childTnLst>
                                </p:cTn>
                              </p:par>
                              <p:par>
                                <p:cTn id="7" presetID="64" presetClass="path" presetSubtype="0" repeatCount="2000" accel="50000" decel="50000" autoRev="1" fill="hold" nodeType="withEffect">
                                  <p:stCondLst>
                                    <p:cond delay="0"/>
                                  </p:stCondLst>
                                  <p:childTnLst>
                                    <p:animMotion origin="layout" path="M 0.00035 0.04601 L 0.00121 -1.79191E-6 " pathEditMode="relative" rAng="0" ptsTypes="AA">
                                      <p:cBhvr>
                                        <p:cTn id="8" dur="2000" fill="hold"/>
                                        <p:tgtEl>
                                          <p:spTgt spid="1029153"/>
                                        </p:tgtEl>
                                        <p:attrNameLst>
                                          <p:attrName>ppt_x</p:attrName>
                                          <p:attrName>ppt_y</p:attrName>
                                        </p:attrNameLst>
                                      </p:cBhvr>
                                      <p:rCtr x="0" y="-23"/>
                                    </p:animMotion>
                                  </p:childTnLst>
                                </p:cTn>
                              </p:par>
                              <p:par>
                                <p:cTn id="9" presetID="64" presetClass="path" presetSubtype="0" repeatCount="2000" accel="50000" decel="50000" autoRev="1" fill="hold" nodeType="withEffect">
                                  <p:stCondLst>
                                    <p:cond delay="0"/>
                                  </p:stCondLst>
                                  <p:childTnLst>
                                    <p:animMotion origin="layout" path="M -0.00121 0.03491 L -3.33333E-6 1.50289E-6 " pathEditMode="relative" rAng="0" ptsTypes="AA">
                                      <p:cBhvr>
                                        <p:cTn id="10" dur="2000" fill="hold"/>
                                        <p:tgtEl>
                                          <p:spTgt spid="1029143"/>
                                        </p:tgtEl>
                                        <p:attrNameLst>
                                          <p:attrName>ppt_x</p:attrName>
                                          <p:attrName>ppt_y</p:attrName>
                                        </p:attrNameLst>
                                      </p:cBhvr>
                                      <p:rCtr x="1" y="-18"/>
                                    </p:animMotion>
                                  </p:childTnLst>
                                </p:cTn>
                              </p:par>
                              <p:par>
                                <p:cTn id="11" presetID="42" presetClass="path" presetSubtype="0" repeatCount="2000" accel="50000" decel="50000" autoRev="1" fill="hold" nodeType="withEffect">
                                  <p:stCondLst>
                                    <p:cond delay="0"/>
                                  </p:stCondLst>
                                  <p:childTnLst>
                                    <p:animMotion origin="layout" path="M 1.11022E-16 -3.2948E-6 L 0.00087 0.04278 " pathEditMode="relative" rAng="0" ptsTypes="AA">
                                      <p:cBhvr>
                                        <p:cTn id="12" dur="2000" fill="hold"/>
                                        <p:tgtEl>
                                          <p:spTgt spid="1029152"/>
                                        </p:tgtEl>
                                        <p:attrNameLst>
                                          <p:attrName>ppt_x</p:attrName>
                                          <p:attrName>ppt_y</p:attrName>
                                        </p:attrNameLst>
                                      </p:cBhvr>
                                      <p:rCtr x="0" y="21"/>
                                    </p:animMotion>
                                  </p:childTnLst>
                                </p:cTn>
                              </p:par>
                              <p:par>
                                <p:cTn id="13" presetID="42" presetClass="path" presetSubtype="0" repeatCount="2000" accel="50000" decel="50000" autoRev="1" fill="hold" nodeType="withEffect">
                                  <p:stCondLst>
                                    <p:cond delay="0"/>
                                  </p:stCondLst>
                                  <p:childTnLst>
                                    <p:animMotion origin="layout" path="M -1.38889E-6 4.73988E-6 L 0.00122 0.05387 " pathEditMode="relative" rAng="0" ptsTypes="AA">
                                      <p:cBhvr>
                                        <p:cTn id="14" dur="2000" fill="hold"/>
                                        <p:tgtEl>
                                          <p:spTgt spid="1029150"/>
                                        </p:tgtEl>
                                        <p:attrNameLst>
                                          <p:attrName>ppt_x</p:attrName>
                                          <p:attrName>ppt_y</p:attrName>
                                        </p:attrNameLst>
                                      </p:cBhvr>
                                      <p:rCtr x="1" y="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3124200" y="152400"/>
            <a:ext cx="7010400" cy="1143000"/>
          </a:xfrm>
          <a:prstGeom prst="rect">
            <a:avLst/>
          </a:prstGeom>
          <a:noFill/>
          <a:ln w="9525">
            <a:noFill/>
            <a:miter lim="800000"/>
            <a:headEnd/>
            <a:tailEnd/>
          </a:ln>
        </p:spPr>
        <p:txBody>
          <a:bodyPr lIns="92075" tIns="46038" rIns="92075" bIns="46038" anchor="ctr"/>
          <a:lstStyle/>
          <a:p>
            <a:pPr>
              <a:defRPr/>
            </a:pPr>
            <a:r>
              <a:rPr lang="en-US" sz="3600" dirty="0">
                <a:latin typeface="+mj-lt"/>
                <a:ea typeface="ＭＳ Ｐゴシック" pitchFamily="-123" charset="-128"/>
                <a:cs typeface="ＭＳ Ｐゴシック" pitchFamily="-123" charset="-128"/>
              </a:rPr>
              <a:t>Problem Solving Approach</a:t>
            </a:r>
            <a:endParaRPr lang="en-US" dirty="0">
              <a:latin typeface="+mj-lt"/>
              <a:ea typeface="ＭＳ Ｐゴシック" pitchFamily="-123" charset="-128"/>
              <a:cs typeface="ＭＳ Ｐゴシック" pitchFamily="-123" charset="-128"/>
            </a:endParaRPr>
          </a:p>
        </p:txBody>
      </p:sp>
      <p:sp>
        <p:nvSpPr>
          <p:cNvPr id="114690" name="Line 3"/>
          <p:cNvSpPr>
            <a:spLocks noChangeShapeType="1"/>
          </p:cNvSpPr>
          <p:nvPr/>
        </p:nvSpPr>
        <p:spPr bwMode="auto">
          <a:xfrm flipV="1">
            <a:off x="2286000" y="2362200"/>
            <a:ext cx="0" cy="3733800"/>
          </a:xfrm>
          <a:prstGeom prst="line">
            <a:avLst/>
          </a:prstGeom>
          <a:noFill/>
          <a:ln w="25400">
            <a:solidFill>
              <a:schemeClr val="tx1"/>
            </a:solidFill>
            <a:round/>
            <a:headEnd/>
            <a:tailEnd type="triangle" w="med" len="med"/>
          </a:ln>
        </p:spPr>
        <p:txBody>
          <a:bodyPr wrap="none" anchor="ctr"/>
          <a:lstStyle/>
          <a:p>
            <a:endParaRPr lang="en-US"/>
          </a:p>
        </p:txBody>
      </p:sp>
      <p:sp>
        <p:nvSpPr>
          <p:cNvPr id="114691" name="Line 4"/>
          <p:cNvSpPr>
            <a:spLocks noChangeShapeType="1"/>
          </p:cNvSpPr>
          <p:nvPr/>
        </p:nvSpPr>
        <p:spPr bwMode="auto">
          <a:xfrm>
            <a:off x="2590800" y="1219201"/>
            <a:ext cx="0" cy="5192713"/>
          </a:xfrm>
          <a:prstGeom prst="line">
            <a:avLst/>
          </a:prstGeom>
          <a:noFill/>
          <a:ln w="38100">
            <a:solidFill>
              <a:schemeClr val="tx1"/>
            </a:solidFill>
            <a:round/>
            <a:headEnd/>
            <a:tailEnd/>
          </a:ln>
        </p:spPr>
        <p:txBody>
          <a:bodyPr wrap="none" anchor="ctr"/>
          <a:lstStyle/>
          <a:p>
            <a:endParaRPr lang="en-US"/>
          </a:p>
        </p:txBody>
      </p:sp>
      <p:sp>
        <p:nvSpPr>
          <p:cNvPr id="114692" name="Line 5"/>
          <p:cNvSpPr>
            <a:spLocks noChangeShapeType="1"/>
          </p:cNvSpPr>
          <p:nvPr/>
        </p:nvSpPr>
        <p:spPr bwMode="auto">
          <a:xfrm>
            <a:off x="2578100" y="6400800"/>
            <a:ext cx="6591300" cy="0"/>
          </a:xfrm>
          <a:prstGeom prst="line">
            <a:avLst/>
          </a:prstGeom>
          <a:noFill/>
          <a:ln w="38100">
            <a:solidFill>
              <a:schemeClr val="tx1"/>
            </a:solidFill>
            <a:round/>
            <a:headEnd/>
            <a:tailEnd/>
          </a:ln>
        </p:spPr>
        <p:txBody>
          <a:bodyPr wrap="none" anchor="ctr"/>
          <a:lstStyle/>
          <a:p>
            <a:endParaRPr lang="en-US"/>
          </a:p>
        </p:txBody>
      </p:sp>
      <p:sp>
        <p:nvSpPr>
          <p:cNvPr id="114693" name="Line 6"/>
          <p:cNvSpPr>
            <a:spLocks noChangeShapeType="1"/>
          </p:cNvSpPr>
          <p:nvPr/>
        </p:nvSpPr>
        <p:spPr bwMode="auto">
          <a:xfrm>
            <a:off x="4572000" y="6553200"/>
            <a:ext cx="4648200" cy="0"/>
          </a:xfrm>
          <a:prstGeom prst="line">
            <a:avLst/>
          </a:prstGeom>
          <a:noFill/>
          <a:ln w="25400">
            <a:solidFill>
              <a:schemeClr val="tx1"/>
            </a:solidFill>
            <a:round/>
            <a:headEnd/>
            <a:tailEnd type="triangle" w="med" len="med"/>
          </a:ln>
        </p:spPr>
        <p:txBody>
          <a:bodyPr wrap="none" anchor="ctr"/>
          <a:lstStyle/>
          <a:p>
            <a:endParaRPr lang="en-US"/>
          </a:p>
        </p:txBody>
      </p:sp>
      <p:sp>
        <p:nvSpPr>
          <p:cNvPr id="114694" name="Rectangle 7"/>
          <p:cNvSpPr>
            <a:spLocks noChangeArrowheads="1"/>
          </p:cNvSpPr>
          <p:nvPr/>
        </p:nvSpPr>
        <p:spPr bwMode="auto">
          <a:xfrm>
            <a:off x="2590801" y="6369050"/>
            <a:ext cx="1999265" cy="338554"/>
          </a:xfrm>
          <a:prstGeom prst="rect">
            <a:avLst/>
          </a:prstGeom>
          <a:noFill/>
          <a:ln w="12700" cap="sq">
            <a:noFill/>
            <a:miter lim="800000"/>
            <a:headEnd type="none" w="sm" len="sm"/>
            <a:tailEnd type="none" w="sm" len="sm"/>
          </a:ln>
        </p:spPr>
        <p:txBody>
          <a:bodyPr wrap="none">
            <a:spAutoFit/>
          </a:bodyPr>
          <a:lstStyle/>
          <a:p>
            <a:r>
              <a:rPr lang="en-US" sz="1600">
                <a:solidFill>
                  <a:srgbClr val="000000"/>
                </a:solidFill>
                <a:latin typeface="Helvetica" pitchFamily="34" charset="0"/>
              </a:rPr>
              <a:t>Intensity of Problem</a:t>
            </a:r>
            <a:endParaRPr lang="en-US" sz="1100">
              <a:solidFill>
                <a:srgbClr val="000000"/>
              </a:solidFill>
              <a:latin typeface="Helvetica" pitchFamily="34" charset="0"/>
            </a:endParaRPr>
          </a:p>
        </p:txBody>
      </p:sp>
      <p:sp>
        <p:nvSpPr>
          <p:cNvPr id="114695" name="Rectangle 8"/>
          <p:cNvSpPr>
            <a:spLocks noChangeArrowheads="1"/>
          </p:cNvSpPr>
          <p:nvPr/>
        </p:nvSpPr>
        <p:spPr bwMode="auto">
          <a:xfrm rot="-5400000">
            <a:off x="-669131" y="3640931"/>
            <a:ext cx="5181600" cy="338138"/>
          </a:xfrm>
          <a:prstGeom prst="rect">
            <a:avLst/>
          </a:prstGeom>
          <a:noFill/>
          <a:ln w="12700" cap="sq">
            <a:noFill/>
            <a:miter lim="800000"/>
            <a:headEnd type="none" w="sm" len="sm"/>
            <a:tailEnd type="none" w="sm" len="sm"/>
          </a:ln>
        </p:spPr>
        <p:txBody>
          <a:bodyPr>
            <a:spAutoFit/>
          </a:bodyPr>
          <a:lstStyle/>
          <a:p>
            <a:r>
              <a:rPr lang="en-US" sz="1600">
                <a:solidFill>
                  <a:srgbClr val="000000"/>
                </a:solidFill>
                <a:latin typeface="Helvetica" pitchFamily="34" charset="0"/>
              </a:rPr>
              <a:t>Amount of Resources Needed To Solve Problem</a:t>
            </a:r>
          </a:p>
        </p:txBody>
      </p:sp>
      <p:sp>
        <p:nvSpPr>
          <p:cNvPr id="52233" name="Oval 9"/>
          <p:cNvSpPr>
            <a:spLocks noChangeArrowheads="1"/>
          </p:cNvSpPr>
          <p:nvPr/>
        </p:nvSpPr>
        <p:spPr bwMode="auto">
          <a:xfrm>
            <a:off x="2673350" y="4038600"/>
            <a:ext cx="2432050" cy="2286000"/>
          </a:xfrm>
          <a:prstGeom prst="ellipse">
            <a:avLst/>
          </a:prstGeom>
          <a:solidFill>
            <a:srgbClr val="7030A0"/>
          </a:solidFill>
          <a:ln w="12700">
            <a:solidFill>
              <a:schemeClr val="tx1">
                <a:lumMod val="50000"/>
                <a:lumOff val="50000"/>
              </a:schemeClr>
            </a:solidFill>
            <a:round/>
            <a:headEnd/>
            <a:tailEnd/>
          </a:ln>
          <a:effectLst>
            <a:outerShdw blurRad="50800" dist="38100" dir="5400000" algn="t" rotWithShape="0">
              <a:prstClr val="black">
                <a:alpha val="40000"/>
              </a:prstClr>
            </a:outerShdw>
          </a:effectLst>
        </p:spPr>
        <p:txBody>
          <a:bodyPr wrap="none" anchor="ctr"/>
          <a:lstStyle/>
          <a:p>
            <a:pPr>
              <a:defRPr/>
            </a:pPr>
            <a:endParaRPr lang="en-US" dirty="0">
              <a:latin typeface="Arial" pitchFamily="-123" charset="0"/>
              <a:ea typeface="ＭＳ Ｐゴシック" pitchFamily="-123" charset="-128"/>
              <a:cs typeface="ＭＳ Ｐゴシック" pitchFamily="-123" charset="-128"/>
            </a:endParaRPr>
          </a:p>
        </p:txBody>
      </p:sp>
      <p:sp>
        <p:nvSpPr>
          <p:cNvPr id="52234" name="Rectangle 10"/>
          <p:cNvSpPr>
            <a:spLocks noChangeArrowheads="1"/>
          </p:cNvSpPr>
          <p:nvPr/>
        </p:nvSpPr>
        <p:spPr bwMode="auto">
          <a:xfrm>
            <a:off x="3358356" y="4724401"/>
            <a:ext cx="1103315" cy="646331"/>
          </a:xfrm>
          <a:prstGeom prst="rect">
            <a:avLst/>
          </a:prstGeom>
          <a:noFill/>
          <a:ln w="12700" cap="sq">
            <a:noFill/>
            <a:miter lim="800000"/>
            <a:headEnd type="none" w="sm" len="sm"/>
            <a:tailEnd type="none" w="sm" len="sm"/>
          </a:ln>
        </p:spPr>
        <p:txBody>
          <a:bodyPr wrap="none">
            <a:spAutoFit/>
          </a:bodyPr>
          <a:lstStyle/>
          <a:p>
            <a:pPr algn="ctr">
              <a:defRPr/>
            </a:pPr>
            <a:r>
              <a:rPr lang="en-US" dirty="0">
                <a:solidFill>
                  <a:schemeClr val="bg1"/>
                </a:solidFill>
                <a:latin typeface="+mj-lt"/>
                <a:ea typeface="ＭＳ Ｐゴシック" pitchFamily="-123" charset="-128"/>
                <a:cs typeface="ＭＳ Ｐゴシック" pitchFamily="-123" charset="-128"/>
              </a:rPr>
              <a:t>General </a:t>
            </a:r>
          </a:p>
          <a:p>
            <a:pPr algn="ctr">
              <a:defRPr/>
            </a:pPr>
            <a:r>
              <a:rPr lang="en-US" dirty="0">
                <a:solidFill>
                  <a:schemeClr val="bg1"/>
                </a:solidFill>
                <a:latin typeface="+mj-lt"/>
                <a:ea typeface="ＭＳ Ｐゴシック" pitchFamily="-123" charset="-128"/>
                <a:cs typeface="ＭＳ Ｐゴシック" pitchFamily="-123" charset="-128"/>
              </a:rPr>
              <a:t>Education</a:t>
            </a:r>
          </a:p>
        </p:txBody>
      </p:sp>
      <p:sp>
        <p:nvSpPr>
          <p:cNvPr id="52235" name="Oval 11"/>
          <p:cNvSpPr>
            <a:spLocks noChangeArrowheads="1"/>
          </p:cNvSpPr>
          <p:nvPr/>
        </p:nvSpPr>
        <p:spPr bwMode="auto">
          <a:xfrm>
            <a:off x="7010400" y="1905000"/>
            <a:ext cx="2362200" cy="2279650"/>
          </a:xfrm>
          <a:prstGeom prst="ellipse">
            <a:avLst/>
          </a:prstGeom>
          <a:solidFill>
            <a:schemeClr val="accent6">
              <a:lumMod val="20000"/>
              <a:lumOff val="80000"/>
            </a:schemeClr>
          </a:solidFill>
          <a:ln w="12700">
            <a:solidFill>
              <a:schemeClr val="tx1">
                <a:lumMod val="50000"/>
                <a:lumOff val="50000"/>
              </a:schemeClr>
            </a:solidFill>
            <a:round/>
            <a:headEnd/>
            <a:tailEnd/>
          </a:ln>
          <a:effectLst>
            <a:outerShdw blurRad="50800" dist="38100" dir="5400000" algn="t" rotWithShape="0">
              <a:prstClr val="black">
                <a:alpha val="40000"/>
              </a:prstClr>
            </a:outerShdw>
          </a:effectLst>
        </p:spPr>
        <p:txBody>
          <a:bodyPr wrap="none" anchor="ctr"/>
          <a:lstStyle/>
          <a:p>
            <a:pPr>
              <a:defRPr/>
            </a:pPr>
            <a:endParaRPr lang="en-US" dirty="0">
              <a:latin typeface="Arial" pitchFamily="-123" charset="0"/>
              <a:ea typeface="ＭＳ Ｐゴシック" pitchFamily="-123" charset="-128"/>
              <a:cs typeface="ＭＳ Ｐゴシック" pitchFamily="-123" charset="-128"/>
            </a:endParaRPr>
          </a:p>
        </p:txBody>
      </p:sp>
      <p:sp>
        <p:nvSpPr>
          <p:cNvPr id="52236" name="Rectangle 12"/>
          <p:cNvSpPr>
            <a:spLocks noChangeArrowheads="1"/>
          </p:cNvSpPr>
          <p:nvPr/>
        </p:nvSpPr>
        <p:spPr bwMode="auto">
          <a:xfrm>
            <a:off x="7701756" y="2514601"/>
            <a:ext cx="1103315" cy="646331"/>
          </a:xfrm>
          <a:prstGeom prst="rect">
            <a:avLst/>
          </a:prstGeom>
          <a:noFill/>
          <a:ln w="12700" cap="sq">
            <a:noFill/>
            <a:miter lim="800000"/>
            <a:headEnd type="none" w="sm" len="sm"/>
            <a:tailEnd type="none" w="sm" len="sm"/>
          </a:ln>
        </p:spPr>
        <p:txBody>
          <a:bodyPr wrap="none">
            <a:spAutoFit/>
          </a:bodyPr>
          <a:lstStyle/>
          <a:p>
            <a:pPr algn="ctr">
              <a:defRPr/>
            </a:pPr>
            <a:r>
              <a:rPr lang="en-US" dirty="0">
                <a:solidFill>
                  <a:srgbClr val="000000"/>
                </a:solidFill>
                <a:latin typeface="+mj-lt"/>
                <a:ea typeface="ＭＳ Ｐゴシック" pitchFamily="-123" charset="-128"/>
                <a:cs typeface="ＭＳ Ｐゴシック" pitchFamily="-123" charset="-128"/>
              </a:rPr>
              <a:t>Special </a:t>
            </a:r>
          </a:p>
          <a:p>
            <a:pPr algn="ctr">
              <a:defRPr/>
            </a:pPr>
            <a:r>
              <a:rPr lang="en-US" dirty="0">
                <a:solidFill>
                  <a:srgbClr val="000000"/>
                </a:solidFill>
                <a:latin typeface="+mj-lt"/>
                <a:ea typeface="ＭＳ Ｐゴシック" pitchFamily="-123" charset="-128"/>
                <a:cs typeface="ＭＳ Ｐゴシック" pitchFamily="-123" charset="-128"/>
              </a:rPr>
              <a:t>Education</a:t>
            </a:r>
          </a:p>
        </p:txBody>
      </p:sp>
      <p:sp>
        <p:nvSpPr>
          <p:cNvPr id="52237" name="Oval 13"/>
          <p:cNvSpPr>
            <a:spLocks noChangeArrowheads="1"/>
          </p:cNvSpPr>
          <p:nvPr/>
        </p:nvSpPr>
        <p:spPr bwMode="auto">
          <a:xfrm>
            <a:off x="4800600" y="2895600"/>
            <a:ext cx="2438400" cy="2286000"/>
          </a:xfrm>
          <a:prstGeom prst="ellipse">
            <a:avLst/>
          </a:prstGeom>
          <a:solidFill>
            <a:schemeClr val="accent2">
              <a:lumMod val="40000"/>
              <a:lumOff val="60000"/>
            </a:schemeClr>
          </a:solidFill>
          <a:ln w="12700">
            <a:solidFill>
              <a:schemeClr val="tx1">
                <a:lumMod val="50000"/>
                <a:lumOff val="50000"/>
              </a:schemeClr>
            </a:solidFill>
            <a:round/>
            <a:headEnd/>
            <a:tailEnd/>
          </a:ln>
          <a:effectLst>
            <a:outerShdw blurRad="50800" dist="38100" dir="5400000" algn="t" rotWithShape="0">
              <a:prstClr val="black">
                <a:alpha val="40000"/>
              </a:prstClr>
            </a:outerShdw>
          </a:effectLst>
        </p:spPr>
        <p:txBody>
          <a:bodyPr wrap="none" anchor="ctr"/>
          <a:lstStyle/>
          <a:p>
            <a:pPr>
              <a:defRPr/>
            </a:pPr>
            <a:endParaRPr lang="en-US" dirty="0">
              <a:latin typeface="Arial" pitchFamily="-123" charset="0"/>
              <a:ea typeface="ＭＳ Ｐゴシック" pitchFamily="-123" charset="-128"/>
              <a:cs typeface="ＭＳ Ｐゴシック" pitchFamily="-123" charset="-128"/>
            </a:endParaRPr>
          </a:p>
        </p:txBody>
      </p:sp>
      <p:sp>
        <p:nvSpPr>
          <p:cNvPr id="52238" name="Rectangle 14"/>
          <p:cNvSpPr>
            <a:spLocks noChangeArrowheads="1"/>
          </p:cNvSpPr>
          <p:nvPr/>
        </p:nvSpPr>
        <p:spPr bwMode="auto">
          <a:xfrm>
            <a:off x="4724401" y="3429001"/>
            <a:ext cx="2678113" cy="646331"/>
          </a:xfrm>
          <a:prstGeom prst="rect">
            <a:avLst/>
          </a:prstGeom>
          <a:noFill/>
          <a:ln w="12700" cap="sq">
            <a:noFill/>
            <a:miter lim="800000"/>
            <a:headEnd type="none" w="sm" len="sm"/>
            <a:tailEnd type="none" w="sm" len="sm"/>
          </a:ln>
        </p:spPr>
        <p:txBody>
          <a:bodyPr>
            <a:spAutoFit/>
          </a:bodyPr>
          <a:lstStyle/>
          <a:p>
            <a:pPr algn="ctr">
              <a:defRPr/>
            </a:pPr>
            <a:r>
              <a:rPr lang="en-US" dirty="0">
                <a:solidFill>
                  <a:srgbClr val="000000"/>
                </a:solidFill>
                <a:latin typeface="+mj-lt"/>
                <a:ea typeface="ＭＳ Ｐゴシック" pitchFamily="-123" charset="-128"/>
                <a:cs typeface="ＭＳ Ｐゴシック" pitchFamily="-123" charset="-128"/>
              </a:rPr>
              <a:t> General Education</a:t>
            </a:r>
          </a:p>
          <a:p>
            <a:pPr algn="ctr">
              <a:defRPr/>
            </a:pPr>
            <a:r>
              <a:rPr lang="en-US" dirty="0">
                <a:solidFill>
                  <a:srgbClr val="000000"/>
                </a:solidFill>
                <a:latin typeface="+mj-lt"/>
                <a:ea typeface="ＭＳ Ｐゴシック" pitchFamily="-123" charset="-128"/>
                <a:cs typeface="ＭＳ Ｐゴシック" pitchFamily="-123" charset="-128"/>
              </a:rPr>
              <a:t>With Support</a:t>
            </a:r>
          </a:p>
        </p:txBody>
      </p:sp>
    </p:spTree>
    <p:extLst>
      <p:ext uri="{BB962C8B-B14F-4D97-AF65-F5344CB8AC3E}">
        <p14:creationId xmlns:p14="http://schemas.microsoft.com/office/powerpoint/2010/main" val="289322603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2209800" y="381000"/>
            <a:ext cx="7772400" cy="1143000"/>
          </a:xfrm>
          <a:solidFill>
            <a:srgbClr val="2EA2FF"/>
          </a:solidFill>
        </p:spPr>
        <p:txBody>
          <a:bodyPr rtlCol="0">
            <a:normAutofit fontScale="90000"/>
          </a:bodyPr>
          <a:lstStyle/>
          <a:p>
            <a:pPr>
              <a:defRPr/>
            </a:pPr>
            <a:r>
              <a:rPr lang="en-US" dirty="0"/>
              <a:t>Successful Multi-Tier Models Have:</a:t>
            </a:r>
            <a:endParaRPr lang="en-US" sz="5400" dirty="0"/>
          </a:p>
        </p:txBody>
      </p:sp>
      <p:pic>
        <p:nvPicPr>
          <p:cNvPr id="116738" name="Picture 3" descr="MP900305694.JPG"/>
          <p:cNvPicPr>
            <a:picLocks noChangeAspect="1"/>
          </p:cNvPicPr>
          <p:nvPr/>
        </p:nvPicPr>
        <p:blipFill>
          <a:blip r:embed="rId3" cstate="print"/>
          <a:srcRect/>
          <a:stretch>
            <a:fillRect/>
          </a:stretch>
        </p:blipFill>
        <p:spPr bwMode="auto">
          <a:xfrm>
            <a:off x="6781800" y="2468564"/>
            <a:ext cx="3657600" cy="3627437"/>
          </a:xfrm>
          <a:prstGeom prst="rect">
            <a:avLst/>
          </a:prstGeom>
          <a:noFill/>
          <a:ln w="9525">
            <a:noFill/>
            <a:miter lim="800000"/>
            <a:headEnd/>
            <a:tailEnd/>
          </a:ln>
        </p:spPr>
      </p:pic>
      <p:sp>
        <p:nvSpPr>
          <p:cNvPr id="116739" name="Rectangle 3"/>
          <p:cNvSpPr>
            <a:spLocks noGrp="1" noChangeArrowheads="1"/>
          </p:cNvSpPr>
          <p:nvPr>
            <p:ph type="body" idx="4294967295"/>
          </p:nvPr>
        </p:nvSpPr>
        <p:spPr>
          <a:xfrm>
            <a:off x="1676400" y="1905000"/>
            <a:ext cx="5334000" cy="4114800"/>
          </a:xfrm>
        </p:spPr>
        <p:txBody>
          <a:bodyPr>
            <a:normAutofit lnSpcReduction="10000"/>
          </a:bodyPr>
          <a:lstStyle/>
          <a:p>
            <a:pPr eaLnBrk="1" hangingPunct="1">
              <a:lnSpc>
                <a:spcPct val="90000"/>
              </a:lnSpc>
            </a:pPr>
            <a:r>
              <a:rPr lang="en-US">
                <a:solidFill>
                  <a:srgbClr val="351CF5"/>
                </a:solidFill>
              </a:rPr>
              <a:t>Continuum of services</a:t>
            </a:r>
            <a:r>
              <a:rPr lang="en-US"/>
              <a:t> and/or programs across tiers that are </a:t>
            </a:r>
            <a:r>
              <a:rPr lang="en-US">
                <a:solidFill>
                  <a:srgbClr val="351CF5"/>
                </a:solidFill>
              </a:rPr>
              <a:t>scientifically based</a:t>
            </a:r>
          </a:p>
          <a:p>
            <a:pPr eaLnBrk="1" hangingPunct="1">
              <a:lnSpc>
                <a:spcPct val="90000"/>
              </a:lnSpc>
            </a:pPr>
            <a:r>
              <a:rPr lang="en-US">
                <a:solidFill>
                  <a:srgbClr val="351CF5"/>
                </a:solidFill>
              </a:rPr>
              <a:t>Methods of evaluating &amp; monitoring progress across tiers</a:t>
            </a:r>
            <a:r>
              <a:rPr lang="en-US"/>
              <a:t>, ideally those considered scientifically based</a:t>
            </a:r>
          </a:p>
          <a:p>
            <a:pPr eaLnBrk="1" hangingPunct="1">
              <a:lnSpc>
                <a:spcPct val="90000"/>
              </a:lnSpc>
            </a:pPr>
            <a:r>
              <a:rPr lang="en-US">
                <a:solidFill>
                  <a:srgbClr val="351CF5"/>
                </a:solidFill>
              </a:rPr>
              <a:t>Efficient, COMMON methods of communicating student performance</a:t>
            </a:r>
            <a:r>
              <a:rPr lang="en-US"/>
              <a:t> for all disciplines.</a:t>
            </a:r>
          </a:p>
        </p:txBody>
      </p:sp>
    </p:spTree>
    <p:extLst>
      <p:ext uri="{BB962C8B-B14F-4D97-AF65-F5344CB8AC3E}">
        <p14:creationId xmlns:p14="http://schemas.microsoft.com/office/powerpoint/2010/main" val="398855163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1" y="1"/>
            <a:ext cx="9202449" cy="1057835"/>
          </a:xfrm>
          <a:solidFill>
            <a:schemeClr val="accent1">
              <a:lumMod val="60000"/>
              <a:lumOff val="40000"/>
            </a:schemeClr>
          </a:solidFill>
        </p:spPr>
        <p:txBody>
          <a:bodyPr/>
          <a:lstStyle/>
          <a:p>
            <a:r>
              <a:rPr lang="en-US" dirty="0"/>
              <a:t>Defining Tier 2 Instruction</a:t>
            </a:r>
          </a:p>
        </p:txBody>
      </p:sp>
      <p:sp>
        <p:nvSpPr>
          <p:cNvPr id="3" name="Content Placeholder 2"/>
          <p:cNvSpPr>
            <a:spLocks noGrp="1"/>
          </p:cNvSpPr>
          <p:nvPr>
            <p:ph idx="4294967295"/>
          </p:nvPr>
        </p:nvSpPr>
        <p:spPr>
          <a:xfrm>
            <a:off x="1524001" y="1057835"/>
            <a:ext cx="9006536" cy="6777318"/>
          </a:xfrm>
        </p:spPr>
        <p:txBody>
          <a:bodyPr>
            <a:noAutofit/>
          </a:bodyPr>
          <a:lstStyle/>
          <a:p>
            <a:pPr marL="0" indent="0">
              <a:buNone/>
            </a:pPr>
            <a:r>
              <a:rPr lang="en-US" sz="2800" dirty="0"/>
              <a:t>Interventions are:</a:t>
            </a:r>
          </a:p>
          <a:p>
            <a:r>
              <a:rPr lang="en-US" sz="2800" dirty="0">
                <a:solidFill>
                  <a:srgbClr val="FF0000"/>
                </a:solidFill>
              </a:rPr>
              <a:t>     evidence-based, </a:t>
            </a:r>
            <a:endParaRPr lang="en-US" sz="2800" dirty="0"/>
          </a:p>
          <a:p>
            <a:pPr marL="581025" indent="-581025"/>
            <a:r>
              <a:rPr lang="en-US" sz="2800" dirty="0">
                <a:solidFill>
                  <a:srgbClr val="FF0000"/>
                </a:solidFill>
              </a:rPr>
              <a:t>standardized,</a:t>
            </a:r>
            <a:endParaRPr lang="en-US" sz="2800" dirty="0"/>
          </a:p>
          <a:p>
            <a:pPr marL="581025" indent="-581025"/>
            <a:r>
              <a:rPr lang="en-US" sz="2800" dirty="0">
                <a:solidFill>
                  <a:srgbClr val="FF0000"/>
                </a:solidFill>
              </a:rPr>
              <a:t>well-aligned with core instruction </a:t>
            </a:r>
            <a:r>
              <a:rPr lang="en-US" sz="2800" dirty="0"/>
              <a:t>and incorporate </a:t>
            </a:r>
            <a:r>
              <a:rPr lang="en-US" sz="2800" dirty="0">
                <a:solidFill>
                  <a:srgbClr val="FF0000"/>
                </a:solidFill>
              </a:rPr>
              <a:t>foundational skills </a:t>
            </a:r>
            <a:r>
              <a:rPr lang="en-US" sz="2800" dirty="0"/>
              <a:t>that support learning objectives of core instruction.</a:t>
            </a:r>
          </a:p>
          <a:p>
            <a:pPr marL="581025" indent="-581025"/>
            <a:r>
              <a:rPr lang="en-US" sz="2800" dirty="0"/>
              <a:t>led by staff who are </a:t>
            </a:r>
            <a:r>
              <a:rPr lang="en-US" sz="2800" dirty="0">
                <a:solidFill>
                  <a:srgbClr val="FF0000"/>
                </a:solidFill>
              </a:rPr>
              <a:t>trained</a:t>
            </a:r>
            <a:r>
              <a:rPr lang="en-US" sz="2800" dirty="0"/>
              <a:t> in the intervention,</a:t>
            </a:r>
          </a:p>
          <a:p>
            <a:pPr marL="581025" indent="-581025"/>
            <a:r>
              <a:rPr lang="en-US" sz="2800" dirty="0"/>
              <a:t>designed to have optimal </a:t>
            </a:r>
            <a:r>
              <a:rPr lang="en-US" sz="2800" dirty="0">
                <a:solidFill>
                  <a:srgbClr val="FF0000"/>
                </a:solidFill>
              </a:rPr>
              <a:t>Group size and dosage </a:t>
            </a:r>
            <a:r>
              <a:rPr lang="en-US" sz="2800" dirty="0"/>
              <a:t>for the age and needs of the student.</a:t>
            </a:r>
          </a:p>
          <a:p>
            <a:pPr marL="581025" indent="-581025"/>
            <a:r>
              <a:rPr lang="en-US" sz="2800" dirty="0">
                <a:solidFill>
                  <a:srgbClr val="FF0000"/>
                </a:solidFill>
              </a:rPr>
              <a:t>supplemental</a:t>
            </a:r>
            <a:r>
              <a:rPr lang="en-US" sz="2800" dirty="0"/>
              <a:t> to core instruction.</a:t>
            </a:r>
          </a:p>
        </p:txBody>
      </p:sp>
    </p:spTree>
    <p:extLst>
      <p:ext uri="{BB962C8B-B14F-4D97-AF65-F5344CB8AC3E}">
        <p14:creationId xmlns:p14="http://schemas.microsoft.com/office/powerpoint/2010/main" val="400957730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1026"/>
          <p:cNvSpPr>
            <a:spLocks noGrp="1" noChangeArrowheads="1"/>
          </p:cNvSpPr>
          <p:nvPr>
            <p:ph type="title" idx="4294967295"/>
          </p:nvPr>
        </p:nvSpPr>
        <p:spPr>
          <a:xfrm>
            <a:off x="672353" y="890354"/>
            <a:ext cx="3111500" cy="2465388"/>
          </a:xfrm>
          <a:solidFill>
            <a:srgbClr val="FFFF00"/>
          </a:solidFill>
        </p:spPr>
        <p:txBody>
          <a:bodyPr vert="horz" lIns="228600" tIns="228600" rIns="132080" bIns="228600" rtlCol="0" anchor="ctr">
            <a:normAutofit/>
          </a:bodyPr>
          <a:lstStyle/>
          <a:p>
            <a:pPr marL="39688" defTabSz="457200"/>
            <a:r>
              <a:rPr lang="en-US" sz="4400" b="1" dirty="0">
                <a:cs typeface="Arial" pitchFamily="34" charset="0"/>
              </a:rPr>
              <a:t>Tier 2 is “MORE”</a:t>
            </a:r>
          </a:p>
        </p:txBody>
      </p:sp>
      <p:sp>
        <p:nvSpPr>
          <p:cNvPr id="141315" name="Rectangle 1027"/>
          <p:cNvSpPr>
            <a:spLocks noGrp="1" noChangeArrowheads="1"/>
          </p:cNvSpPr>
          <p:nvPr>
            <p:ph idx="4294967295"/>
          </p:nvPr>
        </p:nvSpPr>
        <p:spPr>
          <a:xfrm>
            <a:off x="4101353" y="534336"/>
            <a:ext cx="7839635" cy="5248275"/>
          </a:xfrm>
        </p:spPr>
        <p:txBody>
          <a:bodyPr vert="horz" lIns="91440" tIns="45720" rIns="132080" bIns="45720" rtlCol="0">
            <a:normAutofit/>
          </a:bodyPr>
          <a:lstStyle/>
          <a:p>
            <a:pPr marL="382588" defTabSz="457200">
              <a:spcAft>
                <a:spcPts val="500"/>
              </a:spcAft>
            </a:pPr>
            <a:r>
              <a:rPr lang="en-US" dirty="0">
                <a:cs typeface="Arial" pitchFamily="34" charset="0"/>
              </a:rPr>
              <a:t>(More) </a:t>
            </a:r>
            <a:r>
              <a:rPr lang="en-US" b="1" dirty="0">
                <a:solidFill>
                  <a:srgbClr val="FF0000"/>
                </a:solidFill>
                <a:cs typeface="Arial" pitchFamily="34" charset="0"/>
              </a:rPr>
              <a:t>Time</a:t>
            </a:r>
            <a:endParaRPr lang="en-US" dirty="0">
              <a:cs typeface="Arial" pitchFamily="34" charset="0"/>
            </a:endParaRPr>
          </a:p>
          <a:p>
            <a:pPr marL="382588" defTabSz="457200">
              <a:spcAft>
                <a:spcPts val="500"/>
              </a:spcAft>
            </a:pPr>
            <a:r>
              <a:rPr lang="en-US" dirty="0">
                <a:cs typeface="Arial" pitchFamily="34" charset="0"/>
              </a:rPr>
              <a:t>(More) </a:t>
            </a:r>
            <a:r>
              <a:rPr lang="en-US" b="1" dirty="0">
                <a:solidFill>
                  <a:srgbClr val="FF0000"/>
                </a:solidFill>
                <a:cs typeface="Arial" pitchFamily="34" charset="0"/>
              </a:rPr>
              <a:t>Explicit Teacher-Led Instruction</a:t>
            </a:r>
            <a:endParaRPr lang="en-US" b="1" dirty="0">
              <a:solidFill>
                <a:srgbClr val="FF0000"/>
              </a:solidFill>
              <a:ea typeface="ヒラギノ角ゴ ProN W6"/>
              <a:cs typeface="ヒラギノ角ゴ ProN W6"/>
            </a:endParaRPr>
          </a:p>
          <a:p>
            <a:pPr marL="382588" defTabSz="457200">
              <a:spcAft>
                <a:spcPts val="500"/>
              </a:spcAft>
            </a:pPr>
            <a:r>
              <a:rPr lang="en-US" dirty="0">
                <a:cs typeface="Arial" pitchFamily="34" charset="0"/>
              </a:rPr>
              <a:t>(More) </a:t>
            </a:r>
            <a:r>
              <a:rPr lang="en-US" b="1" dirty="0">
                <a:solidFill>
                  <a:srgbClr val="FF0000"/>
                </a:solidFill>
                <a:cs typeface="Arial" pitchFamily="34" charset="0"/>
              </a:rPr>
              <a:t>Scaffolded Instruction</a:t>
            </a:r>
            <a:endParaRPr lang="en-US" dirty="0">
              <a:cs typeface="Arial" pitchFamily="34" charset="0"/>
            </a:endParaRPr>
          </a:p>
          <a:p>
            <a:pPr marL="382588" defTabSz="457200">
              <a:spcAft>
                <a:spcPts val="500"/>
              </a:spcAft>
            </a:pPr>
            <a:r>
              <a:rPr lang="en-US" dirty="0">
                <a:cs typeface="Arial" pitchFamily="34" charset="0"/>
              </a:rPr>
              <a:t>(More) </a:t>
            </a:r>
            <a:r>
              <a:rPr lang="en-US" b="1" dirty="0">
                <a:solidFill>
                  <a:srgbClr val="FF0000"/>
                </a:solidFill>
                <a:cs typeface="Arial" pitchFamily="34" charset="0"/>
              </a:rPr>
              <a:t>Opportunities to Respond</a:t>
            </a:r>
            <a:r>
              <a:rPr lang="en-US" dirty="0">
                <a:cs typeface="Arial" pitchFamily="34" charset="0"/>
              </a:rPr>
              <a:t> with </a:t>
            </a:r>
            <a:r>
              <a:rPr lang="en-US" b="1" dirty="0">
                <a:solidFill>
                  <a:srgbClr val="FF0000"/>
                </a:solidFill>
                <a:cs typeface="Arial" pitchFamily="34" charset="0"/>
              </a:rPr>
              <a:t>Corrective Feedback</a:t>
            </a:r>
            <a:endParaRPr lang="en-US" dirty="0">
              <a:cs typeface="Arial" pitchFamily="34" charset="0"/>
            </a:endParaRPr>
          </a:p>
          <a:p>
            <a:pPr marL="382588" defTabSz="457200">
              <a:spcAft>
                <a:spcPts val="500"/>
              </a:spcAft>
            </a:pPr>
            <a:r>
              <a:rPr lang="en-US" dirty="0">
                <a:cs typeface="Arial" pitchFamily="34" charset="0"/>
              </a:rPr>
              <a:t>(More) </a:t>
            </a:r>
            <a:r>
              <a:rPr lang="en-US" b="1" dirty="0">
                <a:solidFill>
                  <a:srgbClr val="FF0000"/>
                </a:solidFill>
                <a:cs typeface="Arial" pitchFamily="34" charset="0"/>
              </a:rPr>
              <a:t>Language Support</a:t>
            </a:r>
            <a:r>
              <a:rPr lang="en-US" dirty="0">
                <a:cs typeface="Arial" pitchFamily="34" charset="0"/>
              </a:rPr>
              <a:t>, Especially Vocabulary</a:t>
            </a:r>
          </a:p>
          <a:p>
            <a:pPr marL="382588" defTabSz="457200">
              <a:spcAft>
                <a:spcPts val="500"/>
              </a:spcAft>
            </a:pPr>
            <a:r>
              <a:rPr lang="en-US" dirty="0">
                <a:cs typeface="Arial" pitchFamily="34" charset="0"/>
              </a:rPr>
              <a:t>(More) Intensive </a:t>
            </a:r>
            <a:r>
              <a:rPr lang="en-US" b="1" dirty="0">
                <a:solidFill>
                  <a:srgbClr val="FF0000"/>
                </a:solidFill>
                <a:cs typeface="Arial" pitchFamily="34" charset="0"/>
              </a:rPr>
              <a:t>Motivational Strategies</a:t>
            </a:r>
            <a:endParaRPr lang="en-US" b="1" dirty="0">
              <a:solidFill>
                <a:srgbClr val="FF0000"/>
              </a:solidFill>
              <a:ea typeface="ヒラギノ角ゴ ProN W6"/>
              <a:cs typeface="ヒラギノ角ゴ ProN W6"/>
            </a:endParaRPr>
          </a:p>
          <a:p>
            <a:pPr marL="382588" defTabSz="457200">
              <a:spcAft>
                <a:spcPts val="500"/>
              </a:spcAft>
            </a:pPr>
            <a:r>
              <a:rPr lang="en-US" dirty="0">
                <a:cs typeface="Arial" pitchFamily="34" charset="0"/>
              </a:rPr>
              <a:t>(More) Frequent </a:t>
            </a:r>
            <a:r>
              <a:rPr lang="en-US" b="1" dirty="0">
                <a:solidFill>
                  <a:srgbClr val="FF0000"/>
                </a:solidFill>
                <a:cs typeface="Arial" pitchFamily="34" charset="0"/>
              </a:rPr>
              <a:t>Progress Monitoring</a:t>
            </a:r>
            <a:endParaRPr lang="en-US" b="1" dirty="0">
              <a:solidFill>
                <a:srgbClr val="FF0000"/>
              </a:solidFill>
              <a:ea typeface="ヒラギノ角ゴ ProN W6"/>
              <a:cs typeface="ヒラギノ角ゴ ProN W6"/>
            </a:endParaRPr>
          </a:p>
        </p:txBody>
      </p:sp>
      <p:sp>
        <p:nvSpPr>
          <p:cNvPr id="3" name="TextBox 2">
            <a:extLst>
              <a:ext uri="{FF2B5EF4-FFF2-40B4-BE49-F238E27FC236}">
                <a16:creationId xmlns:a16="http://schemas.microsoft.com/office/drawing/2014/main" id="{1B3E94EA-39BC-3D40-B253-F6A6E2ABAC3A}"/>
              </a:ext>
            </a:extLst>
          </p:cNvPr>
          <p:cNvSpPr txBox="1"/>
          <p:nvPr/>
        </p:nvSpPr>
        <p:spPr>
          <a:xfrm>
            <a:off x="363070" y="5702303"/>
            <a:ext cx="11577917" cy="861774"/>
          </a:xfrm>
          <a:prstGeom prst="rect">
            <a:avLst/>
          </a:prstGeom>
          <a:noFill/>
        </p:spPr>
        <p:txBody>
          <a:bodyPr wrap="square" rtlCol="0">
            <a:spAutoFit/>
          </a:bodyPr>
          <a:lstStyle/>
          <a:p>
            <a:pPr defTabSz="457200"/>
            <a:r>
              <a:rPr lang="en-US" dirty="0">
                <a:solidFill>
                  <a:prstClr val="black"/>
                </a:solidFill>
                <a:latin typeface="Rockwell" panose="02060603020205020403"/>
              </a:rPr>
              <a:t> </a:t>
            </a:r>
            <a:r>
              <a:rPr lang="en-US" sz="3200" dirty="0">
                <a:solidFill>
                  <a:prstClr val="black"/>
                </a:solidFill>
                <a:latin typeface="Rockwell" panose="02060603020205020403"/>
              </a:rPr>
              <a:t>Must have systems in place that allow </a:t>
            </a:r>
            <a:r>
              <a:rPr lang="en-US" sz="3200" dirty="0">
                <a:solidFill>
                  <a:srgbClr val="FF0000"/>
                </a:solidFill>
                <a:latin typeface="Rockwell" panose="02060603020205020403"/>
              </a:rPr>
              <a:t>movement</a:t>
            </a:r>
            <a:r>
              <a:rPr lang="en-US" sz="3200" dirty="0">
                <a:solidFill>
                  <a:prstClr val="black"/>
                </a:solidFill>
                <a:latin typeface="Rockwell" panose="02060603020205020403"/>
              </a:rPr>
              <a:t> in and out.</a:t>
            </a:r>
          </a:p>
          <a:p>
            <a:pPr defTabSz="457200"/>
            <a:endParaRPr lang="en-US" dirty="0">
              <a:solidFill>
                <a:prstClr val="black"/>
              </a:solidFill>
              <a:latin typeface="Rockwell" panose="02060603020205020403"/>
            </a:endParaRPr>
          </a:p>
        </p:txBody>
      </p:sp>
    </p:spTree>
    <p:extLst>
      <p:ext uri="{BB962C8B-B14F-4D97-AF65-F5344CB8AC3E}">
        <p14:creationId xmlns:p14="http://schemas.microsoft.com/office/powerpoint/2010/main" val="3996804547"/>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Up Arrow 18"/>
          <p:cNvSpPr/>
          <p:nvPr/>
        </p:nvSpPr>
        <p:spPr>
          <a:xfrm>
            <a:off x="7808914" y="966789"/>
            <a:ext cx="1628775" cy="4065587"/>
          </a:xfrm>
          <a:prstGeom prst="upArrow">
            <a:avLst/>
          </a:prstGeom>
          <a:gradFill>
            <a:gsLst>
              <a:gs pos="0">
                <a:srgbClr val="173C8C"/>
              </a:gs>
              <a:gs pos="79000">
                <a:schemeClr val="bg1"/>
              </a:gs>
              <a:gs pos="28000">
                <a:srgbClr val="899BC5"/>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latin typeface="Calibri"/>
              <a:ea typeface="ＭＳ Ｐゴシック" charset="-128"/>
              <a:cs typeface="ＭＳ Ｐゴシック" charset="-128"/>
            </a:endParaRPr>
          </a:p>
        </p:txBody>
      </p:sp>
      <p:sp>
        <p:nvSpPr>
          <p:cNvPr id="16" name="Up Arrow 15"/>
          <p:cNvSpPr/>
          <p:nvPr/>
        </p:nvSpPr>
        <p:spPr>
          <a:xfrm>
            <a:off x="5900739" y="966789"/>
            <a:ext cx="1628775" cy="4065587"/>
          </a:xfrm>
          <a:prstGeom prst="upArrow">
            <a:avLst/>
          </a:prstGeom>
          <a:gradFill>
            <a:gsLst>
              <a:gs pos="0">
                <a:srgbClr val="173C8C"/>
              </a:gs>
              <a:gs pos="79000">
                <a:schemeClr val="bg1"/>
              </a:gs>
              <a:gs pos="28000">
                <a:srgbClr val="899BC5"/>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latin typeface="Calibri"/>
              <a:ea typeface="ＭＳ Ｐゴシック" charset="-128"/>
              <a:cs typeface="ＭＳ Ｐゴシック" charset="-128"/>
            </a:endParaRPr>
          </a:p>
        </p:txBody>
      </p:sp>
      <p:sp>
        <p:nvSpPr>
          <p:cNvPr id="15" name="Up Arrow 14"/>
          <p:cNvSpPr/>
          <p:nvPr/>
        </p:nvSpPr>
        <p:spPr>
          <a:xfrm>
            <a:off x="3992564" y="966789"/>
            <a:ext cx="1628775" cy="4065587"/>
          </a:xfrm>
          <a:prstGeom prst="upArrow">
            <a:avLst/>
          </a:prstGeom>
          <a:gradFill>
            <a:gsLst>
              <a:gs pos="0">
                <a:srgbClr val="173C8C"/>
              </a:gs>
              <a:gs pos="79000">
                <a:schemeClr val="bg1"/>
              </a:gs>
              <a:gs pos="28000">
                <a:srgbClr val="899BC5"/>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latin typeface="Calibri"/>
              <a:ea typeface="ＭＳ Ｐゴシック" charset="-128"/>
              <a:cs typeface="ＭＳ Ｐゴシック" charset="-128"/>
            </a:endParaRPr>
          </a:p>
        </p:txBody>
      </p:sp>
      <p:sp>
        <p:nvSpPr>
          <p:cNvPr id="8200" name="Text Box 8"/>
          <p:cNvSpPr txBox="1">
            <a:spLocks noChangeArrowheads="1"/>
          </p:cNvSpPr>
          <p:nvPr/>
        </p:nvSpPr>
        <p:spPr bwMode="auto">
          <a:xfrm>
            <a:off x="4240213" y="5986463"/>
            <a:ext cx="5167312" cy="436562"/>
          </a:xfrm>
          <a:prstGeom prst="rect">
            <a:avLst/>
          </a:prstGeom>
          <a:solidFill>
            <a:schemeClr val="bg1"/>
          </a:solidFill>
          <a:ln w="9525">
            <a:solidFill>
              <a:schemeClr val="tx1"/>
            </a:solidFill>
            <a:miter lim="800000"/>
            <a:headEnd/>
            <a:tailEnd/>
          </a:ln>
        </p:spPr>
        <p:txBody>
          <a:bodyPr>
            <a:spAutoFit/>
          </a:bodyPr>
          <a:lstStyle/>
          <a:p>
            <a:pPr algn="ctr" defTabSz="457200">
              <a:defRPr/>
            </a:pPr>
            <a:r>
              <a:rPr lang="en-US" sz="2200" dirty="0">
                <a:solidFill>
                  <a:prstClr val="black"/>
                </a:solidFill>
                <a:latin typeface="Arial Narrow" pitchFamily="34" charset="0"/>
              </a:rPr>
              <a:t>Intensity of Supports</a:t>
            </a:r>
          </a:p>
        </p:txBody>
      </p:sp>
      <p:sp>
        <p:nvSpPr>
          <p:cNvPr id="8202" name="Text Box 10"/>
          <p:cNvSpPr txBox="1">
            <a:spLocks noChangeArrowheads="1"/>
          </p:cNvSpPr>
          <p:nvPr/>
        </p:nvSpPr>
        <p:spPr bwMode="auto">
          <a:xfrm>
            <a:off x="4025900" y="3902076"/>
            <a:ext cx="1562100" cy="1616075"/>
          </a:xfrm>
          <a:prstGeom prst="rect">
            <a:avLst/>
          </a:prstGeom>
          <a:noFill/>
          <a:ln w="9525">
            <a:noFill/>
            <a:miter lim="800000"/>
            <a:headEnd/>
            <a:tailEnd/>
          </a:ln>
        </p:spPr>
        <p:txBody>
          <a:bodyPr>
            <a:spAutoFit/>
          </a:bodyPr>
          <a:lstStyle/>
          <a:p>
            <a:pPr algn="ctr" defTabSz="457200">
              <a:defRPr/>
            </a:pPr>
            <a:r>
              <a:rPr lang="en-US" sz="2000" dirty="0">
                <a:solidFill>
                  <a:prstClr val="black"/>
                </a:solidFill>
                <a:latin typeface="Arial Narrow" pitchFamily="34" charset="0"/>
              </a:rPr>
              <a:t>The required resources to address the problem increases</a:t>
            </a:r>
          </a:p>
        </p:txBody>
      </p:sp>
      <p:sp>
        <p:nvSpPr>
          <p:cNvPr id="8204" name="Text Box 12"/>
          <p:cNvSpPr txBox="1">
            <a:spLocks noChangeArrowheads="1"/>
          </p:cNvSpPr>
          <p:nvPr/>
        </p:nvSpPr>
        <p:spPr bwMode="auto">
          <a:xfrm>
            <a:off x="5884863" y="3902076"/>
            <a:ext cx="1676400" cy="1616075"/>
          </a:xfrm>
          <a:prstGeom prst="rect">
            <a:avLst/>
          </a:prstGeom>
          <a:noFill/>
          <a:ln w="9525">
            <a:noFill/>
            <a:miter lim="800000"/>
            <a:headEnd/>
            <a:tailEnd/>
          </a:ln>
        </p:spPr>
        <p:txBody>
          <a:bodyPr>
            <a:spAutoFit/>
          </a:bodyPr>
          <a:lstStyle/>
          <a:p>
            <a:pPr algn="ctr" defTabSz="457200">
              <a:defRPr/>
            </a:pPr>
            <a:r>
              <a:rPr lang="en-US" sz="2000" dirty="0">
                <a:solidFill>
                  <a:prstClr val="black"/>
                </a:solidFill>
                <a:latin typeface="Arial Narrow" pitchFamily="34" charset="0"/>
              </a:rPr>
              <a:t>The need to enhance environmental structures increases</a:t>
            </a:r>
          </a:p>
        </p:txBody>
      </p:sp>
      <p:sp>
        <p:nvSpPr>
          <p:cNvPr id="8206" name="Text Box 14"/>
          <p:cNvSpPr txBox="1">
            <a:spLocks noChangeArrowheads="1"/>
          </p:cNvSpPr>
          <p:nvPr/>
        </p:nvSpPr>
        <p:spPr bwMode="auto">
          <a:xfrm>
            <a:off x="7759700" y="3902076"/>
            <a:ext cx="1727200" cy="1616075"/>
          </a:xfrm>
          <a:prstGeom prst="rect">
            <a:avLst/>
          </a:prstGeom>
          <a:noFill/>
          <a:ln w="9525">
            <a:noFill/>
            <a:miter lim="800000"/>
            <a:headEnd/>
            <a:tailEnd/>
          </a:ln>
        </p:spPr>
        <p:txBody>
          <a:bodyPr>
            <a:spAutoFit/>
          </a:bodyPr>
          <a:lstStyle/>
          <a:p>
            <a:pPr algn="ctr" defTabSz="457200">
              <a:defRPr/>
            </a:pPr>
            <a:r>
              <a:rPr lang="en-US" sz="2000" dirty="0">
                <a:solidFill>
                  <a:prstClr val="black"/>
                </a:solidFill>
                <a:latin typeface="Arial Narrow" pitchFamily="34" charset="0"/>
              </a:rPr>
              <a:t>The frequency for collecting and acting upon information increases</a:t>
            </a:r>
          </a:p>
        </p:txBody>
      </p:sp>
      <p:sp>
        <p:nvSpPr>
          <p:cNvPr id="8207" name="Rectangle 15"/>
          <p:cNvSpPr>
            <a:spLocks noChangeArrowheads="1"/>
          </p:cNvSpPr>
          <p:nvPr/>
        </p:nvSpPr>
        <p:spPr bwMode="auto">
          <a:xfrm>
            <a:off x="2482850" y="69850"/>
            <a:ext cx="7075488" cy="579438"/>
          </a:xfrm>
          <a:prstGeom prst="rect">
            <a:avLst/>
          </a:prstGeom>
          <a:noFill/>
          <a:ln w="9525">
            <a:noFill/>
            <a:miter lim="800000"/>
            <a:headEnd/>
            <a:tailEnd/>
          </a:ln>
        </p:spPr>
        <p:txBody>
          <a:bodyPr>
            <a:spAutoFit/>
          </a:bodyPr>
          <a:lstStyle/>
          <a:p>
            <a:pPr defTabSz="457200">
              <a:defRPr/>
            </a:pPr>
            <a:r>
              <a:rPr lang="en-US" sz="3200" dirty="0">
                <a:solidFill>
                  <a:prstClr val="black"/>
                </a:solidFill>
                <a:latin typeface="Arial Narrow" pitchFamily="34" charset="0"/>
              </a:rPr>
              <a:t>As the magnitude of the problem increases...</a:t>
            </a:r>
          </a:p>
        </p:txBody>
      </p:sp>
      <p:grpSp>
        <p:nvGrpSpPr>
          <p:cNvPr id="2" name="Group 29"/>
          <p:cNvGrpSpPr>
            <a:grpSpLocks/>
          </p:cNvGrpSpPr>
          <p:nvPr/>
        </p:nvGrpSpPr>
        <p:grpSpPr bwMode="auto">
          <a:xfrm>
            <a:off x="2249488" y="874714"/>
            <a:ext cx="1670050" cy="5481637"/>
            <a:chOff x="907" y="707"/>
            <a:chExt cx="6095722" cy="5638138"/>
          </a:xfrm>
        </p:grpSpPr>
        <p:sp>
          <p:nvSpPr>
            <p:cNvPr id="17" name="Trapezoid 16"/>
            <p:cNvSpPr/>
            <p:nvPr/>
          </p:nvSpPr>
          <p:spPr>
            <a:xfrm>
              <a:off x="907" y="707"/>
              <a:ext cx="6095722" cy="5638138"/>
            </a:xfrm>
            <a:prstGeom prst="trapezoid">
              <a:avLst>
                <a:gd name="adj" fmla="val 54054"/>
              </a:avLst>
            </a:prstGeom>
            <a:gradFill rotWithShape="0">
              <a:gsLst>
                <a:gs pos="0">
                  <a:srgbClr val="CC0000"/>
                </a:gs>
                <a:gs pos="18000">
                  <a:srgbClr val="FFFF99"/>
                </a:gs>
                <a:gs pos="50000">
                  <a:srgbClr val="66FF33"/>
                </a:gs>
                <a:gs pos="65000">
                  <a:srgbClr val="33CC33"/>
                </a:gs>
                <a:gs pos="82000">
                  <a:srgbClr val="009900"/>
                </a:gs>
              </a:gsLst>
              <a:lin ang="5400000" scaled="0"/>
            </a:gradFill>
            <a:ln w="19050">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Trapezoid 4"/>
            <p:cNvSpPr/>
            <p:nvPr/>
          </p:nvSpPr>
          <p:spPr>
            <a:xfrm>
              <a:off x="907" y="707"/>
              <a:ext cx="6095722" cy="5638138"/>
            </a:xfrm>
            <a:prstGeom prst="rect">
              <a:avLst/>
            </a:prstGeom>
          </p:spPr>
          <p:style>
            <a:lnRef idx="0">
              <a:scrgbClr r="0" g="0" b="0"/>
            </a:lnRef>
            <a:fillRef idx="0">
              <a:scrgbClr r="0" g="0" b="0"/>
            </a:fillRef>
            <a:effectRef idx="0">
              <a:scrgbClr r="0" g="0" b="0"/>
            </a:effectRef>
            <a:fontRef idx="minor">
              <a:schemeClr val="lt1"/>
            </a:fontRef>
          </p:style>
          <p:txBody>
            <a:bodyPr lIns="82550" tIns="82550" rIns="82550" bIns="82550" anchor="ctr"/>
            <a:lstStyle/>
            <a:p>
              <a:pPr algn="ctr" defTabSz="2889250">
                <a:lnSpc>
                  <a:spcPct val="90000"/>
                </a:lnSpc>
                <a:spcAft>
                  <a:spcPct val="35000"/>
                </a:spcAft>
                <a:defRPr/>
              </a:pPr>
              <a:endParaRPr lang="en-US" sz="6500" dirty="0">
                <a:solidFill>
                  <a:srgbClr val="FFFFFF"/>
                </a:solidFill>
                <a:latin typeface="Calibri"/>
                <a:ea typeface="Arial" charset="0"/>
                <a:cs typeface="Arial" charset="0"/>
              </a:endParaRPr>
            </a:p>
          </p:txBody>
        </p:sp>
      </p:grpSp>
    </p:spTree>
    <p:extLst>
      <p:ext uri="{BB962C8B-B14F-4D97-AF65-F5344CB8AC3E}">
        <p14:creationId xmlns:p14="http://schemas.microsoft.com/office/powerpoint/2010/main" val="6407294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200"/>
                                        </p:tgtEl>
                                        <p:attrNameLst>
                                          <p:attrName>style.visibility</p:attrName>
                                        </p:attrNameLst>
                                      </p:cBhvr>
                                      <p:to>
                                        <p:strVal val="visible"/>
                                      </p:to>
                                    </p:set>
                                    <p:animEffect transition="in" filter="dissolve">
                                      <p:cBhvr>
                                        <p:cTn id="12" dur="500"/>
                                        <p:tgtEl>
                                          <p:spTgt spid="8200"/>
                                        </p:tgtEl>
                                      </p:cBhvr>
                                    </p:animEffect>
                                  </p:childTnLst>
                                </p:cTn>
                              </p:par>
                              <p:par>
                                <p:cTn id="13" presetID="7" presetClass="entr" presetSubtype="2" fill="hold" grpId="0" nodeType="withEffect">
                                  <p:stCondLst>
                                    <p:cond delay="0"/>
                                  </p:stCondLst>
                                  <p:childTnLst>
                                    <p:set>
                                      <p:cBhvr>
                                        <p:cTn id="14" dur="1" fill="hold">
                                          <p:stCondLst>
                                            <p:cond delay="0"/>
                                          </p:stCondLst>
                                        </p:cTn>
                                        <p:tgtEl>
                                          <p:spTgt spid="8207"/>
                                        </p:tgtEl>
                                        <p:attrNameLst>
                                          <p:attrName>style.visibility</p:attrName>
                                        </p:attrNameLst>
                                      </p:cBhvr>
                                      <p:to>
                                        <p:strVal val="visible"/>
                                      </p:to>
                                    </p:set>
                                    <p:anim calcmode="lin" valueType="num">
                                      <p:cBhvr additive="base">
                                        <p:cTn id="15" dur="500" fill="hold"/>
                                        <p:tgtEl>
                                          <p:spTgt spid="8207"/>
                                        </p:tgtEl>
                                        <p:attrNameLst>
                                          <p:attrName>ppt_x</p:attrName>
                                        </p:attrNameLst>
                                      </p:cBhvr>
                                      <p:tavLst>
                                        <p:tav tm="0">
                                          <p:val>
                                            <p:strVal val="1+#ppt_w/2"/>
                                          </p:val>
                                        </p:tav>
                                        <p:tav tm="100000">
                                          <p:val>
                                            <p:strVal val="#ppt_x"/>
                                          </p:val>
                                        </p:tav>
                                      </p:tavLst>
                                    </p:anim>
                                    <p:anim calcmode="lin" valueType="num">
                                      <p:cBhvr additive="base">
                                        <p:cTn id="16" dur="500" fill="hold"/>
                                        <p:tgtEl>
                                          <p:spTgt spid="8207"/>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2" presetClass="entr" presetSubtype="4" fill="hold" grpId="0" nodeType="afterEffect">
                                  <p:stCondLst>
                                    <p:cond delay="0"/>
                                  </p:stCondLst>
                                  <p:childTnLst>
                                    <p:set>
                                      <p:cBhvr>
                                        <p:cTn id="19" dur="1" fill="hold">
                                          <p:stCondLst>
                                            <p:cond delay="0"/>
                                          </p:stCondLst>
                                        </p:cTn>
                                        <p:tgtEl>
                                          <p:spTgt spid="8202"/>
                                        </p:tgtEl>
                                        <p:attrNameLst>
                                          <p:attrName>style.visibility</p:attrName>
                                        </p:attrNameLst>
                                      </p:cBhvr>
                                      <p:to>
                                        <p:strVal val="visible"/>
                                      </p:to>
                                    </p:set>
                                    <p:animEffect transition="in" filter="slide(fromBottom)">
                                      <p:cBhvr>
                                        <p:cTn id="20" dur="500"/>
                                        <p:tgtEl>
                                          <p:spTgt spid="8202"/>
                                        </p:tgtEl>
                                      </p:cBhvr>
                                    </p:animEffect>
                                  </p:childTnLst>
                                </p:cTn>
                              </p:par>
                            </p:childTnLst>
                          </p:cTn>
                        </p:par>
                        <p:par>
                          <p:cTn id="21" fill="hold">
                            <p:stCondLst>
                              <p:cond delay="1000"/>
                            </p:stCondLst>
                            <p:childTnLst>
                              <p:par>
                                <p:cTn id="22" presetID="12" presetClass="entr" presetSubtype="4" fill="hold" grpId="0" nodeType="afterEffect">
                                  <p:stCondLst>
                                    <p:cond delay="0"/>
                                  </p:stCondLst>
                                  <p:childTnLst>
                                    <p:set>
                                      <p:cBhvr>
                                        <p:cTn id="23" dur="1" fill="hold">
                                          <p:stCondLst>
                                            <p:cond delay="0"/>
                                          </p:stCondLst>
                                        </p:cTn>
                                        <p:tgtEl>
                                          <p:spTgt spid="8204"/>
                                        </p:tgtEl>
                                        <p:attrNameLst>
                                          <p:attrName>style.visibility</p:attrName>
                                        </p:attrNameLst>
                                      </p:cBhvr>
                                      <p:to>
                                        <p:strVal val="visible"/>
                                      </p:to>
                                    </p:set>
                                    <p:animEffect transition="in" filter="slide(fromBottom)">
                                      <p:cBhvr>
                                        <p:cTn id="24" dur="500"/>
                                        <p:tgtEl>
                                          <p:spTgt spid="8204"/>
                                        </p:tgtEl>
                                      </p:cBhvr>
                                    </p:animEffect>
                                  </p:childTnLst>
                                </p:cTn>
                              </p:par>
                            </p:childTnLst>
                          </p:cTn>
                        </p:par>
                        <p:par>
                          <p:cTn id="25" fill="hold">
                            <p:stCondLst>
                              <p:cond delay="1500"/>
                            </p:stCondLst>
                            <p:childTnLst>
                              <p:par>
                                <p:cTn id="26" presetID="12" presetClass="entr" presetSubtype="4" fill="hold" grpId="0" nodeType="afterEffect">
                                  <p:stCondLst>
                                    <p:cond delay="0"/>
                                  </p:stCondLst>
                                  <p:childTnLst>
                                    <p:set>
                                      <p:cBhvr>
                                        <p:cTn id="27" dur="1" fill="hold">
                                          <p:stCondLst>
                                            <p:cond delay="0"/>
                                          </p:stCondLst>
                                        </p:cTn>
                                        <p:tgtEl>
                                          <p:spTgt spid="8206"/>
                                        </p:tgtEl>
                                        <p:attrNameLst>
                                          <p:attrName>style.visibility</p:attrName>
                                        </p:attrNameLst>
                                      </p:cBhvr>
                                      <p:to>
                                        <p:strVal val="visible"/>
                                      </p:to>
                                    </p:set>
                                    <p:animEffect transition="in" filter="slide(fromBottom)">
                                      <p:cBhvr>
                                        <p:cTn id="28" dur="500"/>
                                        <p:tgtEl>
                                          <p:spTgt spid="8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0" grpId="0" animBg="1"/>
      <p:bldP spid="8202" grpId="0"/>
      <p:bldP spid="8204" grpId="0"/>
      <p:bldP spid="8206" grpId="0"/>
      <p:bldP spid="8207"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Slide Number Placeholder 3"/>
          <p:cNvSpPr>
            <a:spLocks noGrp="1"/>
          </p:cNvSpPr>
          <p:nvPr>
            <p:ph type="sldNum" sz="quarter" idx="12"/>
          </p:nvPr>
        </p:nvSpPr>
        <p:spPr/>
        <p:txBody>
          <a:bodyPr/>
          <a:lstStyle/>
          <a:p>
            <a:fld id="{B2ED2C93-6118-4543-995D-FEA4D92D1261}" type="slidenum">
              <a:rPr lang="en-US" smtClean="0"/>
              <a:pPr/>
              <a:t>126</a:t>
            </a:fld>
            <a:endParaRPr lang="en-US" dirty="0"/>
          </a:p>
        </p:txBody>
      </p:sp>
      <p:sp>
        <p:nvSpPr>
          <p:cNvPr id="38913" name="Title 1"/>
          <p:cNvSpPr>
            <a:spLocks noGrp="1"/>
          </p:cNvSpPr>
          <p:nvPr>
            <p:ph type="title" idx="4294967295"/>
          </p:nvPr>
        </p:nvSpPr>
        <p:spPr>
          <a:xfrm>
            <a:off x="0" y="0"/>
            <a:ext cx="12192000" cy="1699260"/>
          </a:xfrm>
          <a:solidFill>
            <a:srgbClr val="8EB4E3"/>
          </a:solidFill>
        </p:spPr>
        <p:txBody>
          <a:bodyPr>
            <a:normAutofit/>
          </a:bodyPr>
          <a:lstStyle/>
          <a:p>
            <a:r>
              <a:rPr lang="en-US" dirty="0"/>
              <a:t>Secondary Practices for </a:t>
            </a:r>
            <a:br>
              <a:rPr lang="en-US" dirty="0"/>
            </a:br>
            <a:r>
              <a:rPr lang="en-US" dirty="0"/>
              <a:t>Tier 2 Intervention</a:t>
            </a:r>
          </a:p>
        </p:txBody>
      </p:sp>
      <p:sp>
        <p:nvSpPr>
          <p:cNvPr id="61442" name="Vertical Text Placeholder 2"/>
          <p:cNvSpPr>
            <a:spLocks noGrp="1"/>
          </p:cNvSpPr>
          <p:nvPr>
            <p:ph idx="4294967295"/>
          </p:nvPr>
        </p:nvSpPr>
        <p:spPr>
          <a:xfrm>
            <a:off x="0" y="1835150"/>
            <a:ext cx="11870871" cy="4525963"/>
          </a:xfrm>
        </p:spPr>
        <p:txBody>
          <a:bodyPr>
            <a:noAutofit/>
          </a:bodyPr>
          <a:lstStyle/>
          <a:p>
            <a:r>
              <a:rPr lang="en-US" sz="2800" b="1" dirty="0"/>
              <a:t>Class size. </a:t>
            </a:r>
            <a:r>
              <a:rPr lang="en-US" sz="2800" dirty="0"/>
              <a:t>The student-teacher ratio was ~ 10–15:1</a:t>
            </a:r>
          </a:p>
          <a:p>
            <a:r>
              <a:rPr lang="en-US" sz="2800" b="1" dirty="0"/>
              <a:t>Schedule.</a:t>
            </a:r>
            <a:r>
              <a:rPr lang="en-US" sz="2800" dirty="0"/>
              <a:t> Interventions often occurred during electives or an already existing </a:t>
            </a:r>
            <a:r>
              <a:rPr lang="en-US" altLang="en-US" sz="2800" dirty="0"/>
              <a:t>“</a:t>
            </a:r>
            <a:r>
              <a:rPr lang="en-US" sz="2800" dirty="0"/>
              <a:t>flex</a:t>
            </a:r>
            <a:r>
              <a:rPr lang="en-US" altLang="en-US" sz="2800" dirty="0"/>
              <a:t>”</a:t>
            </a:r>
            <a:r>
              <a:rPr lang="en-US" sz="2800" dirty="0"/>
              <a:t> class period. </a:t>
            </a:r>
          </a:p>
          <a:p>
            <a:r>
              <a:rPr lang="en-US" sz="2800" b="1" dirty="0"/>
              <a:t>Delivery. </a:t>
            </a:r>
            <a:r>
              <a:rPr lang="en-US" sz="2800" dirty="0"/>
              <a:t>General education teachers most frequently taught the intervention classes, but some schools reported a combination of general educators, special educators, and specialists. </a:t>
            </a:r>
          </a:p>
          <a:p>
            <a:r>
              <a:rPr lang="en-US" sz="2800" b="1" dirty="0"/>
              <a:t>Frequency.</a:t>
            </a:r>
            <a:r>
              <a:rPr lang="en-US" sz="2800" dirty="0"/>
              <a:t> Most students received interventions daily.</a:t>
            </a:r>
          </a:p>
          <a:p>
            <a:r>
              <a:rPr lang="en-US" sz="2800" b="1" dirty="0"/>
              <a:t>Duration. </a:t>
            </a:r>
            <a:r>
              <a:rPr lang="en-US" sz="2800" dirty="0"/>
              <a:t>Most interventions were a class-long session (typical time was 44 minutes). </a:t>
            </a:r>
          </a:p>
        </p:txBody>
      </p:sp>
    </p:spTree>
    <p:extLst>
      <p:ext uri="{BB962C8B-B14F-4D97-AF65-F5344CB8AC3E}">
        <p14:creationId xmlns:p14="http://schemas.microsoft.com/office/powerpoint/2010/main" val="100202565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
            <a:ext cx="12192000" cy="1685365"/>
          </a:xfrm>
          <a:solidFill>
            <a:schemeClr val="accent1">
              <a:lumMod val="60000"/>
              <a:lumOff val="40000"/>
            </a:schemeClr>
          </a:solidFill>
        </p:spPr>
        <p:txBody>
          <a:bodyPr>
            <a:normAutofit/>
          </a:bodyPr>
          <a:lstStyle/>
          <a:p>
            <a:r>
              <a:rPr lang="en-US" b="1" dirty="0"/>
              <a:t>Secondary Examples</a:t>
            </a:r>
          </a:p>
        </p:txBody>
      </p:sp>
      <p:sp>
        <p:nvSpPr>
          <p:cNvPr id="3" name="Content Placeholder 2"/>
          <p:cNvSpPr>
            <a:spLocks noGrp="1"/>
          </p:cNvSpPr>
          <p:nvPr>
            <p:ph idx="4294967295"/>
          </p:nvPr>
        </p:nvSpPr>
        <p:spPr>
          <a:xfrm>
            <a:off x="313018" y="2102225"/>
            <a:ext cx="6372389" cy="4430807"/>
          </a:xfrm>
        </p:spPr>
        <p:txBody>
          <a:bodyPr>
            <a:noAutofit/>
          </a:bodyPr>
          <a:lstStyle/>
          <a:p>
            <a:r>
              <a:rPr lang="en-US" sz="2800" dirty="0"/>
              <a:t>Check and Connect</a:t>
            </a:r>
          </a:p>
          <a:p>
            <a:r>
              <a:rPr lang="en-US" sz="2800" dirty="0"/>
              <a:t>Homework Lunch Intervention</a:t>
            </a:r>
          </a:p>
          <a:p>
            <a:r>
              <a:rPr lang="en-US" sz="2800" dirty="0"/>
              <a:t>Reading intervention elective period</a:t>
            </a:r>
          </a:p>
          <a:p>
            <a:r>
              <a:rPr lang="en-US" sz="2800" dirty="0"/>
              <a:t>Math intervention elective period</a:t>
            </a:r>
          </a:p>
          <a:p>
            <a:pPr lvl="1"/>
            <a:r>
              <a:rPr lang="en-US" sz="2800" dirty="0" err="1"/>
              <a:t>Transmath</a:t>
            </a:r>
            <a:endParaRPr lang="en-US" sz="2800" dirty="0"/>
          </a:p>
          <a:p>
            <a:pPr lvl="1"/>
            <a:endParaRPr lang="en-US" sz="2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4995" y="2383491"/>
            <a:ext cx="3858768" cy="2571750"/>
          </a:xfrm>
          <a:prstGeom prst="rect">
            <a:avLst/>
          </a:prstGeom>
        </p:spPr>
      </p:pic>
    </p:spTree>
    <p:extLst>
      <p:ext uri="{BB962C8B-B14F-4D97-AF65-F5344CB8AC3E}">
        <p14:creationId xmlns:p14="http://schemas.microsoft.com/office/powerpoint/2010/main" val="31540057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ctrTitle"/>
          </p:nvPr>
        </p:nvSpPr>
        <p:spPr>
          <a:solidFill>
            <a:schemeClr val="accent1">
              <a:lumMod val="90000"/>
            </a:schemeClr>
          </a:solidFill>
        </p:spPr>
        <p:txBody>
          <a:bodyPr/>
          <a:lstStyle/>
          <a:p>
            <a:pPr eaLnBrk="1" hangingPunct="1">
              <a:defRPr/>
            </a:pPr>
            <a:r>
              <a:rPr lang="en-US" dirty="0">
                <a:ea typeface="+mj-ea"/>
                <a:cs typeface="+mj-cs"/>
              </a:rPr>
              <a:t>Quality Components of Tier 3</a:t>
            </a:r>
          </a:p>
        </p:txBody>
      </p:sp>
      <p:pic>
        <p:nvPicPr>
          <p:cNvPr id="2052" name="Picture 4" descr="C:\Users\Kim\AppData\Local\Microsoft\Windows\Temporary Internet Files\Content.IE5\EHUWZQFB\MP90038575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4575" y="4144240"/>
            <a:ext cx="2555852"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1100914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body" idx="4294967295"/>
          </p:nvPr>
        </p:nvSpPr>
        <p:spPr>
          <a:xfrm>
            <a:off x="1905000" y="5638800"/>
            <a:ext cx="8382000" cy="1066800"/>
          </a:xfrm>
        </p:spPr>
        <p:txBody>
          <a:bodyPr>
            <a:normAutofit/>
          </a:bodyPr>
          <a:lstStyle/>
          <a:p>
            <a:pPr algn="ctr" eaLnBrk="1" hangingPunct="1">
              <a:buFontTx/>
              <a:buNone/>
            </a:pPr>
            <a:r>
              <a:rPr lang="en-US">
                <a:solidFill>
                  <a:srgbClr val="FF0000"/>
                </a:solidFill>
                <a:latin typeface="Arial" charset="0"/>
              </a:rPr>
              <a:t>Intensive Intervention does NOT equal Special Education</a:t>
            </a:r>
          </a:p>
        </p:txBody>
      </p:sp>
      <p:sp>
        <p:nvSpPr>
          <p:cNvPr id="4099" name="Text Box 3"/>
          <p:cNvSpPr txBox="1">
            <a:spLocks noChangeArrowheads="1"/>
          </p:cNvSpPr>
          <p:nvPr/>
        </p:nvSpPr>
        <p:spPr bwMode="auto">
          <a:xfrm>
            <a:off x="2432050" y="1828801"/>
            <a:ext cx="7518400"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spcBef>
                <a:spcPct val="50000"/>
              </a:spcBef>
            </a:pPr>
            <a:r>
              <a:rPr lang="en-US" sz="3200" dirty="0">
                <a:latin typeface="Times" charset="0"/>
              </a:rPr>
              <a:t>Instruction provided to a few students (in addition to core instruction) who need significant differentiation and greater intensity in their instruction.</a:t>
            </a:r>
            <a:r>
              <a:rPr lang="en-US" sz="2400" dirty="0">
                <a:latin typeface="Times" charset="0"/>
              </a:rPr>
              <a:t>  </a:t>
            </a:r>
          </a:p>
        </p:txBody>
      </p:sp>
      <p:pic>
        <p:nvPicPr>
          <p:cNvPr id="4100" name="Picture 4" descr="inte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2550" y="4152900"/>
            <a:ext cx="1771650" cy="1176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1" name="Rectangle 5"/>
          <p:cNvSpPr>
            <a:spLocks noGrp="1" noChangeArrowheads="1"/>
          </p:cNvSpPr>
          <p:nvPr>
            <p:ph type="title" idx="4294967295"/>
          </p:nvPr>
        </p:nvSpPr>
        <p:spPr>
          <a:xfrm>
            <a:off x="1828800" y="609600"/>
            <a:ext cx="8458200" cy="1143000"/>
          </a:xfrm>
        </p:spPr>
        <p:txBody>
          <a:bodyPr/>
          <a:lstStyle/>
          <a:p>
            <a:pPr eaLnBrk="1" hangingPunct="1"/>
            <a:r>
              <a:rPr lang="en-US">
                <a:latin typeface="Arial" charset="0"/>
              </a:rPr>
              <a:t>Intensive Interventions Defined:</a:t>
            </a:r>
          </a:p>
        </p:txBody>
      </p:sp>
    </p:spTree>
    <p:extLst>
      <p:ext uri="{BB962C8B-B14F-4D97-AF65-F5344CB8AC3E}">
        <p14:creationId xmlns:p14="http://schemas.microsoft.com/office/powerpoint/2010/main" val="3124470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35225" y="1351409"/>
            <a:ext cx="7467600" cy="2777034"/>
          </a:xfrm>
          <a:prstGeom prst="rect">
            <a:avLst/>
          </a:prstGeom>
        </p:spPr>
      </p:pic>
      <p:sp>
        <p:nvSpPr>
          <p:cNvPr id="4" name="Title 3"/>
          <p:cNvSpPr>
            <a:spLocks noGrp="1"/>
          </p:cNvSpPr>
          <p:nvPr>
            <p:ph type="title"/>
          </p:nvPr>
        </p:nvSpPr>
        <p:spPr>
          <a:xfrm>
            <a:off x="1981200" y="190258"/>
            <a:ext cx="8229600" cy="1143000"/>
          </a:xfrm>
        </p:spPr>
        <p:txBody>
          <a:bodyPr/>
          <a:lstStyle/>
          <a:p>
            <a:r>
              <a:rPr lang="en-US" dirty="0"/>
              <a:t>MTSS</a:t>
            </a:r>
          </a:p>
        </p:txBody>
      </p:sp>
      <p:sp>
        <p:nvSpPr>
          <p:cNvPr id="7" name="Content Placeholder 6"/>
          <p:cNvSpPr>
            <a:spLocks noGrp="1"/>
          </p:cNvSpPr>
          <p:nvPr>
            <p:ph sz="half" idx="2"/>
          </p:nvPr>
        </p:nvSpPr>
        <p:spPr>
          <a:xfrm>
            <a:off x="1837589" y="4117292"/>
            <a:ext cx="4040188" cy="2711162"/>
          </a:xfrm>
        </p:spPr>
        <p:txBody>
          <a:bodyPr/>
          <a:lstStyle/>
          <a:p>
            <a:r>
              <a:rPr lang="en-US" sz="3200" dirty="0">
                <a:solidFill>
                  <a:srgbClr val="FF0000"/>
                </a:solidFill>
              </a:rPr>
              <a:t>Is not </a:t>
            </a:r>
            <a:r>
              <a:rPr lang="en-US" sz="3200" dirty="0"/>
              <a:t>just a process of providing interventions to a small group of students.</a:t>
            </a:r>
          </a:p>
        </p:txBody>
      </p:sp>
      <p:sp>
        <p:nvSpPr>
          <p:cNvPr id="9" name="Content Placeholder 8"/>
          <p:cNvSpPr>
            <a:spLocks noGrp="1"/>
          </p:cNvSpPr>
          <p:nvPr>
            <p:ph sz="quarter" idx="4"/>
          </p:nvPr>
        </p:nvSpPr>
        <p:spPr>
          <a:xfrm>
            <a:off x="6096001" y="4129868"/>
            <a:ext cx="4270375" cy="2686011"/>
          </a:xfrm>
        </p:spPr>
        <p:txBody>
          <a:bodyPr/>
          <a:lstStyle/>
          <a:p>
            <a:r>
              <a:rPr lang="en-US" sz="3200" dirty="0">
                <a:solidFill>
                  <a:srgbClr val="FF0000"/>
                </a:solidFill>
                <a:latin typeface="Times New Roman" charset="0"/>
              </a:rPr>
              <a:t>Is</a:t>
            </a:r>
            <a:r>
              <a:rPr lang="en-US" sz="3200" dirty="0">
                <a:solidFill>
                  <a:srgbClr val="454545"/>
                </a:solidFill>
                <a:latin typeface="Times New Roman" charset="0"/>
              </a:rPr>
              <a:t> a school reform model that involves new ways of thinking and doing business in education.</a:t>
            </a:r>
          </a:p>
        </p:txBody>
      </p:sp>
    </p:spTree>
    <p:extLst>
      <p:ext uri="{BB962C8B-B14F-4D97-AF65-F5344CB8AC3E}">
        <p14:creationId xmlns:p14="http://schemas.microsoft.com/office/powerpoint/2010/main" val="223774363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40000"/>
              <a:lumOff val="60000"/>
            </a:schemeClr>
          </a:solidFill>
        </p:spPr>
        <p:txBody>
          <a:bodyPr/>
          <a:lstStyle/>
          <a:p>
            <a:r>
              <a:rPr lang="en-US" dirty="0"/>
              <a:t>Work on the Right Problem!</a:t>
            </a:r>
          </a:p>
        </p:txBody>
      </p:sp>
      <p:pic>
        <p:nvPicPr>
          <p:cNvPr id="4" name="Work on the Right Problem copy.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122488" y="1417639"/>
            <a:ext cx="8088313" cy="4525963"/>
          </a:xfrm>
        </p:spPr>
      </p:pic>
    </p:spTree>
    <p:extLst>
      <p:ext uri="{BB962C8B-B14F-4D97-AF65-F5344CB8AC3E}">
        <p14:creationId xmlns:p14="http://schemas.microsoft.com/office/powerpoint/2010/main" val="7394288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2209800" y="228600"/>
            <a:ext cx="7772400" cy="1143000"/>
          </a:xfrm>
        </p:spPr>
        <p:txBody>
          <a:bodyPr/>
          <a:lstStyle/>
          <a:p>
            <a:pPr eaLnBrk="1" hangingPunct="1"/>
            <a:r>
              <a:rPr lang="en-US">
                <a:latin typeface="Arial" charset="0"/>
              </a:rPr>
              <a:t>Steps of Problem-Solving</a:t>
            </a:r>
          </a:p>
        </p:txBody>
      </p:sp>
      <p:sp>
        <p:nvSpPr>
          <p:cNvPr id="10243" name="Freeform 3"/>
          <p:cNvSpPr>
            <a:spLocks/>
          </p:cNvSpPr>
          <p:nvPr/>
        </p:nvSpPr>
        <p:spPr bwMode="auto">
          <a:xfrm>
            <a:off x="4724400" y="1828801"/>
            <a:ext cx="1233488" cy="1281113"/>
          </a:xfrm>
          <a:custGeom>
            <a:avLst/>
            <a:gdLst>
              <a:gd name="T0" fmla="*/ 0 w 777"/>
              <a:gd name="T1" fmla="*/ 2147483647 h 775"/>
              <a:gd name="T2" fmla="*/ 2147483647 w 777"/>
              <a:gd name="T3" fmla="*/ 2147483647 h 775"/>
              <a:gd name="T4" fmla="*/ 2147483647 w 777"/>
              <a:gd name="T5" fmla="*/ 2147483647 h 775"/>
              <a:gd name="T6" fmla="*/ 2147483647 w 777"/>
              <a:gd name="T7" fmla="*/ 2147483647 h 775"/>
              <a:gd name="T8" fmla="*/ 2147483647 w 777"/>
              <a:gd name="T9" fmla="*/ 2147483647 h 775"/>
              <a:gd name="T10" fmla="*/ 2147483647 w 777"/>
              <a:gd name="T11" fmla="*/ 2147483647 h 775"/>
              <a:gd name="T12" fmla="*/ 2147483647 w 777"/>
              <a:gd name="T13" fmla="*/ 2147483647 h 775"/>
              <a:gd name="T14" fmla="*/ 2147483647 w 777"/>
              <a:gd name="T15" fmla="*/ 2147483647 h 775"/>
              <a:gd name="T16" fmla="*/ 2147483647 w 777"/>
              <a:gd name="T17" fmla="*/ 2147483647 h 775"/>
              <a:gd name="T18" fmla="*/ 2147483647 w 777"/>
              <a:gd name="T19" fmla="*/ 2147483647 h 775"/>
              <a:gd name="T20" fmla="*/ 2147483647 w 777"/>
              <a:gd name="T21" fmla="*/ 2147483647 h 775"/>
              <a:gd name="T22" fmla="*/ 2147483647 w 777"/>
              <a:gd name="T23" fmla="*/ 2147483647 h 775"/>
              <a:gd name="T24" fmla="*/ 2147483647 w 777"/>
              <a:gd name="T25" fmla="*/ 2147483647 h 775"/>
              <a:gd name="T26" fmla="*/ 2147483647 w 777"/>
              <a:gd name="T27" fmla="*/ 2147483647 h 775"/>
              <a:gd name="T28" fmla="*/ 2147483647 w 777"/>
              <a:gd name="T29" fmla="*/ 2147483647 h 775"/>
              <a:gd name="T30" fmla="*/ 2147483647 w 777"/>
              <a:gd name="T31" fmla="*/ 2147483647 h 775"/>
              <a:gd name="T32" fmla="*/ 2147483647 w 777"/>
              <a:gd name="T33" fmla="*/ 2147483647 h 775"/>
              <a:gd name="T34" fmla="*/ 2147483647 w 777"/>
              <a:gd name="T35" fmla="*/ 2147483647 h 775"/>
              <a:gd name="T36" fmla="*/ 2147483647 w 777"/>
              <a:gd name="T37" fmla="*/ 2147483647 h 775"/>
              <a:gd name="T38" fmla="*/ 2147483647 w 777"/>
              <a:gd name="T39" fmla="*/ 2147483647 h 775"/>
              <a:gd name="T40" fmla="*/ 2147483647 w 777"/>
              <a:gd name="T41" fmla="*/ 2147483647 h 775"/>
              <a:gd name="T42" fmla="*/ 2147483647 w 777"/>
              <a:gd name="T43" fmla="*/ 2147483647 h 775"/>
              <a:gd name="T44" fmla="*/ 2147483647 w 777"/>
              <a:gd name="T45" fmla="*/ 2147483647 h 775"/>
              <a:gd name="T46" fmla="*/ 2147483647 w 777"/>
              <a:gd name="T47" fmla="*/ 2147483647 h 775"/>
              <a:gd name="T48" fmla="*/ 2147483647 w 777"/>
              <a:gd name="T49" fmla="*/ 2147483647 h 775"/>
              <a:gd name="T50" fmla="*/ 2147483647 w 777"/>
              <a:gd name="T51" fmla="*/ 2147483647 h 775"/>
              <a:gd name="T52" fmla="*/ 2147483647 w 777"/>
              <a:gd name="T53" fmla="*/ 2147483647 h 775"/>
              <a:gd name="T54" fmla="*/ 2147483647 w 777"/>
              <a:gd name="T55" fmla="*/ 2147483647 h 775"/>
              <a:gd name="T56" fmla="*/ 2147483647 w 777"/>
              <a:gd name="T57" fmla="*/ 2147483647 h 775"/>
              <a:gd name="T58" fmla="*/ 2147483647 w 777"/>
              <a:gd name="T59" fmla="*/ 2147483647 h 775"/>
              <a:gd name="T60" fmla="*/ 2147483647 w 777"/>
              <a:gd name="T61" fmla="*/ 2147483647 h 775"/>
              <a:gd name="T62" fmla="*/ 2147483647 w 777"/>
              <a:gd name="T63" fmla="*/ 2147483647 h 775"/>
              <a:gd name="T64" fmla="*/ 2147483647 w 777"/>
              <a:gd name="T65" fmla="*/ 2147483647 h 775"/>
              <a:gd name="T66" fmla="*/ 2147483647 w 777"/>
              <a:gd name="T67" fmla="*/ 2147483647 h 775"/>
              <a:gd name="T68" fmla="*/ 2147483647 w 777"/>
              <a:gd name="T69" fmla="*/ 2147483647 h 775"/>
              <a:gd name="T70" fmla="*/ 2147483647 w 777"/>
              <a:gd name="T71" fmla="*/ 2147483647 h 775"/>
              <a:gd name="T72" fmla="*/ 2147483647 w 777"/>
              <a:gd name="T73" fmla="*/ 2147483647 h 775"/>
              <a:gd name="T74" fmla="*/ 2147483647 w 777"/>
              <a:gd name="T75" fmla="*/ 2147483647 h 775"/>
              <a:gd name="T76" fmla="*/ 2147483647 w 777"/>
              <a:gd name="T77" fmla="*/ 0 h 775"/>
              <a:gd name="T78" fmla="*/ 2147483647 w 777"/>
              <a:gd name="T79" fmla="*/ 2147483647 h 775"/>
              <a:gd name="T80" fmla="*/ 2147483647 w 777"/>
              <a:gd name="T81" fmla="*/ 2147483647 h 775"/>
              <a:gd name="T82" fmla="*/ 2147483647 w 777"/>
              <a:gd name="T83" fmla="*/ 2147483647 h 775"/>
              <a:gd name="T84" fmla="*/ 2147483647 w 777"/>
              <a:gd name="T85" fmla="*/ 2147483647 h 775"/>
              <a:gd name="T86" fmla="*/ 2147483647 w 777"/>
              <a:gd name="T87" fmla="*/ 2147483647 h 775"/>
              <a:gd name="T88" fmla="*/ 2147483647 w 777"/>
              <a:gd name="T89" fmla="*/ 2147483647 h 775"/>
              <a:gd name="T90" fmla="*/ 2147483647 w 777"/>
              <a:gd name="T91" fmla="*/ 2147483647 h 775"/>
              <a:gd name="T92" fmla="*/ 2147483647 w 777"/>
              <a:gd name="T93" fmla="*/ 2147483647 h 775"/>
              <a:gd name="T94" fmla="*/ 2147483647 w 777"/>
              <a:gd name="T95" fmla="*/ 2147483647 h 775"/>
              <a:gd name="T96" fmla="*/ 2147483647 w 777"/>
              <a:gd name="T97" fmla="*/ 2147483647 h 775"/>
              <a:gd name="T98" fmla="*/ 2147483647 w 777"/>
              <a:gd name="T99" fmla="*/ 2147483647 h 775"/>
              <a:gd name="T100" fmla="*/ 2147483647 w 777"/>
              <a:gd name="T101" fmla="*/ 2147483647 h 775"/>
              <a:gd name="T102" fmla="*/ 2147483647 w 777"/>
              <a:gd name="T103" fmla="*/ 2147483647 h 775"/>
              <a:gd name="T104" fmla="*/ 2147483647 w 777"/>
              <a:gd name="T105" fmla="*/ 2147483647 h 775"/>
              <a:gd name="T106" fmla="*/ 2147483647 w 777"/>
              <a:gd name="T107" fmla="*/ 2147483647 h 775"/>
              <a:gd name="T108" fmla="*/ 2147483647 w 777"/>
              <a:gd name="T109" fmla="*/ 2147483647 h 775"/>
              <a:gd name="T110" fmla="*/ 2147483647 w 777"/>
              <a:gd name="T111" fmla="*/ 2147483647 h 775"/>
              <a:gd name="T112" fmla="*/ 2147483647 w 777"/>
              <a:gd name="T113" fmla="*/ 2147483647 h 775"/>
              <a:gd name="T114" fmla="*/ 2147483647 w 777"/>
              <a:gd name="T115" fmla="*/ 2147483647 h 775"/>
              <a:gd name="T116" fmla="*/ 2147483647 w 777"/>
              <a:gd name="T117" fmla="*/ 2147483647 h 775"/>
              <a:gd name="T118" fmla="*/ 0 w 777"/>
              <a:gd name="T119" fmla="*/ 2147483647 h 7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77"/>
              <a:gd name="T181" fmla="*/ 0 h 775"/>
              <a:gd name="T182" fmla="*/ 777 w 777"/>
              <a:gd name="T183" fmla="*/ 775 h 7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77" h="775">
                <a:moveTo>
                  <a:pt x="0" y="614"/>
                </a:moveTo>
                <a:lnTo>
                  <a:pt x="8" y="598"/>
                </a:lnTo>
                <a:lnTo>
                  <a:pt x="15" y="585"/>
                </a:lnTo>
                <a:lnTo>
                  <a:pt x="22" y="571"/>
                </a:lnTo>
                <a:lnTo>
                  <a:pt x="29" y="558"/>
                </a:lnTo>
                <a:lnTo>
                  <a:pt x="37" y="544"/>
                </a:lnTo>
                <a:lnTo>
                  <a:pt x="46" y="530"/>
                </a:lnTo>
                <a:lnTo>
                  <a:pt x="54" y="517"/>
                </a:lnTo>
                <a:lnTo>
                  <a:pt x="62" y="503"/>
                </a:lnTo>
                <a:lnTo>
                  <a:pt x="73" y="487"/>
                </a:lnTo>
                <a:lnTo>
                  <a:pt x="85" y="471"/>
                </a:lnTo>
                <a:lnTo>
                  <a:pt x="94" y="458"/>
                </a:lnTo>
                <a:lnTo>
                  <a:pt x="105" y="445"/>
                </a:lnTo>
                <a:lnTo>
                  <a:pt x="116" y="430"/>
                </a:lnTo>
                <a:lnTo>
                  <a:pt x="128" y="414"/>
                </a:lnTo>
                <a:lnTo>
                  <a:pt x="140" y="400"/>
                </a:lnTo>
                <a:lnTo>
                  <a:pt x="153" y="385"/>
                </a:lnTo>
                <a:lnTo>
                  <a:pt x="165" y="373"/>
                </a:lnTo>
                <a:lnTo>
                  <a:pt x="180" y="356"/>
                </a:lnTo>
                <a:lnTo>
                  <a:pt x="193" y="342"/>
                </a:lnTo>
                <a:lnTo>
                  <a:pt x="206" y="330"/>
                </a:lnTo>
                <a:lnTo>
                  <a:pt x="221" y="316"/>
                </a:lnTo>
                <a:lnTo>
                  <a:pt x="232" y="306"/>
                </a:lnTo>
                <a:lnTo>
                  <a:pt x="246" y="294"/>
                </a:lnTo>
                <a:lnTo>
                  <a:pt x="260" y="282"/>
                </a:lnTo>
                <a:lnTo>
                  <a:pt x="277" y="269"/>
                </a:lnTo>
                <a:lnTo>
                  <a:pt x="291" y="258"/>
                </a:lnTo>
                <a:lnTo>
                  <a:pt x="307" y="245"/>
                </a:lnTo>
                <a:lnTo>
                  <a:pt x="326" y="232"/>
                </a:lnTo>
                <a:lnTo>
                  <a:pt x="343" y="219"/>
                </a:lnTo>
                <a:lnTo>
                  <a:pt x="362" y="206"/>
                </a:lnTo>
                <a:lnTo>
                  <a:pt x="381" y="194"/>
                </a:lnTo>
                <a:lnTo>
                  <a:pt x="401" y="183"/>
                </a:lnTo>
                <a:lnTo>
                  <a:pt x="422" y="171"/>
                </a:lnTo>
                <a:lnTo>
                  <a:pt x="440" y="163"/>
                </a:lnTo>
                <a:lnTo>
                  <a:pt x="457" y="153"/>
                </a:lnTo>
                <a:lnTo>
                  <a:pt x="477" y="145"/>
                </a:lnTo>
                <a:lnTo>
                  <a:pt x="491" y="139"/>
                </a:lnTo>
                <a:lnTo>
                  <a:pt x="431" y="0"/>
                </a:lnTo>
                <a:lnTo>
                  <a:pt x="777" y="198"/>
                </a:lnTo>
                <a:lnTo>
                  <a:pt x="687" y="609"/>
                </a:lnTo>
                <a:lnTo>
                  <a:pt x="631" y="487"/>
                </a:lnTo>
                <a:lnTo>
                  <a:pt x="608" y="498"/>
                </a:lnTo>
                <a:lnTo>
                  <a:pt x="586" y="510"/>
                </a:lnTo>
                <a:lnTo>
                  <a:pt x="562" y="525"/>
                </a:lnTo>
                <a:lnTo>
                  <a:pt x="536" y="542"/>
                </a:lnTo>
                <a:lnTo>
                  <a:pt x="516" y="557"/>
                </a:lnTo>
                <a:lnTo>
                  <a:pt x="496" y="574"/>
                </a:lnTo>
                <a:lnTo>
                  <a:pt x="476" y="590"/>
                </a:lnTo>
                <a:lnTo>
                  <a:pt x="459" y="607"/>
                </a:lnTo>
                <a:lnTo>
                  <a:pt x="443" y="625"/>
                </a:lnTo>
                <a:lnTo>
                  <a:pt x="425" y="644"/>
                </a:lnTo>
                <a:lnTo>
                  <a:pt x="410" y="663"/>
                </a:lnTo>
                <a:lnTo>
                  <a:pt x="395" y="682"/>
                </a:lnTo>
                <a:lnTo>
                  <a:pt x="382" y="699"/>
                </a:lnTo>
                <a:lnTo>
                  <a:pt x="368" y="722"/>
                </a:lnTo>
                <a:lnTo>
                  <a:pt x="355" y="743"/>
                </a:lnTo>
                <a:lnTo>
                  <a:pt x="348" y="759"/>
                </a:lnTo>
                <a:lnTo>
                  <a:pt x="339" y="775"/>
                </a:lnTo>
                <a:lnTo>
                  <a:pt x="0" y="614"/>
                </a:lnTo>
                <a:close/>
              </a:path>
            </a:pathLst>
          </a:custGeom>
          <a:solidFill>
            <a:srgbClr val="00FFFF"/>
          </a:solidFill>
          <a:ln w="12700">
            <a:solidFill>
              <a:srgbClr val="000000"/>
            </a:solidFill>
            <a:round/>
            <a:headEnd/>
            <a:tailEnd/>
          </a:ln>
        </p:spPr>
        <p:txBody>
          <a:bodyPr/>
          <a:lstStyle/>
          <a:p>
            <a:endParaRPr lang="en-US"/>
          </a:p>
        </p:txBody>
      </p:sp>
      <p:sp>
        <p:nvSpPr>
          <p:cNvPr id="10244" name="Freeform 4"/>
          <p:cNvSpPr>
            <a:spLocks/>
          </p:cNvSpPr>
          <p:nvPr/>
        </p:nvSpPr>
        <p:spPr bwMode="auto">
          <a:xfrm>
            <a:off x="4038600" y="3733800"/>
            <a:ext cx="1233488" cy="1220788"/>
          </a:xfrm>
          <a:custGeom>
            <a:avLst/>
            <a:gdLst>
              <a:gd name="T0" fmla="*/ 2147483647 w 777"/>
              <a:gd name="T1" fmla="*/ 2147483647 h 739"/>
              <a:gd name="T2" fmla="*/ 2147483647 w 777"/>
              <a:gd name="T3" fmla="*/ 2147483647 h 739"/>
              <a:gd name="T4" fmla="*/ 2147483647 w 777"/>
              <a:gd name="T5" fmla="*/ 2147483647 h 739"/>
              <a:gd name="T6" fmla="*/ 2147483647 w 777"/>
              <a:gd name="T7" fmla="*/ 2147483647 h 739"/>
              <a:gd name="T8" fmla="*/ 2147483647 w 777"/>
              <a:gd name="T9" fmla="*/ 2147483647 h 739"/>
              <a:gd name="T10" fmla="*/ 2147483647 w 777"/>
              <a:gd name="T11" fmla="*/ 2147483647 h 739"/>
              <a:gd name="T12" fmla="*/ 2147483647 w 777"/>
              <a:gd name="T13" fmla="*/ 2147483647 h 739"/>
              <a:gd name="T14" fmla="*/ 2147483647 w 777"/>
              <a:gd name="T15" fmla="*/ 2147483647 h 739"/>
              <a:gd name="T16" fmla="*/ 2147483647 w 777"/>
              <a:gd name="T17" fmla="*/ 2147483647 h 739"/>
              <a:gd name="T18" fmla="*/ 2147483647 w 777"/>
              <a:gd name="T19" fmla="*/ 2147483647 h 739"/>
              <a:gd name="T20" fmla="*/ 2147483647 w 777"/>
              <a:gd name="T21" fmla="*/ 2147483647 h 739"/>
              <a:gd name="T22" fmla="*/ 2147483647 w 777"/>
              <a:gd name="T23" fmla="*/ 2147483647 h 739"/>
              <a:gd name="T24" fmla="*/ 2147483647 w 777"/>
              <a:gd name="T25" fmla="*/ 2147483647 h 739"/>
              <a:gd name="T26" fmla="*/ 2147483647 w 777"/>
              <a:gd name="T27" fmla="*/ 2147483647 h 739"/>
              <a:gd name="T28" fmla="*/ 2147483647 w 777"/>
              <a:gd name="T29" fmla="*/ 2147483647 h 739"/>
              <a:gd name="T30" fmla="*/ 2147483647 w 777"/>
              <a:gd name="T31" fmla="*/ 2147483647 h 739"/>
              <a:gd name="T32" fmla="*/ 2147483647 w 777"/>
              <a:gd name="T33" fmla="*/ 2147483647 h 739"/>
              <a:gd name="T34" fmla="*/ 2147483647 w 777"/>
              <a:gd name="T35" fmla="*/ 2147483647 h 739"/>
              <a:gd name="T36" fmla="*/ 2147483647 w 777"/>
              <a:gd name="T37" fmla="*/ 2147483647 h 739"/>
              <a:gd name="T38" fmla="*/ 2147483647 w 777"/>
              <a:gd name="T39" fmla="*/ 2147483647 h 739"/>
              <a:gd name="T40" fmla="*/ 2147483647 w 777"/>
              <a:gd name="T41" fmla="*/ 2147483647 h 739"/>
              <a:gd name="T42" fmla="*/ 2147483647 w 777"/>
              <a:gd name="T43" fmla="*/ 2147483647 h 739"/>
              <a:gd name="T44" fmla="*/ 2147483647 w 777"/>
              <a:gd name="T45" fmla="*/ 2147483647 h 739"/>
              <a:gd name="T46" fmla="*/ 2147483647 w 777"/>
              <a:gd name="T47" fmla="*/ 2147483647 h 739"/>
              <a:gd name="T48" fmla="*/ 2147483647 w 777"/>
              <a:gd name="T49" fmla="*/ 2147483647 h 739"/>
              <a:gd name="T50" fmla="*/ 2147483647 w 777"/>
              <a:gd name="T51" fmla="*/ 2147483647 h 739"/>
              <a:gd name="T52" fmla="*/ 2147483647 w 777"/>
              <a:gd name="T53" fmla="*/ 2147483647 h 739"/>
              <a:gd name="T54" fmla="*/ 2147483647 w 777"/>
              <a:gd name="T55" fmla="*/ 2147483647 h 739"/>
              <a:gd name="T56" fmla="*/ 2147483647 w 777"/>
              <a:gd name="T57" fmla="*/ 2147483647 h 739"/>
              <a:gd name="T58" fmla="*/ 2147483647 w 777"/>
              <a:gd name="T59" fmla="*/ 2147483647 h 739"/>
              <a:gd name="T60" fmla="*/ 2147483647 w 777"/>
              <a:gd name="T61" fmla="*/ 2147483647 h 739"/>
              <a:gd name="T62" fmla="*/ 2147483647 w 777"/>
              <a:gd name="T63" fmla="*/ 2147483647 h 739"/>
              <a:gd name="T64" fmla="*/ 2147483647 w 777"/>
              <a:gd name="T65" fmla="*/ 2147483647 h 739"/>
              <a:gd name="T66" fmla="*/ 2147483647 w 777"/>
              <a:gd name="T67" fmla="*/ 2147483647 h 739"/>
              <a:gd name="T68" fmla="*/ 2147483647 w 777"/>
              <a:gd name="T69" fmla="*/ 2147483647 h 739"/>
              <a:gd name="T70" fmla="*/ 2147483647 w 777"/>
              <a:gd name="T71" fmla="*/ 2147483647 h 739"/>
              <a:gd name="T72" fmla="*/ 2147483647 w 777"/>
              <a:gd name="T73" fmla="*/ 2147483647 h 739"/>
              <a:gd name="T74" fmla="*/ 0 w 777"/>
              <a:gd name="T75" fmla="*/ 2147483647 h 739"/>
              <a:gd name="T76" fmla="*/ 2147483647 w 777"/>
              <a:gd name="T77" fmla="*/ 0 h 739"/>
              <a:gd name="T78" fmla="*/ 2147483647 w 777"/>
              <a:gd name="T79" fmla="*/ 2147483647 h 739"/>
              <a:gd name="T80" fmla="*/ 2147483647 w 777"/>
              <a:gd name="T81" fmla="*/ 2147483647 h 739"/>
              <a:gd name="T82" fmla="*/ 2147483647 w 777"/>
              <a:gd name="T83" fmla="*/ 2147483647 h 739"/>
              <a:gd name="T84" fmla="*/ 2147483647 w 777"/>
              <a:gd name="T85" fmla="*/ 2147483647 h 739"/>
              <a:gd name="T86" fmla="*/ 2147483647 w 777"/>
              <a:gd name="T87" fmla="*/ 2147483647 h 739"/>
              <a:gd name="T88" fmla="*/ 2147483647 w 777"/>
              <a:gd name="T89" fmla="*/ 2147483647 h 739"/>
              <a:gd name="T90" fmla="*/ 2147483647 w 777"/>
              <a:gd name="T91" fmla="*/ 2147483647 h 739"/>
              <a:gd name="T92" fmla="*/ 2147483647 w 777"/>
              <a:gd name="T93" fmla="*/ 2147483647 h 739"/>
              <a:gd name="T94" fmla="*/ 2147483647 w 777"/>
              <a:gd name="T95" fmla="*/ 2147483647 h 739"/>
              <a:gd name="T96" fmla="*/ 2147483647 w 777"/>
              <a:gd name="T97" fmla="*/ 2147483647 h 739"/>
              <a:gd name="T98" fmla="*/ 2147483647 w 777"/>
              <a:gd name="T99" fmla="*/ 2147483647 h 739"/>
              <a:gd name="T100" fmla="*/ 2147483647 w 777"/>
              <a:gd name="T101" fmla="*/ 2147483647 h 739"/>
              <a:gd name="T102" fmla="*/ 2147483647 w 777"/>
              <a:gd name="T103" fmla="*/ 2147483647 h 739"/>
              <a:gd name="T104" fmla="*/ 2147483647 w 777"/>
              <a:gd name="T105" fmla="*/ 2147483647 h 739"/>
              <a:gd name="T106" fmla="*/ 2147483647 w 777"/>
              <a:gd name="T107" fmla="*/ 2147483647 h 739"/>
              <a:gd name="T108" fmla="*/ 2147483647 w 777"/>
              <a:gd name="T109" fmla="*/ 2147483647 h 739"/>
              <a:gd name="T110" fmla="*/ 2147483647 w 777"/>
              <a:gd name="T111" fmla="*/ 2147483647 h 739"/>
              <a:gd name="T112" fmla="*/ 2147483647 w 777"/>
              <a:gd name="T113" fmla="*/ 2147483647 h 739"/>
              <a:gd name="T114" fmla="*/ 2147483647 w 777"/>
              <a:gd name="T115" fmla="*/ 2147483647 h 739"/>
              <a:gd name="T116" fmla="*/ 2147483647 w 777"/>
              <a:gd name="T117" fmla="*/ 2147483647 h 7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77"/>
              <a:gd name="T178" fmla="*/ 0 h 739"/>
              <a:gd name="T179" fmla="*/ 777 w 777"/>
              <a:gd name="T180" fmla="*/ 739 h 73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77" h="739">
                <a:moveTo>
                  <a:pt x="617" y="739"/>
                </a:moveTo>
                <a:lnTo>
                  <a:pt x="601" y="731"/>
                </a:lnTo>
                <a:lnTo>
                  <a:pt x="588" y="724"/>
                </a:lnTo>
                <a:lnTo>
                  <a:pt x="574" y="717"/>
                </a:lnTo>
                <a:lnTo>
                  <a:pt x="561" y="710"/>
                </a:lnTo>
                <a:lnTo>
                  <a:pt x="547" y="702"/>
                </a:lnTo>
                <a:lnTo>
                  <a:pt x="533" y="694"/>
                </a:lnTo>
                <a:lnTo>
                  <a:pt x="520" y="685"/>
                </a:lnTo>
                <a:lnTo>
                  <a:pt x="506" y="677"/>
                </a:lnTo>
                <a:lnTo>
                  <a:pt x="491" y="666"/>
                </a:lnTo>
                <a:lnTo>
                  <a:pt x="474" y="655"/>
                </a:lnTo>
                <a:lnTo>
                  <a:pt x="461" y="645"/>
                </a:lnTo>
                <a:lnTo>
                  <a:pt x="448" y="634"/>
                </a:lnTo>
                <a:lnTo>
                  <a:pt x="433" y="623"/>
                </a:lnTo>
                <a:lnTo>
                  <a:pt x="417" y="611"/>
                </a:lnTo>
                <a:lnTo>
                  <a:pt x="403" y="599"/>
                </a:lnTo>
                <a:lnTo>
                  <a:pt x="388" y="586"/>
                </a:lnTo>
                <a:lnTo>
                  <a:pt x="376" y="575"/>
                </a:lnTo>
                <a:lnTo>
                  <a:pt x="359" y="559"/>
                </a:lnTo>
                <a:lnTo>
                  <a:pt x="345" y="546"/>
                </a:lnTo>
                <a:lnTo>
                  <a:pt x="333" y="533"/>
                </a:lnTo>
                <a:lnTo>
                  <a:pt x="319" y="518"/>
                </a:lnTo>
                <a:lnTo>
                  <a:pt x="309" y="507"/>
                </a:lnTo>
                <a:lnTo>
                  <a:pt x="297" y="493"/>
                </a:lnTo>
                <a:lnTo>
                  <a:pt x="285" y="479"/>
                </a:lnTo>
                <a:lnTo>
                  <a:pt x="272" y="462"/>
                </a:lnTo>
                <a:lnTo>
                  <a:pt x="260" y="448"/>
                </a:lnTo>
                <a:lnTo>
                  <a:pt x="248" y="432"/>
                </a:lnTo>
                <a:lnTo>
                  <a:pt x="234" y="413"/>
                </a:lnTo>
                <a:lnTo>
                  <a:pt x="222" y="396"/>
                </a:lnTo>
                <a:lnTo>
                  <a:pt x="209" y="377"/>
                </a:lnTo>
                <a:lnTo>
                  <a:pt x="197" y="358"/>
                </a:lnTo>
                <a:lnTo>
                  <a:pt x="186" y="338"/>
                </a:lnTo>
                <a:lnTo>
                  <a:pt x="174" y="317"/>
                </a:lnTo>
                <a:lnTo>
                  <a:pt x="166" y="299"/>
                </a:lnTo>
                <a:lnTo>
                  <a:pt x="156" y="282"/>
                </a:lnTo>
                <a:lnTo>
                  <a:pt x="148" y="263"/>
                </a:lnTo>
                <a:lnTo>
                  <a:pt x="0" y="333"/>
                </a:lnTo>
                <a:lnTo>
                  <a:pt x="244" y="0"/>
                </a:lnTo>
                <a:lnTo>
                  <a:pt x="657" y="36"/>
                </a:lnTo>
                <a:lnTo>
                  <a:pt x="491" y="110"/>
                </a:lnTo>
                <a:lnTo>
                  <a:pt x="501" y="131"/>
                </a:lnTo>
                <a:lnTo>
                  <a:pt x="513" y="153"/>
                </a:lnTo>
                <a:lnTo>
                  <a:pt x="528" y="177"/>
                </a:lnTo>
                <a:lnTo>
                  <a:pt x="545" y="203"/>
                </a:lnTo>
                <a:lnTo>
                  <a:pt x="560" y="223"/>
                </a:lnTo>
                <a:lnTo>
                  <a:pt x="577" y="243"/>
                </a:lnTo>
                <a:lnTo>
                  <a:pt x="593" y="263"/>
                </a:lnTo>
                <a:lnTo>
                  <a:pt x="610" y="280"/>
                </a:lnTo>
                <a:lnTo>
                  <a:pt x="628" y="296"/>
                </a:lnTo>
                <a:lnTo>
                  <a:pt x="647" y="314"/>
                </a:lnTo>
                <a:lnTo>
                  <a:pt x="666" y="329"/>
                </a:lnTo>
                <a:lnTo>
                  <a:pt x="684" y="344"/>
                </a:lnTo>
                <a:lnTo>
                  <a:pt x="702" y="357"/>
                </a:lnTo>
                <a:lnTo>
                  <a:pt x="724" y="371"/>
                </a:lnTo>
                <a:lnTo>
                  <a:pt x="746" y="384"/>
                </a:lnTo>
                <a:lnTo>
                  <a:pt x="762" y="391"/>
                </a:lnTo>
                <a:lnTo>
                  <a:pt x="777" y="399"/>
                </a:lnTo>
                <a:lnTo>
                  <a:pt x="617" y="739"/>
                </a:lnTo>
                <a:close/>
              </a:path>
            </a:pathLst>
          </a:custGeom>
          <a:solidFill>
            <a:srgbClr val="FF00FF"/>
          </a:solidFill>
          <a:ln w="12700">
            <a:solidFill>
              <a:srgbClr val="000000"/>
            </a:solidFill>
            <a:round/>
            <a:headEnd/>
            <a:tailEnd/>
          </a:ln>
        </p:spPr>
        <p:txBody>
          <a:bodyPr/>
          <a:lstStyle/>
          <a:p>
            <a:endParaRPr lang="en-US"/>
          </a:p>
        </p:txBody>
      </p:sp>
      <p:sp>
        <p:nvSpPr>
          <p:cNvPr id="10245" name="Freeform 5"/>
          <p:cNvSpPr>
            <a:spLocks/>
          </p:cNvSpPr>
          <p:nvPr/>
        </p:nvSpPr>
        <p:spPr bwMode="auto">
          <a:xfrm>
            <a:off x="5638800" y="4648201"/>
            <a:ext cx="1339850" cy="1116013"/>
          </a:xfrm>
          <a:custGeom>
            <a:avLst/>
            <a:gdLst>
              <a:gd name="T0" fmla="*/ 2147483647 w 844"/>
              <a:gd name="T1" fmla="*/ 0 h 675"/>
              <a:gd name="T2" fmla="*/ 2147483647 w 844"/>
              <a:gd name="T3" fmla="*/ 2147483647 h 675"/>
              <a:gd name="T4" fmla="*/ 2147483647 w 844"/>
              <a:gd name="T5" fmla="*/ 2147483647 h 675"/>
              <a:gd name="T6" fmla="*/ 2147483647 w 844"/>
              <a:gd name="T7" fmla="*/ 2147483647 h 675"/>
              <a:gd name="T8" fmla="*/ 2147483647 w 844"/>
              <a:gd name="T9" fmla="*/ 2147483647 h 675"/>
              <a:gd name="T10" fmla="*/ 2147483647 w 844"/>
              <a:gd name="T11" fmla="*/ 2147483647 h 675"/>
              <a:gd name="T12" fmla="*/ 2147483647 w 844"/>
              <a:gd name="T13" fmla="*/ 2147483647 h 675"/>
              <a:gd name="T14" fmla="*/ 2147483647 w 844"/>
              <a:gd name="T15" fmla="*/ 2147483647 h 675"/>
              <a:gd name="T16" fmla="*/ 2147483647 w 844"/>
              <a:gd name="T17" fmla="*/ 2147483647 h 675"/>
              <a:gd name="T18" fmla="*/ 2147483647 w 844"/>
              <a:gd name="T19" fmla="*/ 2147483647 h 675"/>
              <a:gd name="T20" fmla="*/ 2147483647 w 844"/>
              <a:gd name="T21" fmla="*/ 2147483647 h 675"/>
              <a:gd name="T22" fmla="*/ 2147483647 w 844"/>
              <a:gd name="T23" fmla="*/ 2147483647 h 675"/>
              <a:gd name="T24" fmla="*/ 2147483647 w 844"/>
              <a:gd name="T25" fmla="*/ 2147483647 h 675"/>
              <a:gd name="T26" fmla="*/ 2147483647 w 844"/>
              <a:gd name="T27" fmla="*/ 2147483647 h 675"/>
              <a:gd name="T28" fmla="*/ 2147483647 w 844"/>
              <a:gd name="T29" fmla="*/ 2147483647 h 675"/>
              <a:gd name="T30" fmla="*/ 2147483647 w 844"/>
              <a:gd name="T31" fmla="*/ 2147483647 h 675"/>
              <a:gd name="T32" fmla="*/ 2147483647 w 844"/>
              <a:gd name="T33" fmla="*/ 2147483647 h 675"/>
              <a:gd name="T34" fmla="*/ 2147483647 w 844"/>
              <a:gd name="T35" fmla="*/ 2147483647 h 675"/>
              <a:gd name="T36" fmla="*/ 2147483647 w 844"/>
              <a:gd name="T37" fmla="*/ 2147483647 h 675"/>
              <a:gd name="T38" fmla="*/ 2147483647 w 844"/>
              <a:gd name="T39" fmla="*/ 2147483647 h 675"/>
              <a:gd name="T40" fmla="*/ 2147483647 w 844"/>
              <a:gd name="T41" fmla="*/ 2147483647 h 675"/>
              <a:gd name="T42" fmla="*/ 2147483647 w 844"/>
              <a:gd name="T43" fmla="*/ 2147483647 h 675"/>
              <a:gd name="T44" fmla="*/ 2147483647 w 844"/>
              <a:gd name="T45" fmla="*/ 2147483647 h 675"/>
              <a:gd name="T46" fmla="*/ 2147483647 w 844"/>
              <a:gd name="T47" fmla="*/ 2147483647 h 675"/>
              <a:gd name="T48" fmla="*/ 2147483647 w 844"/>
              <a:gd name="T49" fmla="*/ 2147483647 h 675"/>
              <a:gd name="T50" fmla="*/ 2147483647 w 844"/>
              <a:gd name="T51" fmla="*/ 2147483647 h 675"/>
              <a:gd name="T52" fmla="*/ 2147483647 w 844"/>
              <a:gd name="T53" fmla="*/ 2147483647 h 675"/>
              <a:gd name="T54" fmla="*/ 2147483647 w 844"/>
              <a:gd name="T55" fmla="*/ 2147483647 h 675"/>
              <a:gd name="T56" fmla="*/ 2147483647 w 844"/>
              <a:gd name="T57" fmla="*/ 2147483647 h 675"/>
              <a:gd name="T58" fmla="*/ 2147483647 w 844"/>
              <a:gd name="T59" fmla="*/ 2147483647 h 675"/>
              <a:gd name="T60" fmla="*/ 2147483647 w 844"/>
              <a:gd name="T61" fmla="*/ 2147483647 h 675"/>
              <a:gd name="T62" fmla="*/ 2147483647 w 844"/>
              <a:gd name="T63" fmla="*/ 2147483647 h 675"/>
              <a:gd name="T64" fmla="*/ 2147483647 w 844"/>
              <a:gd name="T65" fmla="*/ 2147483647 h 675"/>
              <a:gd name="T66" fmla="*/ 2147483647 w 844"/>
              <a:gd name="T67" fmla="*/ 2147483647 h 675"/>
              <a:gd name="T68" fmla="*/ 2147483647 w 844"/>
              <a:gd name="T69" fmla="*/ 2147483647 h 675"/>
              <a:gd name="T70" fmla="*/ 2147483647 w 844"/>
              <a:gd name="T71" fmla="*/ 2147483647 h 675"/>
              <a:gd name="T72" fmla="*/ 2147483647 w 844"/>
              <a:gd name="T73" fmla="*/ 2147483647 h 675"/>
              <a:gd name="T74" fmla="*/ 2147483647 w 844"/>
              <a:gd name="T75" fmla="*/ 2147483647 h 675"/>
              <a:gd name="T76" fmla="*/ 2147483647 w 844"/>
              <a:gd name="T77" fmla="*/ 2147483647 h 675"/>
              <a:gd name="T78" fmla="*/ 2147483647 w 844"/>
              <a:gd name="T79" fmla="*/ 2147483647 h 675"/>
              <a:gd name="T80" fmla="*/ 2147483647 w 844"/>
              <a:gd name="T81" fmla="*/ 2147483647 h 675"/>
              <a:gd name="T82" fmla="*/ 2147483647 w 844"/>
              <a:gd name="T83" fmla="*/ 2147483647 h 675"/>
              <a:gd name="T84" fmla="*/ 2147483647 w 844"/>
              <a:gd name="T85" fmla="*/ 2147483647 h 675"/>
              <a:gd name="T86" fmla="*/ 2147483647 w 844"/>
              <a:gd name="T87" fmla="*/ 2147483647 h 675"/>
              <a:gd name="T88" fmla="*/ 2147483647 w 844"/>
              <a:gd name="T89" fmla="*/ 2147483647 h 675"/>
              <a:gd name="T90" fmla="*/ 2147483647 w 844"/>
              <a:gd name="T91" fmla="*/ 2147483647 h 675"/>
              <a:gd name="T92" fmla="*/ 2147483647 w 844"/>
              <a:gd name="T93" fmla="*/ 2147483647 h 675"/>
              <a:gd name="T94" fmla="*/ 2147483647 w 844"/>
              <a:gd name="T95" fmla="*/ 2147483647 h 675"/>
              <a:gd name="T96" fmla="*/ 2147483647 w 844"/>
              <a:gd name="T97" fmla="*/ 2147483647 h 675"/>
              <a:gd name="T98" fmla="*/ 2147483647 w 844"/>
              <a:gd name="T99" fmla="*/ 2147483647 h 675"/>
              <a:gd name="T100" fmla="*/ 2147483647 w 844"/>
              <a:gd name="T101" fmla="*/ 2147483647 h 675"/>
              <a:gd name="T102" fmla="*/ 2147483647 w 844"/>
              <a:gd name="T103" fmla="*/ 2147483647 h 675"/>
              <a:gd name="T104" fmla="*/ 2147483647 w 844"/>
              <a:gd name="T105" fmla="*/ 2147483647 h 675"/>
              <a:gd name="T106" fmla="*/ 2147483647 w 844"/>
              <a:gd name="T107" fmla="*/ 2147483647 h 675"/>
              <a:gd name="T108" fmla="*/ 2147483647 w 844"/>
              <a:gd name="T109" fmla="*/ 2147483647 h 675"/>
              <a:gd name="T110" fmla="*/ 0 w 844"/>
              <a:gd name="T111" fmla="*/ 2147483647 h 675"/>
              <a:gd name="T112" fmla="*/ 2147483647 w 844"/>
              <a:gd name="T113" fmla="*/ 0 h 67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44"/>
              <a:gd name="T172" fmla="*/ 0 h 675"/>
              <a:gd name="T173" fmla="*/ 844 w 844"/>
              <a:gd name="T174" fmla="*/ 675 h 67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44" h="675">
                <a:moveTo>
                  <a:pt x="338" y="0"/>
                </a:moveTo>
                <a:lnTo>
                  <a:pt x="268" y="174"/>
                </a:lnTo>
                <a:lnTo>
                  <a:pt x="284" y="181"/>
                </a:lnTo>
                <a:lnTo>
                  <a:pt x="299" y="185"/>
                </a:lnTo>
                <a:lnTo>
                  <a:pt x="316" y="190"/>
                </a:lnTo>
                <a:lnTo>
                  <a:pt x="335" y="195"/>
                </a:lnTo>
                <a:lnTo>
                  <a:pt x="357" y="199"/>
                </a:lnTo>
                <a:lnTo>
                  <a:pt x="377" y="202"/>
                </a:lnTo>
                <a:lnTo>
                  <a:pt x="397" y="205"/>
                </a:lnTo>
                <a:lnTo>
                  <a:pt x="420" y="208"/>
                </a:lnTo>
                <a:lnTo>
                  <a:pt x="444" y="210"/>
                </a:lnTo>
                <a:lnTo>
                  <a:pt x="487" y="210"/>
                </a:lnTo>
                <a:lnTo>
                  <a:pt x="510" y="209"/>
                </a:lnTo>
                <a:lnTo>
                  <a:pt x="530" y="207"/>
                </a:lnTo>
                <a:lnTo>
                  <a:pt x="551" y="204"/>
                </a:lnTo>
                <a:lnTo>
                  <a:pt x="573" y="200"/>
                </a:lnTo>
                <a:lnTo>
                  <a:pt x="592" y="197"/>
                </a:lnTo>
                <a:lnTo>
                  <a:pt x="616" y="191"/>
                </a:lnTo>
                <a:lnTo>
                  <a:pt x="638" y="184"/>
                </a:lnTo>
                <a:lnTo>
                  <a:pt x="844" y="510"/>
                </a:lnTo>
                <a:lnTo>
                  <a:pt x="824" y="518"/>
                </a:lnTo>
                <a:lnTo>
                  <a:pt x="805" y="525"/>
                </a:lnTo>
                <a:lnTo>
                  <a:pt x="788" y="531"/>
                </a:lnTo>
                <a:lnTo>
                  <a:pt x="770" y="537"/>
                </a:lnTo>
                <a:lnTo>
                  <a:pt x="753" y="542"/>
                </a:lnTo>
                <a:lnTo>
                  <a:pt x="735" y="548"/>
                </a:lnTo>
                <a:lnTo>
                  <a:pt x="719" y="552"/>
                </a:lnTo>
                <a:lnTo>
                  <a:pt x="702" y="556"/>
                </a:lnTo>
                <a:lnTo>
                  <a:pt x="685" y="560"/>
                </a:lnTo>
                <a:lnTo>
                  <a:pt x="666" y="565"/>
                </a:lnTo>
                <a:lnTo>
                  <a:pt x="644" y="568"/>
                </a:lnTo>
                <a:lnTo>
                  <a:pt x="626" y="572"/>
                </a:lnTo>
                <a:lnTo>
                  <a:pt x="606" y="576"/>
                </a:lnTo>
                <a:lnTo>
                  <a:pt x="585" y="579"/>
                </a:lnTo>
                <a:lnTo>
                  <a:pt x="563" y="581"/>
                </a:lnTo>
                <a:lnTo>
                  <a:pt x="539" y="582"/>
                </a:lnTo>
                <a:lnTo>
                  <a:pt x="516" y="584"/>
                </a:lnTo>
                <a:lnTo>
                  <a:pt x="494" y="584"/>
                </a:lnTo>
                <a:lnTo>
                  <a:pt x="470" y="584"/>
                </a:lnTo>
                <a:lnTo>
                  <a:pt x="440" y="584"/>
                </a:lnTo>
                <a:lnTo>
                  <a:pt x="413" y="583"/>
                </a:lnTo>
                <a:lnTo>
                  <a:pt x="394" y="582"/>
                </a:lnTo>
                <a:lnTo>
                  <a:pt x="373" y="581"/>
                </a:lnTo>
                <a:lnTo>
                  <a:pt x="351" y="579"/>
                </a:lnTo>
                <a:lnTo>
                  <a:pt x="326" y="575"/>
                </a:lnTo>
                <a:lnTo>
                  <a:pt x="305" y="571"/>
                </a:lnTo>
                <a:lnTo>
                  <a:pt x="284" y="568"/>
                </a:lnTo>
                <a:lnTo>
                  <a:pt x="259" y="562"/>
                </a:lnTo>
                <a:lnTo>
                  <a:pt x="240" y="557"/>
                </a:lnTo>
                <a:lnTo>
                  <a:pt x="216" y="552"/>
                </a:lnTo>
                <a:lnTo>
                  <a:pt x="195" y="546"/>
                </a:lnTo>
                <a:lnTo>
                  <a:pt x="174" y="540"/>
                </a:lnTo>
                <a:lnTo>
                  <a:pt x="152" y="532"/>
                </a:lnTo>
                <a:lnTo>
                  <a:pt x="125" y="522"/>
                </a:lnTo>
                <a:lnTo>
                  <a:pt x="61" y="675"/>
                </a:lnTo>
                <a:lnTo>
                  <a:pt x="0" y="242"/>
                </a:lnTo>
                <a:lnTo>
                  <a:pt x="338" y="0"/>
                </a:lnTo>
                <a:close/>
              </a:path>
            </a:pathLst>
          </a:custGeom>
          <a:solidFill>
            <a:srgbClr val="FFFF00"/>
          </a:solidFill>
          <a:ln w="12700">
            <a:solidFill>
              <a:srgbClr val="000000"/>
            </a:solidFill>
            <a:round/>
            <a:headEnd/>
            <a:tailEnd/>
          </a:ln>
        </p:spPr>
        <p:txBody>
          <a:bodyPr/>
          <a:lstStyle/>
          <a:p>
            <a:endParaRPr lang="en-US"/>
          </a:p>
        </p:txBody>
      </p:sp>
      <p:sp>
        <p:nvSpPr>
          <p:cNvPr id="10246" name="Freeform 6"/>
          <p:cNvSpPr>
            <a:spLocks/>
          </p:cNvSpPr>
          <p:nvPr/>
        </p:nvSpPr>
        <p:spPr bwMode="auto">
          <a:xfrm>
            <a:off x="7239000" y="3581400"/>
            <a:ext cx="1073150" cy="1409700"/>
          </a:xfrm>
          <a:custGeom>
            <a:avLst/>
            <a:gdLst>
              <a:gd name="T0" fmla="*/ 0 w 676"/>
              <a:gd name="T1" fmla="*/ 2147483647 h 853"/>
              <a:gd name="T2" fmla="*/ 2147483647 w 676"/>
              <a:gd name="T3" fmla="*/ 2147483647 h 853"/>
              <a:gd name="T4" fmla="*/ 2147483647 w 676"/>
              <a:gd name="T5" fmla="*/ 2147483647 h 853"/>
              <a:gd name="T6" fmla="*/ 2147483647 w 676"/>
              <a:gd name="T7" fmla="*/ 2147483647 h 853"/>
              <a:gd name="T8" fmla="*/ 2147483647 w 676"/>
              <a:gd name="T9" fmla="*/ 2147483647 h 853"/>
              <a:gd name="T10" fmla="*/ 2147483647 w 676"/>
              <a:gd name="T11" fmla="*/ 2147483647 h 853"/>
              <a:gd name="T12" fmla="*/ 2147483647 w 676"/>
              <a:gd name="T13" fmla="*/ 2147483647 h 853"/>
              <a:gd name="T14" fmla="*/ 2147483647 w 676"/>
              <a:gd name="T15" fmla="*/ 2147483647 h 853"/>
              <a:gd name="T16" fmla="*/ 2147483647 w 676"/>
              <a:gd name="T17" fmla="*/ 2147483647 h 853"/>
              <a:gd name="T18" fmla="*/ 2147483647 w 676"/>
              <a:gd name="T19" fmla="*/ 2147483647 h 853"/>
              <a:gd name="T20" fmla="*/ 2147483647 w 676"/>
              <a:gd name="T21" fmla="*/ 2147483647 h 853"/>
              <a:gd name="T22" fmla="*/ 2147483647 w 676"/>
              <a:gd name="T23" fmla="*/ 2147483647 h 853"/>
              <a:gd name="T24" fmla="*/ 2147483647 w 676"/>
              <a:gd name="T25" fmla="*/ 2147483647 h 853"/>
              <a:gd name="T26" fmla="*/ 2147483647 w 676"/>
              <a:gd name="T27" fmla="*/ 2147483647 h 853"/>
              <a:gd name="T28" fmla="*/ 2147483647 w 676"/>
              <a:gd name="T29" fmla="*/ 2147483647 h 853"/>
              <a:gd name="T30" fmla="*/ 2147483647 w 676"/>
              <a:gd name="T31" fmla="*/ 2147483647 h 853"/>
              <a:gd name="T32" fmla="*/ 2147483647 w 676"/>
              <a:gd name="T33" fmla="*/ 2147483647 h 853"/>
              <a:gd name="T34" fmla="*/ 2147483647 w 676"/>
              <a:gd name="T35" fmla="*/ 2147483647 h 853"/>
              <a:gd name="T36" fmla="*/ 2147483647 w 676"/>
              <a:gd name="T37" fmla="*/ 2147483647 h 853"/>
              <a:gd name="T38" fmla="*/ 2147483647 w 676"/>
              <a:gd name="T39" fmla="*/ 2147483647 h 853"/>
              <a:gd name="T40" fmla="*/ 2147483647 w 676"/>
              <a:gd name="T41" fmla="*/ 0 h 853"/>
              <a:gd name="T42" fmla="*/ 2147483647 w 676"/>
              <a:gd name="T43" fmla="*/ 2147483647 h 853"/>
              <a:gd name="T44" fmla="*/ 2147483647 w 676"/>
              <a:gd name="T45" fmla="*/ 2147483647 h 853"/>
              <a:gd name="T46" fmla="*/ 2147483647 w 676"/>
              <a:gd name="T47" fmla="*/ 2147483647 h 853"/>
              <a:gd name="T48" fmla="*/ 2147483647 w 676"/>
              <a:gd name="T49" fmla="*/ 2147483647 h 853"/>
              <a:gd name="T50" fmla="*/ 2147483647 w 676"/>
              <a:gd name="T51" fmla="*/ 2147483647 h 853"/>
              <a:gd name="T52" fmla="*/ 2147483647 w 676"/>
              <a:gd name="T53" fmla="*/ 2147483647 h 853"/>
              <a:gd name="T54" fmla="*/ 2147483647 w 676"/>
              <a:gd name="T55" fmla="*/ 2147483647 h 853"/>
              <a:gd name="T56" fmla="*/ 2147483647 w 676"/>
              <a:gd name="T57" fmla="*/ 2147483647 h 853"/>
              <a:gd name="T58" fmla="*/ 2147483647 w 676"/>
              <a:gd name="T59" fmla="*/ 2147483647 h 853"/>
              <a:gd name="T60" fmla="*/ 2147483647 w 676"/>
              <a:gd name="T61" fmla="*/ 2147483647 h 853"/>
              <a:gd name="T62" fmla="*/ 2147483647 w 676"/>
              <a:gd name="T63" fmla="*/ 2147483647 h 853"/>
              <a:gd name="T64" fmla="*/ 2147483647 w 676"/>
              <a:gd name="T65" fmla="*/ 2147483647 h 853"/>
              <a:gd name="T66" fmla="*/ 2147483647 w 676"/>
              <a:gd name="T67" fmla="*/ 2147483647 h 853"/>
              <a:gd name="T68" fmla="*/ 2147483647 w 676"/>
              <a:gd name="T69" fmla="*/ 2147483647 h 853"/>
              <a:gd name="T70" fmla="*/ 2147483647 w 676"/>
              <a:gd name="T71" fmla="*/ 2147483647 h 853"/>
              <a:gd name="T72" fmla="*/ 2147483647 w 676"/>
              <a:gd name="T73" fmla="*/ 2147483647 h 853"/>
              <a:gd name="T74" fmla="*/ 2147483647 w 676"/>
              <a:gd name="T75" fmla="*/ 2147483647 h 853"/>
              <a:gd name="T76" fmla="*/ 2147483647 w 676"/>
              <a:gd name="T77" fmla="*/ 2147483647 h 853"/>
              <a:gd name="T78" fmla="*/ 2147483647 w 676"/>
              <a:gd name="T79" fmla="*/ 2147483647 h 853"/>
              <a:gd name="T80" fmla="*/ 2147483647 w 676"/>
              <a:gd name="T81" fmla="*/ 2147483647 h 853"/>
              <a:gd name="T82" fmla="*/ 2147483647 w 676"/>
              <a:gd name="T83" fmla="*/ 2147483647 h 853"/>
              <a:gd name="T84" fmla="*/ 2147483647 w 676"/>
              <a:gd name="T85" fmla="*/ 2147483647 h 853"/>
              <a:gd name="T86" fmla="*/ 2147483647 w 676"/>
              <a:gd name="T87" fmla="*/ 2147483647 h 853"/>
              <a:gd name="T88" fmla="*/ 2147483647 w 676"/>
              <a:gd name="T89" fmla="*/ 2147483647 h 853"/>
              <a:gd name="T90" fmla="*/ 2147483647 w 676"/>
              <a:gd name="T91" fmla="*/ 2147483647 h 853"/>
              <a:gd name="T92" fmla="*/ 2147483647 w 676"/>
              <a:gd name="T93" fmla="*/ 2147483647 h 853"/>
              <a:gd name="T94" fmla="*/ 2147483647 w 676"/>
              <a:gd name="T95" fmla="*/ 2147483647 h 853"/>
              <a:gd name="T96" fmla="*/ 2147483647 w 676"/>
              <a:gd name="T97" fmla="*/ 2147483647 h 853"/>
              <a:gd name="T98" fmla="*/ 2147483647 w 676"/>
              <a:gd name="T99" fmla="*/ 2147483647 h 853"/>
              <a:gd name="T100" fmla="*/ 2147483647 w 676"/>
              <a:gd name="T101" fmla="*/ 2147483647 h 853"/>
              <a:gd name="T102" fmla="*/ 2147483647 w 676"/>
              <a:gd name="T103" fmla="*/ 2147483647 h 853"/>
              <a:gd name="T104" fmla="*/ 2147483647 w 676"/>
              <a:gd name="T105" fmla="*/ 2147483647 h 853"/>
              <a:gd name="T106" fmla="*/ 2147483647 w 676"/>
              <a:gd name="T107" fmla="*/ 2147483647 h 853"/>
              <a:gd name="T108" fmla="*/ 2147483647 w 676"/>
              <a:gd name="T109" fmla="*/ 2147483647 h 853"/>
              <a:gd name="T110" fmla="*/ 2147483647 w 676"/>
              <a:gd name="T111" fmla="*/ 2147483647 h 853"/>
              <a:gd name="T112" fmla="*/ 2147483647 w 676"/>
              <a:gd name="T113" fmla="*/ 2147483647 h 853"/>
              <a:gd name="T114" fmla="*/ 2147483647 w 676"/>
              <a:gd name="T115" fmla="*/ 2147483647 h 853"/>
              <a:gd name="T116" fmla="*/ 0 w 676"/>
              <a:gd name="T117" fmla="*/ 2147483647 h 85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76"/>
              <a:gd name="T178" fmla="*/ 0 h 853"/>
              <a:gd name="T179" fmla="*/ 676 w 676"/>
              <a:gd name="T180" fmla="*/ 853 h 85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76" h="853">
                <a:moveTo>
                  <a:pt x="0" y="542"/>
                </a:moveTo>
                <a:lnTo>
                  <a:pt x="168" y="605"/>
                </a:lnTo>
                <a:lnTo>
                  <a:pt x="177" y="584"/>
                </a:lnTo>
                <a:lnTo>
                  <a:pt x="184" y="564"/>
                </a:lnTo>
                <a:lnTo>
                  <a:pt x="189" y="545"/>
                </a:lnTo>
                <a:lnTo>
                  <a:pt x="194" y="528"/>
                </a:lnTo>
                <a:lnTo>
                  <a:pt x="199" y="509"/>
                </a:lnTo>
                <a:lnTo>
                  <a:pt x="203" y="487"/>
                </a:lnTo>
                <a:lnTo>
                  <a:pt x="206" y="467"/>
                </a:lnTo>
                <a:lnTo>
                  <a:pt x="209" y="447"/>
                </a:lnTo>
                <a:lnTo>
                  <a:pt x="212" y="424"/>
                </a:lnTo>
                <a:lnTo>
                  <a:pt x="213" y="400"/>
                </a:lnTo>
                <a:lnTo>
                  <a:pt x="213" y="357"/>
                </a:lnTo>
                <a:lnTo>
                  <a:pt x="212" y="334"/>
                </a:lnTo>
                <a:lnTo>
                  <a:pt x="211" y="314"/>
                </a:lnTo>
                <a:lnTo>
                  <a:pt x="208" y="293"/>
                </a:lnTo>
                <a:lnTo>
                  <a:pt x="204" y="271"/>
                </a:lnTo>
                <a:lnTo>
                  <a:pt x="200" y="252"/>
                </a:lnTo>
                <a:lnTo>
                  <a:pt x="195" y="228"/>
                </a:lnTo>
                <a:lnTo>
                  <a:pt x="188" y="205"/>
                </a:lnTo>
                <a:lnTo>
                  <a:pt x="514" y="0"/>
                </a:lnTo>
                <a:lnTo>
                  <a:pt x="522" y="20"/>
                </a:lnTo>
                <a:lnTo>
                  <a:pt x="529" y="39"/>
                </a:lnTo>
                <a:lnTo>
                  <a:pt x="535" y="56"/>
                </a:lnTo>
                <a:lnTo>
                  <a:pt x="541" y="74"/>
                </a:lnTo>
                <a:lnTo>
                  <a:pt x="546" y="91"/>
                </a:lnTo>
                <a:lnTo>
                  <a:pt x="552" y="109"/>
                </a:lnTo>
                <a:lnTo>
                  <a:pt x="556" y="125"/>
                </a:lnTo>
                <a:lnTo>
                  <a:pt x="560" y="142"/>
                </a:lnTo>
                <a:lnTo>
                  <a:pt x="564" y="159"/>
                </a:lnTo>
                <a:lnTo>
                  <a:pt x="569" y="178"/>
                </a:lnTo>
                <a:lnTo>
                  <a:pt x="572" y="200"/>
                </a:lnTo>
                <a:lnTo>
                  <a:pt x="576" y="218"/>
                </a:lnTo>
                <a:lnTo>
                  <a:pt x="580" y="238"/>
                </a:lnTo>
                <a:lnTo>
                  <a:pt x="583" y="259"/>
                </a:lnTo>
                <a:lnTo>
                  <a:pt x="584" y="281"/>
                </a:lnTo>
                <a:lnTo>
                  <a:pt x="586" y="305"/>
                </a:lnTo>
                <a:lnTo>
                  <a:pt x="588" y="328"/>
                </a:lnTo>
                <a:lnTo>
                  <a:pt x="588" y="350"/>
                </a:lnTo>
                <a:lnTo>
                  <a:pt x="588" y="374"/>
                </a:lnTo>
                <a:lnTo>
                  <a:pt x="588" y="404"/>
                </a:lnTo>
                <a:lnTo>
                  <a:pt x="587" y="431"/>
                </a:lnTo>
                <a:lnTo>
                  <a:pt x="586" y="450"/>
                </a:lnTo>
                <a:lnTo>
                  <a:pt x="584" y="471"/>
                </a:lnTo>
                <a:lnTo>
                  <a:pt x="583" y="493"/>
                </a:lnTo>
                <a:lnTo>
                  <a:pt x="579" y="518"/>
                </a:lnTo>
                <a:lnTo>
                  <a:pt x="575" y="539"/>
                </a:lnTo>
                <a:lnTo>
                  <a:pt x="571" y="560"/>
                </a:lnTo>
                <a:lnTo>
                  <a:pt x="566" y="585"/>
                </a:lnTo>
                <a:lnTo>
                  <a:pt x="561" y="604"/>
                </a:lnTo>
                <a:lnTo>
                  <a:pt x="556" y="628"/>
                </a:lnTo>
                <a:lnTo>
                  <a:pt x="550" y="649"/>
                </a:lnTo>
                <a:lnTo>
                  <a:pt x="543" y="670"/>
                </a:lnTo>
                <a:lnTo>
                  <a:pt x="536" y="692"/>
                </a:lnTo>
                <a:lnTo>
                  <a:pt x="527" y="719"/>
                </a:lnTo>
                <a:lnTo>
                  <a:pt x="517" y="746"/>
                </a:lnTo>
                <a:lnTo>
                  <a:pt x="676" y="811"/>
                </a:lnTo>
                <a:lnTo>
                  <a:pt x="277" y="853"/>
                </a:lnTo>
                <a:lnTo>
                  <a:pt x="0" y="542"/>
                </a:lnTo>
                <a:close/>
              </a:path>
            </a:pathLst>
          </a:custGeom>
          <a:solidFill>
            <a:srgbClr val="CC99FF"/>
          </a:solidFill>
          <a:ln w="12700">
            <a:solidFill>
              <a:srgbClr val="000000"/>
            </a:solidFill>
            <a:round/>
            <a:headEnd/>
            <a:tailEnd/>
          </a:ln>
        </p:spPr>
        <p:txBody>
          <a:bodyPr/>
          <a:lstStyle/>
          <a:p>
            <a:endParaRPr lang="en-US"/>
          </a:p>
        </p:txBody>
      </p:sp>
      <p:sp>
        <p:nvSpPr>
          <p:cNvPr id="10247" name="Freeform 7"/>
          <p:cNvSpPr>
            <a:spLocks/>
          </p:cNvSpPr>
          <p:nvPr/>
        </p:nvSpPr>
        <p:spPr bwMode="auto">
          <a:xfrm>
            <a:off x="6781801" y="1981200"/>
            <a:ext cx="1255713" cy="1244600"/>
          </a:xfrm>
          <a:custGeom>
            <a:avLst/>
            <a:gdLst>
              <a:gd name="T0" fmla="*/ 2147483647 w 791"/>
              <a:gd name="T1" fmla="*/ 0 h 753"/>
              <a:gd name="T2" fmla="*/ 2147483647 w 791"/>
              <a:gd name="T3" fmla="*/ 2147483647 h 753"/>
              <a:gd name="T4" fmla="*/ 2147483647 w 791"/>
              <a:gd name="T5" fmla="*/ 2147483647 h 753"/>
              <a:gd name="T6" fmla="*/ 2147483647 w 791"/>
              <a:gd name="T7" fmla="*/ 2147483647 h 753"/>
              <a:gd name="T8" fmla="*/ 2147483647 w 791"/>
              <a:gd name="T9" fmla="*/ 2147483647 h 753"/>
              <a:gd name="T10" fmla="*/ 2147483647 w 791"/>
              <a:gd name="T11" fmla="*/ 2147483647 h 753"/>
              <a:gd name="T12" fmla="*/ 2147483647 w 791"/>
              <a:gd name="T13" fmla="*/ 2147483647 h 753"/>
              <a:gd name="T14" fmla="*/ 2147483647 w 791"/>
              <a:gd name="T15" fmla="*/ 2147483647 h 753"/>
              <a:gd name="T16" fmla="*/ 2147483647 w 791"/>
              <a:gd name="T17" fmla="*/ 2147483647 h 753"/>
              <a:gd name="T18" fmla="*/ 2147483647 w 791"/>
              <a:gd name="T19" fmla="*/ 2147483647 h 753"/>
              <a:gd name="T20" fmla="*/ 2147483647 w 791"/>
              <a:gd name="T21" fmla="*/ 2147483647 h 753"/>
              <a:gd name="T22" fmla="*/ 2147483647 w 791"/>
              <a:gd name="T23" fmla="*/ 2147483647 h 753"/>
              <a:gd name="T24" fmla="*/ 2147483647 w 791"/>
              <a:gd name="T25" fmla="*/ 2147483647 h 753"/>
              <a:gd name="T26" fmla="*/ 2147483647 w 791"/>
              <a:gd name="T27" fmla="*/ 2147483647 h 753"/>
              <a:gd name="T28" fmla="*/ 2147483647 w 791"/>
              <a:gd name="T29" fmla="*/ 2147483647 h 753"/>
              <a:gd name="T30" fmla="*/ 2147483647 w 791"/>
              <a:gd name="T31" fmla="*/ 2147483647 h 753"/>
              <a:gd name="T32" fmla="*/ 2147483647 w 791"/>
              <a:gd name="T33" fmla="*/ 2147483647 h 753"/>
              <a:gd name="T34" fmla="*/ 2147483647 w 791"/>
              <a:gd name="T35" fmla="*/ 2147483647 h 753"/>
              <a:gd name="T36" fmla="*/ 2147483647 w 791"/>
              <a:gd name="T37" fmla="*/ 2147483647 h 753"/>
              <a:gd name="T38" fmla="*/ 2147483647 w 791"/>
              <a:gd name="T39" fmla="*/ 2147483647 h 753"/>
              <a:gd name="T40" fmla="*/ 2147483647 w 791"/>
              <a:gd name="T41" fmla="*/ 2147483647 h 753"/>
              <a:gd name="T42" fmla="*/ 2147483647 w 791"/>
              <a:gd name="T43" fmla="*/ 2147483647 h 753"/>
              <a:gd name="T44" fmla="*/ 2147483647 w 791"/>
              <a:gd name="T45" fmla="*/ 2147483647 h 753"/>
              <a:gd name="T46" fmla="*/ 2147483647 w 791"/>
              <a:gd name="T47" fmla="*/ 2147483647 h 753"/>
              <a:gd name="T48" fmla="*/ 2147483647 w 791"/>
              <a:gd name="T49" fmla="*/ 2147483647 h 753"/>
              <a:gd name="T50" fmla="*/ 2147483647 w 791"/>
              <a:gd name="T51" fmla="*/ 2147483647 h 753"/>
              <a:gd name="T52" fmla="*/ 2147483647 w 791"/>
              <a:gd name="T53" fmla="*/ 2147483647 h 753"/>
              <a:gd name="T54" fmla="*/ 2147483647 w 791"/>
              <a:gd name="T55" fmla="*/ 2147483647 h 753"/>
              <a:gd name="T56" fmla="*/ 2147483647 w 791"/>
              <a:gd name="T57" fmla="*/ 2147483647 h 753"/>
              <a:gd name="T58" fmla="*/ 2147483647 w 791"/>
              <a:gd name="T59" fmla="*/ 2147483647 h 753"/>
              <a:gd name="T60" fmla="*/ 2147483647 w 791"/>
              <a:gd name="T61" fmla="*/ 2147483647 h 753"/>
              <a:gd name="T62" fmla="*/ 2147483647 w 791"/>
              <a:gd name="T63" fmla="*/ 2147483647 h 753"/>
              <a:gd name="T64" fmla="*/ 2147483647 w 791"/>
              <a:gd name="T65" fmla="*/ 2147483647 h 753"/>
              <a:gd name="T66" fmla="*/ 2147483647 w 791"/>
              <a:gd name="T67" fmla="*/ 2147483647 h 753"/>
              <a:gd name="T68" fmla="*/ 2147483647 w 791"/>
              <a:gd name="T69" fmla="*/ 2147483647 h 753"/>
              <a:gd name="T70" fmla="*/ 2147483647 w 791"/>
              <a:gd name="T71" fmla="*/ 2147483647 h 753"/>
              <a:gd name="T72" fmla="*/ 2147483647 w 791"/>
              <a:gd name="T73" fmla="*/ 2147483647 h 753"/>
              <a:gd name="T74" fmla="*/ 2147483647 w 791"/>
              <a:gd name="T75" fmla="*/ 2147483647 h 753"/>
              <a:gd name="T76" fmla="*/ 2147483647 w 791"/>
              <a:gd name="T77" fmla="*/ 2147483647 h 753"/>
              <a:gd name="T78" fmla="*/ 2147483647 w 791"/>
              <a:gd name="T79" fmla="*/ 2147483647 h 753"/>
              <a:gd name="T80" fmla="*/ 2147483647 w 791"/>
              <a:gd name="T81" fmla="*/ 2147483647 h 753"/>
              <a:gd name="T82" fmla="*/ 2147483647 w 791"/>
              <a:gd name="T83" fmla="*/ 2147483647 h 753"/>
              <a:gd name="T84" fmla="*/ 2147483647 w 791"/>
              <a:gd name="T85" fmla="*/ 2147483647 h 753"/>
              <a:gd name="T86" fmla="*/ 2147483647 w 791"/>
              <a:gd name="T87" fmla="*/ 2147483647 h 753"/>
              <a:gd name="T88" fmla="*/ 2147483647 w 791"/>
              <a:gd name="T89" fmla="*/ 2147483647 h 753"/>
              <a:gd name="T90" fmla="*/ 2147483647 w 791"/>
              <a:gd name="T91" fmla="*/ 2147483647 h 753"/>
              <a:gd name="T92" fmla="*/ 2147483647 w 791"/>
              <a:gd name="T93" fmla="*/ 2147483647 h 753"/>
              <a:gd name="T94" fmla="*/ 2147483647 w 791"/>
              <a:gd name="T95" fmla="*/ 2147483647 h 753"/>
              <a:gd name="T96" fmla="*/ 2147483647 w 791"/>
              <a:gd name="T97" fmla="*/ 2147483647 h 753"/>
              <a:gd name="T98" fmla="*/ 2147483647 w 791"/>
              <a:gd name="T99" fmla="*/ 2147483647 h 753"/>
              <a:gd name="T100" fmla="*/ 2147483647 w 791"/>
              <a:gd name="T101" fmla="*/ 2147483647 h 753"/>
              <a:gd name="T102" fmla="*/ 2147483647 w 791"/>
              <a:gd name="T103" fmla="*/ 2147483647 h 753"/>
              <a:gd name="T104" fmla="*/ 2147483647 w 791"/>
              <a:gd name="T105" fmla="*/ 2147483647 h 753"/>
              <a:gd name="T106" fmla="*/ 2147483647 w 791"/>
              <a:gd name="T107" fmla="*/ 2147483647 h 753"/>
              <a:gd name="T108" fmla="*/ 2147483647 w 791"/>
              <a:gd name="T109" fmla="*/ 2147483647 h 753"/>
              <a:gd name="T110" fmla="*/ 2147483647 w 791"/>
              <a:gd name="T111" fmla="*/ 2147483647 h 753"/>
              <a:gd name="T112" fmla="*/ 2147483647 w 791"/>
              <a:gd name="T113" fmla="*/ 2147483647 h 753"/>
              <a:gd name="T114" fmla="*/ 2147483647 w 791"/>
              <a:gd name="T115" fmla="*/ 2147483647 h 753"/>
              <a:gd name="T116" fmla="*/ 0 w 791"/>
              <a:gd name="T117" fmla="*/ 2147483647 h 753"/>
              <a:gd name="T118" fmla="*/ 2147483647 w 791"/>
              <a:gd name="T119" fmla="*/ 0 h 75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91"/>
              <a:gd name="T181" fmla="*/ 0 h 753"/>
              <a:gd name="T182" fmla="*/ 791 w 791"/>
              <a:gd name="T183" fmla="*/ 753 h 75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91" h="753">
                <a:moveTo>
                  <a:pt x="161" y="0"/>
                </a:moveTo>
                <a:lnTo>
                  <a:pt x="177" y="8"/>
                </a:lnTo>
                <a:lnTo>
                  <a:pt x="190" y="15"/>
                </a:lnTo>
                <a:lnTo>
                  <a:pt x="204" y="22"/>
                </a:lnTo>
                <a:lnTo>
                  <a:pt x="217" y="29"/>
                </a:lnTo>
                <a:lnTo>
                  <a:pt x="231" y="37"/>
                </a:lnTo>
                <a:lnTo>
                  <a:pt x="244" y="46"/>
                </a:lnTo>
                <a:lnTo>
                  <a:pt x="257" y="54"/>
                </a:lnTo>
                <a:lnTo>
                  <a:pt x="270" y="62"/>
                </a:lnTo>
                <a:lnTo>
                  <a:pt x="286" y="73"/>
                </a:lnTo>
                <a:lnTo>
                  <a:pt x="303" y="85"/>
                </a:lnTo>
                <a:lnTo>
                  <a:pt x="316" y="94"/>
                </a:lnTo>
                <a:lnTo>
                  <a:pt x="329" y="105"/>
                </a:lnTo>
                <a:lnTo>
                  <a:pt x="345" y="116"/>
                </a:lnTo>
                <a:lnTo>
                  <a:pt x="361" y="128"/>
                </a:lnTo>
                <a:lnTo>
                  <a:pt x="375" y="140"/>
                </a:lnTo>
                <a:lnTo>
                  <a:pt x="389" y="153"/>
                </a:lnTo>
                <a:lnTo>
                  <a:pt x="402" y="165"/>
                </a:lnTo>
                <a:lnTo>
                  <a:pt x="418" y="180"/>
                </a:lnTo>
                <a:lnTo>
                  <a:pt x="432" y="193"/>
                </a:lnTo>
                <a:lnTo>
                  <a:pt x="444" y="206"/>
                </a:lnTo>
                <a:lnTo>
                  <a:pt x="458" y="221"/>
                </a:lnTo>
                <a:lnTo>
                  <a:pt x="469" y="232"/>
                </a:lnTo>
                <a:lnTo>
                  <a:pt x="481" y="246"/>
                </a:lnTo>
                <a:lnTo>
                  <a:pt x="493" y="260"/>
                </a:lnTo>
                <a:lnTo>
                  <a:pt x="506" y="277"/>
                </a:lnTo>
                <a:lnTo>
                  <a:pt x="517" y="291"/>
                </a:lnTo>
                <a:lnTo>
                  <a:pt x="529" y="307"/>
                </a:lnTo>
                <a:lnTo>
                  <a:pt x="543" y="326"/>
                </a:lnTo>
                <a:lnTo>
                  <a:pt x="555" y="343"/>
                </a:lnTo>
                <a:lnTo>
                  <a:pt x="568" y="362"/>
                </a:lnTo>
                <a:lnTo>
                  <a:pt x="580" y="381"/>
                </a:lnTo>
                <a:lnTo>
                  <a:pt x="591" y="401"/>
                </a:lnTo>
                <a:lnTo>
                  <a:pt x="603" y="422"/>
                </a:lnTo>
                <a:lnTo>
                  <a:pt x="612" y="440"/>
                </a:lnTo>
                <a:lnTo>
                  <a:pt x="621" y="457"/>
                </a:lnTo>
                <a:lnTo>
                  <a:pt x="629" y="477"/>
                </a:lnTo>
                <a:lnTo>
                  <a:pt x="634" y="491"/>
                </a:lnTo>
                <a:lnTo>
                  <a:pt x="791" y="429"/>
                </a:lnTo>
                <a:lnTo>
                  <a:pt x="547" y="753"/>
                </a:lnTo>
                <a:lnTo>
                  <a:pt x="115" y="700"/>
                </a:lnTo>
                <a:lnTo>
                  <a:pt x="286" y="631"/>
                </a:lnTo>
                <a:lnTo>
                  <a:pt x="275" y="608"/>
                </a:lnTo>
                <a:lnTo>
                  <a:pt x="264" y="586"/>
                </a:lnTo>
                <a:lnTo>
                  <a:pt x="249" y="562"/>
                </a:lnTo>
                <a:lnTo>
                  <a:pt x="232" y="537"/>
                </a:lnTo>
                <a:lnTo>
                  <a:pt x="217" y="516"/>
                </a:lnTo>
                <a:lnTo>
                  <a:pt x="201" y="496"/>
                </a:lnTo>
                <a:lnTo>
                  <a:pt x="184" y="476"/>
                </a:lnTo>
                <a:lnTo>
                  <a:pt x="167" y="459"/>
                </a:lnTo>
                <a:lnTo>
                  <a:pt x="150" y="443"/>
                </a:lnTo>
                <a:lnTo>
                  <a:pt x="130" y="425"/>
                </a:lnTo>
                <a:lnTo>
                  <a:pt x="111" y="410"/>
                </a:lnTo>
                <a:lnTo>
                  <a:pt x="93" y="395"/>
                </a:lnTo>
                <a:lnTo>
                  <a:pt x="75" y="382"/>
                </a:lnTo>
                <a:lnTo>
                  <a:pt x="53" y="368"/>
                </a:lnTo>
                <a:lnTo>
                  <a:pt x="31" y="355"/>
                </a:lnTo>
                <a:lnTo>
                  <a:pt x="16" y="348"/>
                </a:lnTo>
                <a:lnTo>
                  <a:pt x="0" y="339"/>
                </a:lnTo>
                <a:lnTo>
                  <a:pt x="161" y="0"/>
                </a:lnTo>
                <a:close/>
              </a:path>
            </a:pathLst>
          </a:custGeom>
          <a:solidFill>
            <a:srgbClr val="00FF00"/>
          </a:solidFill>
          <a:ln w="12700">
            <a:solidFill>
              <a:srgbClr val="000000"/>
            </a:solidFill>
            <a:round/>
            <a:headEnd/>
            <a:tailEnd/>
          </a:ln>
        </p:spPr>
        <p:txBody>
          <a:bodyPr/>
          <a:lstStyle/>
          <a:p>
            <a:endParaRPr lang="en-US"/>
          </a:p>
        </p:txBody>
      </p:sp>
      <p:sp>
        <p:nvSpPr>
          <p:cNvPr id="10248" name="Text Box 8"/>
          <p:cNvSpPr txBox="1">
            <a:spLocks noChangeArrowheads="1"/>
          </p:cNvSpPr>
          <p:nvPr/>
        </p:nvSpPr>
        <p:spPr bwMode="auto">
          <a:xfrm>
            <a:off x="2564080" y="1371600"/>
            <a:ext cx="3687228"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457200" indent="-457200"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US" sz="3200" b="1">
                <a:latin typeface="Times" charset="0"/>
              </a:rPr>
              <a:t>1. Problem </a:t>
            </a:r>
          </a:p>
          <a:p>
            <a:pPr algn="ctr"/>
            <a:r>
              <a:rPr lang="en-US" sz="3200" b="1">
                <a:latin typeface="Times" charset="0"/>
              </a:rPr>
              <a:t>Identification</a:t>
            </a:r>
          </a:p>
          <a:p>
            <a:pPr algn="ctr"/>
            <a:r>
              <a:rPr lang="en-US" sz="1600" b="1">
                <a:latin typeface="Times" charset="0"/>
              </a:rPr>
              <a:t>What is the discrepancy between </a:t>
            </a:r>
          </a:p>
          <a:p>
            <a:pPr algn="ctr"/>
            <a:r>
              <a:rPr lang="en-US" sz="1600" b="1">
                <a:latin typeface="Times" charset="0"/>
              </a:rPr>
              <a:t>what is expected and what is occurring?</a:t>
            </a:r>
            <a:endParaRPr lang="en-US" sz="3200" b="1">
              <a:latin typeface="Times" charset="0"/>
            </a:endParaRPr>
          </a:p>
        </p:txBody>
      </p:sp>
      <p:sp>
        <p:nvSpPr>
          <p:cNvPr id="10249" name="Text Box 9"/>
          <p:cNvSpPr txBox="1">
            <a:spLocks noChangeArrowheads="1"/>
          </p:cNvSpPr>
          <p:nvPr/>
        </p:nvSpPr>
        <p:spPr bwMode="auto">
          <a:xfrm>
            <a:off x="6691313" y="1355726"/>
            <a:ext cx="2894012"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US" sz="3200" b="1">
                <a:latin typeface="Times" charset="0"/>
              </a:rPr>
              <a:t>2. Problem </a:t>
            </a:r>
          </a:p>
          <a:p>
            <a:pPr algn="ctr"/>
            <a:r>
              <a:rPr lang="en-US" sz="3200" b="1">
                <a:latin typeface="Times" charset="0"/>
              </a:rPr>
              <a:t>Analysis</a:t>
            </a:r>
          </a:p>
          <a:p>
            <a:pPr algn="ctr"/>
            <a:r>
              <a:rPr lang="en-US" sz="1600" b="1">
                <a:latin typeface="Times" charset="0"/>
              </a:rPr>
              <a:t>Why is the problem occurring?</a:t>
            </a:r>
          </a:p>
        </p:txBody>
      </p:sp>
      <p:sp>
        <p:nvSpPr>
          <p:cNvPr id="10250" name="Text Box 10"/>
          <p:cNvSpPr txBox="1">
            <a:spLocks noChangeArrowheads="1"/>
          </p:cNvSpPr>
          <p:nvPr/>
        </p:nvSpPr>
        <p:spPr bwMode="auto">
          <a:xfrm>
            <a:off x="6105526" y="3381375"/>
            <a:ext cx="4589463"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US" sz="3200" b="1">
                <a:latin typeface="Times" charset="0"/>
              </a:rPr>
              <a:t>3. Plan </a:t>
            </a:r>
          </a:p>
          <a:p>
            <a:pPr algn="ctr"/>
            <a:r>
              <a:rPr lang="en-US" sz="3200" b="1">
                <a:latin typeface="Times" charset="0"/>
              </a:rPr>
              <a:t>Development</a:t>
            </a:r>
          </a:p>
          <a:p>
            <a:pPr algn="ctr"/>
            <a:r>
              <a:rPr lang="en-US" sz="1600" b="1">
                <a:latin typeface="Times" charset="0"/>
              </a:rPr>
              <a:t>What is the goal?</a:t>
            </a:r>
          </a:p>
          <a:p>
            <a:pPr algn="ctr"/>
            <a:r>
              <a:rPr lang="en-US" sz="1600" b="1">
                <a:latin typeface="Times" charset="0"/>
              </a:rPr>
              <a:t>What is the intervention plan to address this goal?</a:t>
            </a:r>
          </a:p>
          <a:p>
            <a:pPr algn="ctr"/>
            <a:r>
              <a:rPr lang="en-US" sz="1600" b="1">
                <a:latin typeface="Times" charset="0"/>
              </a:rPr>
              <a:t>How will progress be monitored?</a:t>
            </a:r>
            <a:endParaRPr lang="en-US" sz="3200" b="1">
              <a:latin typeface="Times" charset="0"/>
            </a:endParaRPr>
          </a:p>
        </p:txBody>
      </p:sp>
      <p:sp>
        <p:nvSpPr>
          <p:cNvPr id="10251" name="Text Box 11"/>
          <p:cNvSpPr txBox="1">
            <a:spLocks noChangeArrowheads="1"/>
          </p:cNvSpPr>
          <p:nvPr/>
        </p:nvSpPr>
        <p:spPr bwMode="auto">
          <a:xfrm>
            <a:off x="4311412" y="5257801"/>
            <a:ext cx="4310540"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US" sz="3200" b="1">
                <a:latin typeface="Times" charset="0"/>
              </a:rPr>
              <a:t>4. Plan</a:t>
            </a:r>
          </a:p>
          <a:p>
            <a:pPr algn="ctr"/>
            <a:r>
              <a:rPr lang="en-US" sz="3200" b="1">
                <a:latin typeface="Times" charset="0"/>
              </a:rPr>
              <a:t>Implementation</a:t>
            </a:r>
          </a:p>
          <a:p>
            <a:pPr algn="ctr"/>
            <a:r>
              <a:rPr lang="en-US" sz="1600" b="1">
                <a:latin typeface="Times" charset="0"/>
              </a:rPr>
              <a:t>How will implementation integrity be ensured?</a:t>
            </a:r>
            <a:endParaRPr lang="en-US" sz="3200" b="1">
              <a:latin typeface="Times" charset="0"/>
            </a:endParaRPr>
          </a:p>
        </p:txBody>
      </p:sp>
      <p:sp>
        <p:nvSpPr>
          <p:cNvPr id="10252" name="Text Box 12"/>
          <p:cNvSpPr txBox="1">
            <a:spLocks noChangeArrowheads="1"/>
          </p:cNvSpPr>
          <p:nvPr/>
        </p:nvSpPr>
        <p:spPr bwMode="auto">
          <a:xfrm>
            <a:off x="2158037" y="3641726"/>
            <a:ext cx="3121367"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US" sz="3200" b="1">
                <a:latin typeface="Times" charset="0"/>
              </a:rPr>
              <a:t>5. Plan </a:t>
            </a:r>
          </a:p>
          <a:p>
            <a:pPr algn="ctr"/>
            <a:r>
              <a:rPr lang="en-US" sz="3200" b="1">
                <a:latin typeface="Times" charset="0"/>
              </a:rPr>
              <a:t>Evaluation</a:t>
            </a:r>
          </a:p>
          <a:p>
            <a:pPr algn="ctr"/>
            <a:r>
              <a:rPr lang="en-US" sz="1600" b="1">
                <a:latin typeface="Times" charset="0"/>
              </a:rPr>
              <a:t>Is the intervention plan effective?</a:t>
            </a:r>
            <a:endParaRPr lang="en-US" sz="3200" b="1">
              <a:latin typeface="Times" charset="0"/>
            </a:endParaRPr>
          </a:p>
        </p:txBody>
      </p:sp>
    </p:spTree>
    <p:extLst>
      <p:ext uri="{BB962C8B-B14F-4D97-AF65-F5344CB8AC3E}">
        <p14:creationId xmlns:p14="http://schemas.microsoft.com/office/powerpoint/2010/main" val="933358967"/>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3"/>
          <p:cNvSpPr>
            <a:spLocks noGrp="1" noChangeArrowheads="1"/>
          </p:cNvSpPr>
          <p:nvPr>
            <p:ph type="ctrTitle"/>
          </p:nvPr>
        </p:nvSpPr>
        <p:spPr>
          <a:xfrm>
            <a:off x="2209800" y="214921"/>
            <a:ext cx="7772400" cy="675957"/>
          </a:xfrm>
          <a:noFill/>
        </p:spPr>
        <p:txBody>
          <a:bodyPr>
            <a:noAutofit/>
          </a:bodyPr>
          <a:lstStyle/>
          <a:p>
            <a:pPr>
              <a:lnSpc>
                <a:spcPts val="4080"/>
              </a:lnSpc>
            </a:pPr>
            <a:r>
              <a:rPr lang="en-US" dirty="0">
                <a:ea typeface="MS PGothic"/>
                <a:cs typeface="MS PGothic"/>
              </a:rPr>
              <a:t>Tier 3: Intense Intervention</a:t>
            </a:r>
            <a:endParaRPr lang="en-US" dirty="0">
              <a:solidFill>
                <a:schemeClr val="tx2"/>
              </a:solidFill>
              <a:ea typeface="MS PGothic"/>
              <a:cs typeface="MS PGothic"/>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5083073" y="1719470"/>
            <a:ext cx="5505519" cy="4820478"/>
          </a:xfrm>
          <a:prstGeom prst="rect">
            <a:avLst/>
          </a:prstGeom>
        </p:spPr>
      </p:pic>
      <p:sp>
        <p:nvSpPr>
          <p:cNvPr id="6" name="Title 1"/>
          <p:cNvSpPr txBox="1">
            <a:spLocks/>
          </p:cNvSpPr>
          <p:nvPr/>
        </p:nvSpPr>
        <p:spPr>
          <a:xfrm>
            <a:off x="7148196" y="5235043"/>
            <a:ext cx="1296807" cy="43725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sz="2000" dirty="0"/>
              <a:t>Tier 1</a:t>
            </a:r>
          </a:p>
        </p:txBody>
      </p:sp>
      <p:sp>
        <p:nvSpPr>
          <p:cNvPr id="7" name="Title 1"/>
          <p:cNvSpPr txBox="1">
            <a:spLocks/>
          </p:cNvSpPr>
          <p:nvPr/>
        </p:nvSpPr>
        <p:spPr>
          <a:xfrm>
            <a:off x="7148196" y="3271088"/>
            <a:ext cx="1296807" cy="43725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sz="2000" dirty="0">
                <a:solidFill>
                  <a:schemeClr val="accent1"/>
                </a:solidFill>
              </a:rPr>
              <a:t>Tier 2</a:t>
            </a:r>
          </a:p>
        </p:txBody>
      </p:sp>
      <p:sp>
        <p:nvSpPr>
          <p:cNvPr id="8" name="Title 1"/>
          <p:cNvSpPr txBox="1">
            <a:spLocks/>
          </p:cNvSpPr>
          <p:nvPr/>
        </p:nvSpPr>
        <p:spPr>
          <a:xfrm>
            <a:off x="7289026" y="2385964"/>
            <a:ext cx="1015144" cy="43725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sz="2000" dirty="0"/>
              <a:t>Tier 3</a:t>
            </a:r>
          </a:p>
        </p:txBody>
      </p:sp>
      <p:sp>
        <p:nvSpPr>
          <p:cNvPr id="9" name="Right Arrow 8"/>
          <p:cNvSpPr/>
          <p:nvPr/>
        </p:nvSpPr>
        <p:spPr>
          <a:xfrm rot="10800000">
            <a:off x="8572500" y="2202748"/>
            <a:ext cx="1409700" cy="691390"/>
          </a:xfrm>
          <a:prstGeom prst="rightArrow">
            <a:avLst/>
          </a:prstGeom>
          <a:solidFill>
            <a:schemeClr val="accent6"/>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2209801" y="2017853"/>
            <a:ext cx="4484405" cy="3307080"/>
          </a:xfrm>
        </p:spPr>
        <p:txBody>
          <a:bodyPr>
            <a:noAutofit/>
          </a:bodyPr>
          <a:lstStyle/>
          <a:p>
            <a:pPr>
              <a:buFont typeface="Wingdings" charset="2"/>
              <a:buChar char="ü"/>
            </a:pPr>
            <a:r>
              <a:rPr lang="en-US" sz="2600" dirty="0"/>
              <a:t>Matched to student needs</a:t>
            </a:r>
          </a:p>
          <a:p>
            <a:pPr>
              <a:buFont typeface="Wingdings" charset="2"/>
              <a:buChar char="ü"/>
            </a:pPr>
            <a:r>
              <a:rPr lang="en-US" sz="2600" dirty="0"/>
              <a:t>Optimal group </a:t>
            </a:r>
            <a:br>
              <a:rPr lang="en-US" sz="2600" dirty="0"/>
            </a:br>
            <a:r>
              <a:rPr lang="en-US" sz="2600" dirty="0"/>
              <a:t>size and dosage</a:t>
            </a:r>
          </a:p>
          <a:p>
            <a:pPr>
              <a:buFont typeface="Wingdings" charset="2"/>
              <a:buChar char="ü"/>
            </a:pPr>
            <a:r>
              <a:rPr lang="en-US" sz="2600" dirty="0"/>
              <a:t>Delivered by </a:t>
            </a:r>
            <a:br>
              <a:rPr lang="en-US" sz="2600" dirty="0"/>
            </a:br>
            <a:r>
              <a:rPr lang="en-US" sz="2600" dirty="0"/>
              <a:t>trained staff</a:t>
            </a:r>
          </a:p>
          <a:p>
            <a:pPr>
              <a:buFont typeface="Wingdings" charset="2"/>
              <a:buChar char="ü"/>
            </a:pPr>
            <a:r>
              <a:rPr lang="en-US" sz="2600" dirty="0"/>
              <a:t>Relationship to </a:t>
            </a:r>
            <a:br>
              <a:rPr lang="en-US" sz="2600" dirty="0"/>
            </a:br>
            <a:r>
              <a:rPr lang="en-US" sz="2600" dirty="0"/>
              <a:t>grade-level </a:t>
            </a:r>
            <a:br>
              <a:rPr lang="en-US" sz="2600" dirty="0"/>
            </a:br>
            <a:r>
              <a:rPr lang="en-US" sz="2600" dirty="0"/>
              <a:t>standards</a:t>
            </a:r>
          </a:p>
        </p:txBody>
      </p:sp>
    </p:spTree>
    <p:extLst>
      <p:ext uri="{BB962C8B-B14F-4D97-AF65-F5344CB8AC3E}">
        <p14:creationId xmlns:p14="http://schemas.microsoft.com/office/powerpoint/2010/main" val="3581791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1026"/>
          <p:cNvSpPr>
            <a:spLocks noGrp="1" noChangeArrowheads="1"/>
          </p:cNvSpPr>
          <p:nvPr>
            <p:ph type="title"/>
          </p:nvPr>
        </p:nvSpPr>
        <p:spPr>
          <a:xfrm>
            <a:off x="2057400" y="838200"/>
            <a:ext cx="7772400" cy="838200"/>
          </a:xfrm>
        </p:spPr>
        <p:txBody>
          <a:bodyPr vert="horz" lIns="91440" tIns="45720" rIns="132080" bIns="45720" rtlCol="0" anchor="ctr">
            <a:normAutofit fontScale="90000"/>
          </a:bodyPr>
          <a:lstStyle/>
          <a:p>
            <a:pPr marL="39688"/>
            <a:r>
              <a:rPr lang="en-US" dirty="0">
                <a:ea typeface="MS PGothic"/>
                <a:cs typeface="MS PGothic"/>
              </a:rPr>
              <a:t>Students Requiring Intensive Instruction</a:t>
            </a:r>
          </a:p>
        </p:txBody>
      </p:sp>
      <p:sp>
        <p:nvSpPr>
          <p:cNvPr id="486402" name="Rectangle 1027"/>
          <p:cNvSpPr>
            <a:spLocks noGrp="1" noChangeArrowheads="1"/>
          </p:cNvSpPr>
          <p:nvPr>
            <p:ph type="body" idx="1"/>
          </p:nvPr>
        </p:nvSpPr>
        <p:spPr>
          <a:xfrm>
            <a:off x="2057400" y="1905000"/>
            <a:ext cx="7772400" cy="5181600"/>
          </a:xfrm>
        </p:spPr>
        <p:txBody>
          <a:bodyPr vert="horz" lIns="91440" tIns="45720" rIns="132080" bIns="45720" rtlCol="0">
            <a:normAutofit/>
          </a:bodyPr>
          <a:lstStyle/>
          <a:p>
            <a:pPr marL="382588"/>
            <a:r>
              <a:rPr lang="en-US" sz="2600" dirty="0">
                <a:ea typeface="MS PGothic"/>
                <a:cs typeface="MS PGothic"/>
              </a:rPr>
              <a:t>(Most) </a:t>
            </a:r>
            <a:r>
              <a:rPr lang="en-US" sz="2600" b="1" dirty="0">
                <a:solidFill>
                  <a:srgbClr val="FF0000"/>
                </a:solidFill>
                <a:ea typeface="MS PGothic"/>
                <a:cs typeface="MS PGothic"/>
              </a:rPr>
              <a:t>Time</a:t>
            </a:r>
            <a:endParaRPr lang="en-US" sz="2600" dirty="0">
              <a:ea typeface="MS PGothic"/>
              <a:cs typeface="MS PGothic"/>
            </a:endParaRPr>
          </a:p>
          <a:p>
            <a:pPr marL="382588"/>
            <a:r>
              <a:rPr lang="en-US" sz="2600" dirty="0">
                <a:ea typeface="MS PGothic"/>
                <a:cs typeface="MS PGothic"/>
              </a:rPr>
              <a:t>(Most) </a:t>
            </a:r>
            <a:r>
              <a:rPr lang="en-US" sz="2600" b="1" dirty="0">
                <a:solidFill>
                  <a:srgbClr val="FF0000"/>
                </a:solidFill>
                <a:ea typeface="MS PGothic"/>
                <a:cs typeface="MS PGothic"/>
              </a:rPr>
              <a:t>Explicit Teacher-Led Instruction</a:t>
            </a:r>
            <a:endParaRPr lang="en-US" sz="2600" b="1" dirty="0">
              <a:solidFill>
                <a:srgbClr val="FF0000"/>
              </a:solidFill>
              <a:ea typeface="ヒラギノ角ゴ ProN W6"/>
              <a:cs typeface="ヒラギノ角ゴ ProN W6"/>
            </a:endParaRPr>
          </a:p>
          <a:p>
            <a:pPr marL="382588"/>
            <a:r>
              <a:rPr lang="en-US" sz="2600" dirty="0">
                <a:ea typeface="MS PGothic"/>
                <a:cs typeface="MS PGothic"/>
              </a:rPr>
              <a:t>(Most) </a:t>
            </a:r>
            <a:r>
              <a:rPr lang="en-US" sz="2600" b="1" dirty="0">
                <a:solidFill>
                  <a:srgbClr val="FF0000"/>
                </a:solidFill>
                <a:ea typeface="MS PGothic"/>
                <a:cs typeface="MS PGothic"/>
              </a:rPr>
              <a:t>Scaffolded Instruction</a:t>
            </a:r>
            <a:endParaRPr lang="en-US" sz="2600" dirty="0">
              <a:ea typeface="MS PGothic"/>
              <a:cs typeface="MS PGothic"/>
            </a:endParaRPr>
          </a:p>
          <a:p>
            <a:pPr marL="382588"/>
            <a:r>
              <a:rPr lang="en-US" sz="2600" dirty="0">
                <a:ea typeface="MS PGothic"/>
                <a:cs typeface="MS PGothic"/>
              </a:rPr>
              <a:t>(Most) </a:t>
            </a:r>
            <a:r>
              <a:rPr lang="en-US" sz="2600" b="1" dirty="0">
                <a:solidFill>
                  <a:srgbClr val="FF0000"/>
                </a:solidFill>
                <a:ea typeface="MS PGothic"/>
                <a:cs typeface="MS PGothic"/>
              </a:rPr>
              <a:t>Opportunities to Respond</a:t>
            </a:r>
            <a:r>
              <a:rPr lang="en-US" sz="2600" dirty="0">
                <a:ea typeface="MS PGothic"/>
                <a:cs typeface="MS PGothic"/>
              </a:rPr>
              <a:t> with </a:t>
            </a:r>
            <a:r>
              <a:rPr lang="en-US" sz="2600" b="1" dirty="0">
                <a:solidFill>
                  <a:srgbClr val="FF0000"/>
                </a:solidFill>
                <a:ea typeface="MS PGothic"/>
                <a:cs typeface="MS PGothic"/>
              </a:rPr>
              <a:t>Corrective Feedback</a:t>
            </a:r>
            <a:endParaRPr lang="en-US" sz="2600" dirty="0">
              <a:ea typeface="MS PGothic"/>
              <a:cs typeface="MS PGothic"/>
            </a:endParaRPr>
          </a:p>
          <a:p>
            <a:pPr marL="382588"/>
            <a:r>
              <a:rPr lang="en-US" sz="2600" dirty="0">
                <a:ea typeface="MS PGothic"/>
                <a:cs typeface="MS PGothic"/>
              </a:rPr>
              <a:t>(Most) </a:t>
            </a:r>
            <a:r>
              <a:rPr lang="en-US" sz="2600" b="1" dirty="0">
                <a:solidFill>
                  <a:srgbClr val="FF0000"/>
                </a:solidFill>
                <a:ea typeface="MS PGothic"/>
                <a:cs typeface="MS PGothic"/>
              </a:rPr>
              <a:t>Language Support</a:t>
            </a:r>
            <a:r>
              <a:rPr lang="en-US" sz="2600" dirty="0">
                <a:ea typeface="MS PGothic"/>
                <a:cs typeface="MS PGothic"/>
              </a:rPr>
              <a:t>, Especially Vocabulary</a:t>
            </a:r>
          </a:p>
          <a:p>
            <a:pPr marL="382588"/>
            <a:r>
              <a:rPr lang="en-US" sz="2600" dirty="0">
                <a:ea typeface="MS PGothic"/>
                <a:cs typeface="MS PGothic"/>
              </a:rPr>
              <a:t>(Most) Intensive </a:t>
            </a:r>
            <a:r>
              <a:rPr lang="en-US" sz="2600" b="1" dirty="0">
                <a:solidFill>
                  <a:srgbClr val="FF0000"/>
                </a:solidFill>
                <a:ea typeface="MS PGothic"/>
                <a:cs typeface="MS PGothic"/>
              </a:rPr>
              <a:t>Motivational Strategies</a:t>
            </a:r>
            <a:endParaRPr lang="en-US" sz="2600" b="1" dirty="0">
              <a:solidFill>
                <a:srgbClr val="FF0000"/>
              </a:solidFill>
              <a:ea typeface="ヒラギノ角ゴ ProN W6"/>
              <a:cs typeface="ヒラギノ角ゴ ProN W6"/>
            </a:endParaRPr>
          </a:p>
          <a:p>
            <a:pPr marL="382588"/>
            <a:r>
              <a:rPr lang="en-US" sz="2600" dirty="0">
                <a:ea typeface="MS PGothic"/>
                <a:cs typeface="MS PGothic"/>
              </a:rPr>
              <a:t>(Most) Frequent </a:t>
            </a:r>
            <a:r>
              <a:rPr lang="en-US" sz="2600" b="1" dirty="0">
                <a:solidFill>
                  <a:srgbClr val="FF0000"/>
                </a:solidFill>
                <a:ea typeface="MS PGothic"/>
                <a:cs typeface="MS PGothic"/>
              </a:rPr>
              <a:t>Progress Monitoring</a:t>
            </a:r>
            <a:endParaRPr lang="en-US" sz="2600" b="1" dirty="0">
              <a:solidFill>
                <a:srgbClr val="FF0000"/>
              </a:solidFill>
              <a:ea typeface="ヒラギノ角ゴ ProN W6"/>
              <a:cs typeface="ヒラギノ角ゴ ProN W6"/>
            </a:endParaRPr>
          </a:p>
        </p:txBody>
      </p:sp>
    </p:spTree>
    <p:extLst>
      <p:ext uri="{BB962C8B-B14F-4D97-AF65-F5344CB8AC3E}">
        <p14:creationId xmlns:p14="http://schemas.microsoft.com/office/powerpoint/2010/main" val="2573494334"/>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2"/>
          <p:cNvSpPr>
            <a:spLocks noGrp="1" noChangeArrowheads="1"/>
          </p:cNvSpPr>
          <p:nvPr>
            <p:ph type="body" sz="half" idx="1"/>
          </p:nvPr>
        </p:nvSpPr>
        <p:spPr>
          <a:xfrm>
            <a:off x="1752600" y="1776414"/>
            <a:ext cx="8610600" cy="4776787"/>
          </a:xfrm>
        </p:spPr>
        <p:txBody>
          <a:bodyPr/>
          <a:lstStyle/>
          <a:p>
            <a:pPr eaLnBrk="1" hangingPunct="1">
              <a:lnSpc>
                <a:spcPct val="90000"/>
              </a:lnSpc>
            </a:pPr>
            <a:r>
              <a:rPr lang="en-US" sz="2600" b="1" dirty="0">
                <a:solidFill>
                  <a:srgbClr val="008040"/>
                </a:solidFill>
                <a:ea typeface="MS PGothic"/>
                <a:cs typeface="MS PGothic"/>
              </a:rPr>
              <a:t>More intensive instruction may include:</a:t>
            </a:r>
            <a:r>
              <a:rPr lang="en-US" sz="2600" b="1" dirty="0">
                <a:solidFill>
                  <a:schemeClr val="bg2"/>
                </a:solidFill>
                <a:ea typeface="MS PGothic"/>
                <a:cs typeface="MS PGothic"/>
              </a:rPr>
              <a:t>  </a:t>
            </a:r>
          </a:p>
          <a:p>
            <a:pPr lvl="1" eaLnBrk="1" hangingPunct="1">
              <a:lnSpc>
                <a:spcPct val="90000"/>
              </a:lnSpc>
            </a:pPr>
            <a:r>
              <a:rPr lang="en-US" dirty="0">
                <a:ea typeface="MS PGothic"/>
                <a:cs typeface="MS PGothic"/>
              </a:rPr>
              <a:t>More in-depth assessment if necessary</a:t>
            </a:r>
          </a:p>
          <a:p>
            <a:pPr lvl="1" eaLnBrk="1" hangingPunct="1">
              <a:lnSpc>
                <a:spcPct val="90000"/>
              </a:lnSpc>
            </a:pPr>
            <a:r>
              <a:rPr lang="en-US" dirty="0">
                <a:ea typeface="MS PGothic"/>
                <a:cs typeface="MS PGothic"/>
              </a:rPr>
              <a:t>More precisely targeted at right level</a:t>
            </a:r>
          </a:p>
          <a:p>
            <a:pPr lvl="1" eaLnBrk="1" hangingPunct="1">
              <a:lnSpc>
                <a:spcPct val="90000"/>
              </a:lnSpc>
            </a:pPr>
            <a:r>
              <a:rPr lang="en-US" dirty="0">
                <a:ea typeface="MS PGothic"/>
                <a:cs typeface="MS PGothic"/>
              </a:rPr>
              <a:t>Smaller instructional groups</a:t>
            </a:r>
          </a:p>
          <a:p>
            <a:pPr lvl="1" eaLnBrk="1" hangingPunct="1">
              <a:lnSpc>
                <a:spcPct val="90000"/>
              </a:lnSpc>
            </a:pPr>
            <a:r>
              <a:rPr lang="en-US" dirty="0">
                <a:ea typeface="MS PGothic"/>
                <a:cs typeface="MS PGothic"/>
              </a:rPr>
              <a:t>More instructional time (frequency and/or length)</a:t>
            </a:r>
          </a:p>
          <a:p>
            <a:pPr lvl="1" eaLnBrk="1" hangingPunct="1">
              <a:lnSpc>
                <a:spcPct val="90000"/>
              </a:lnSpc>
            </a:pPr>
            <a:r>
              <a:rPr lang="en-US" dirty="0">
                <a:ea typeface="MS PGothic"/>
                <a:cs typeface="MS PGothic"/>
              </a:rPr>
              <a:t>Clearer and more detailed explanations</a:t>
            </a:r>
          </a:p>
          <a:p>
            <a:pPr lvl="1" eaLnBrk="1" hangingPunct="1">
              <a:lnSpc>
                <a:spcPct val="90000"/>
              </a:lnSpc>
            </a:pPr>
            <a:r>
              <a:rPr lang="en-US" dirty="0">
                <a:ea typeface="MS PGothic"/>
                <a:cs typeface="MS PGothic"/>
              </a:rPr>
              <a:t>More extensive opportunities for guided practice</a:t>
            </a:r>
          </a:p>
          <a:p>
            <a:pPr lvl="1" eaLnBrk="1" hangingPunct="1">
              <a:lnSpc>
                <a:spcPct val="90000"/>
              </a:lnSpc>
            </a:pPr>
            <a:r>
              <a:rPr lang="en-US" dirty="0">
                <a:ea typeface="MS PGothic"/>
                <a:cs typeface="MS PGothic"/>
              </a:rPr>
              <a:t>Higher rates of responding</a:t>
            </a:r>
          </a:p>
          <a:p>
            <a:pPr lvl="1" eaLnBrk="1" hangingPunct="1">
              <a:lnSpc>
                <a:spcPct val="90000"/>
              </a:lnSpc>
            </a:pPr>
            <a:r>
              <a:rPr lang="en-US" dirty="0">
                <a:ea typeface="MS PGothic"/>
                <a:cs typeface="MS PGothic"/>
              </a:rPr>
              <a:t>More opportunities for error correction and feedback</a:t>
            </a:r>
          </a:p>
          <a:p>
            <a:pPr lvl="1" eaLnBrk="1" hangingPunct="1">
              <a:lnSpc>
                <a:spcPct val="90000"/>
              </a:lnSpc>
            </a:pPr>
            <a:r>
              <a:rPr lang="en-US" dirty="0">
                <a:ea typeface="MS PGothic"/>
                <a:cs typeface="MS PGothic"/>
              </a:rPr>
              <a:t>Higher rigor</a:t>
            </a:r>
          </a:p>
          <a:p>
            <a:pPr lvl="1" eaLnBrk="1" hangingPunct="1">
              <a:lnSpc>
                <a:spcPct val="90000"/>
              </a:lnSpc>
            </a:pPr>
            <a:r>
              <a:rPr lang="en-US" dirty="0">
                <a:ea typeface="MS PGothic"/>
                <a:cs typeface="MS PGothic"/>
              </a:rPr>
              <a:t>Increased expertise of interventionist</a:t>
            </a:r>
          </a:p>
        </p:txBody>
      </p:sp>
      <p:sp>
        <p:nvSpPr>
          <p:cNvPr id="488450" name="Rectangle 3"/>
          <p:cNvSpPr>
            <a:spLocks noGrp="1" noChangeArrowheads="1"/>
          </p:cNvSpPr>
          <p:nvPr>
            <p:ph type="title"/>
          </p:nvPr>
        </p:nvSpPr>
        <p:spPr>
          <a:xfrm>
            <a:off x="2209800" y="228600"/>
            <a:ext cx="7772400" cy="1143000"/>
          </a:xfrm>
          <a:solidFill>
            <a:srgbClr val="75FF02"/>
          </a:solidFill>
        </p:spPr>
        <p:txBody>
          <a:bodyPr/>
          <a:lstStyle/>
          <a:p>
            <a:pPr eaLnBrk="1" hangingPunct="1"/>
            <a:r>
              <a:rPr lang="en-US" sz="4000" dirty="0">
                <a:ea typeface="MS PGothic"/>
                <a:cs typeface="MS PGothic"/>
              </a:rPr>
              <a:t>How Intense is the Intervention?</a:t>
            </a:r>
            <a:br>
              <a:rPr lang="en-US" dirty="0">
                <a:ea typeface="MS PGothic"/>
                <a:cs typeface="MS PGothic"/>
              </a:rPr>
            </a:br>
            <a:r>
              <a:rPr lang="en-US" sz="2400" dirty="0">
                <a:ea typeface="MS PGothic"/>
                <a:cs typeface="MS PGothic"/>
              </a:rPr>
              <a:t>Considering Defining Factors</a:t>
            </a:r>
            <a:endParaRPr lang="en-US" dirty="0">
              <a:ea typeface="MS PGothic"/>
              <a:cs typeface="MS PGothic"/>
            </a:endParaRPr>
          </a:p>
        </p:txBody>
      </p:sp>
    </p:spTree>
    <p:extLst>
      <p:ext uri="{BB962C8B-B14F-4D97-AF65-F5344CB8AC3E}">
        <p14:creationId xmlns:p14="http://schemas.microsoft.com/office/powerpoint/2010/main" val="106052658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Slide Number Placeholder 3"/>
          <p:cNvSpPr txBox="1">
            <a:spLocks noGrp="1"/>
          </p:cNvSpPr>
          <p:nvPr/>
        </p:nvSpPr>
        <p:spPr bwMode="auto">
          <a:xfrm>
            <a:off x="8305800" y="6248400"/>
            <a:ext cx="1905000" cy="457200"/>
          </a:xfrm>
          <a:prstGeom prst="rect">
            <a:avLst/>
          </a:prstGeom>
          <a:noFill/>
          <a:ln w="9525">
            <a:noFill/>
            <a:miter lim="800000"/>
            <a:headEnd/>
            <a:tailEnd/>
          </a:ln>
        </p:spPr>
        <p:txBody>
          <a:bodyPr/>
          <a:lstStyle/>
          <a:p>
            <a:pPr algn="r" eaLnBrk="0" hangingPunct="0"/>
            <a:fld id="{BB6C7513-BC10-4DB4-9C3A-2E99615A7C0F}" type="slidenum">
              <a:rPr lang="en-US" sz="1000"/>
              <a:pPr algn="r" eaLnBrk="0" hangingPunct="0"/>
              <a:t>135</a:t>
            </a:fld>
            <a:endParaRPr lang="en-US" sz="1000" dirty="0"/>
          </a:p>
        </p:txBody>
      </p:sp>
      <p:sp>
        <p:nvSpPr>
          <p:cNvPr id="492546" name="Rectangle 2"/>
          <p:cNvSpPr>
            <a:spLocks noGrp="1" noChangeArrowheads="1"/>
          </p:cNvSpPr>
          <p:nvPr>
            <p:ph type="title"/>
          </p:nvPr>
        </p:nvSpPr>
        <p:spPr>
          <a:solidFill>
            <a:srgbClr val="FFCCFF"/>
          </a:solidFill>
        </p:spPr>
        <p:txBody>
          <a:bodyPr/>
          <a:lstStyle/>
          <a:p>
            <a:r>
              <a:rPr lang="en-US" sz="4000" dirty="0">
                <a:ea typeface="MS PGothic"/>
                <a:cs typeface="MS PGothic"/>
              </a:rPr>
              <a:t>What Could We Change?</a:t>
            </a:r>
          </a:p>
        </p:txBody>
      </p:sp>
      <p:sp>
        <p:nvSpPr>
          <p:cNvPr id="492547" name="Rectangle 3"/>
          <p:cNvSpPr>
            <a:spLocks noGrp="1" noChangeArrowheads="1"/>
          </p:cNvSpPr>
          <p:nvPr>
            <p:ph idx="1"/>
          </p:nvPr>
        </p:nvSpPr>
        <p:spPr/>
        <p:txBody>
          <a:bodyPr/>
          <a:lstStyle/>
          <a:p>
            <a:pPr marL="469900" indent="-469900"/>
            <a:r>
              <a:rPr lang="en-US" sz="2300" dirty="0">
                <a:ea typeface="MS PGothic"/>
                <a:cs typeface="MS PGothic"/>
              </a:rPr>
              <a:t>Focus or skill</a:t>
            </a:r>
          </a:p>
          <a:p>
            <a:pPr marL="469900" indent="-469900"/>
            <a:endParaRPr lang="en-US" sz="700" dirty="0">
              <a:ea typeface="MS PGothic"/>
              <a:cs typeface="MS PGothic"/>
            </a:endParaRPr>
          </a:p>
          <a:p>
            <a:pPr marL="469900" indent="-469900"/>
            <a:r>
              <a:rPr lang="en-US" sz="2300" dirty="0">
                <a:ea typeface="MS PGothic"/>
                <a:cs typeface="MS PGothic"/>
              </a:rPr>
              <a:t>Teaching strategies:  More explicit, more modeling, more practice, more previewing, better matched with core</a:t>
            </a:r>
          </a:p>
          <a:p>
            <a:pPr marL="469900" indent="-469900"/>
            <a:endParaRPr lang="en-US" sz="700" dirty="0">
              <a:ea typeface="MS PGothic"/>
              <a:cs typeface="MS PGothic"/>
            </a:endParaRPr>
          </a:p>
          <a:p>
            <a:pPr marL="469900" indent="-469900"/>
            <a:r>
              <a:rPr lang="en-US" sz="2300" dirty="0">
                <a:ea typeface="MS PGothic"/>
                <a:cs typeface="MS PGothic"/>
              </a:rPr>
              <a:t>Materials:  Easier, better matched (cultural, interests, etc.)</a:t>
            </a:r>
          </a:p>
          <a:p>
            <a:pPr marL="469900" indent="-469900"/>
            <a:endParaRPr lang="en-US" sz="700" dirty="0">
              <a:ea typeface="MS PGothic"/>
              <a:cs typeface="MS PGothic"/>
            </a:endParaRPr>
          </a:p>
          <a:p>
            <a:pPr marL="469900" indent="-469900"/>
            <a:r>
              <a:rPr lang="en-US" sz="2300" dirty="0">
                <a:ea typeface="MS PGothic"/>
                <a:cs typeface="MS PGothic"/>
              </a:rPr>
              <a:t>Arrangements:  Size group, location, who is teaching?</a:t>
            </a:r>
          </a:p>
          <a:p>
            <a:pPr marL="469900" indent="-469900"/>
            <a:endParaRPr lang="en-US" sz="700" dirty="0">
              <a:ea typeface="MS PGothic"/>
              <a:cs typeface="MS PGothic"/>
            </a:endParaRPr>
          </a:p>
          <a:p>
            <a:pPr marL="469900" indent="-469900"/>
            <a:r>
              <a:rPr lang="en-US" sz="2300" dirty="0">
                <a:ea typeface="MS PGothic"/>
                <a:cs typeface="MS PGothic"/>
              </a:rPr>
              <a:t>Time:  Amount of time, days per week, time of day</a:t>
            </a:r>
          </a:p>
          <a:p>
            <a:pPr marL="469900" indent="-469900"/>
            <a:endParaRPr lang="en-US" sz="700" dirty="0">
              <a:ea typeface="MS PGothic"/>
              <a:cs typeface="MS PGothic"/>
            </a:endParaRPr>
          </a:p>
          <a:p>
            <a:pPr marL="469900" indent="-469900"/>
            <a:r>
              <a:rPr lang="en-US" sz="2300" dirty="0">
                <a:ea typeface="MS PGothic"/>
                <a:cs typeface="MS PGothic"/>
              </a:rPr>
              <a:t>Motivation:  Interests, goals, rewards, home/school</a:t>
            </a:r>
          </a:p>
          <a:p>
            <a:pPr marL="1377950" lvl="2" indent="-468313"/>
            <a:endParaRPr lang="en-US" sz="1800" dirty="0">
              <a:ea typeface="MS PGothic"/>
              <a:cs typeface="MS PGothic"/>
            </a:endParaRPr>
          </a:p>
          <a:p>
            <a:pPr marL="469900" indent="-469900"/>
            <a:endParaRPr lang="en-US" dirty="0">
              <a:ea typeface="MS PGothic"/>
              <a:cs typeface="MS PGothic"/>
            </a:endParaRPr>
          </a:p>
        </p:txBody>
      </p:sp>
    </p:spTree>
    <p:extLst>
      <p:ext uri="{BB962C8B-B14F-4D97-AF65-F5344CB8AC3E}">
        <p14:creationId xmlns:p14="http://schemas.microsoft.com/office/powerpoint/2010/main" val="141490270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en-US" dirty="0"/>
              <a:t>Highly Effective Practices (Hattie, 2009)</a:t>
            </a:r>
          </a:p>
        </p:txBody>
      </p:sp>
      <p:sp>
        <p:nvSpPr>
          <p:cNvPr id="3" name="Content Placeholder 2"/>
          <p:cNvSpPr>
            <a:spLocks noGrp="1"/>
          </p:cNvSpPr>
          <p:nvPr>
            <p:ph idx="1"/>
          </p:nvPr>
        </p:nvSpPr>
        <p:spPr/>
        <p:txBody>
          <a:bodyPr>
            <a:normAutofit fontScale="85000" lnSpcReduction="20000"/>
          </a:bodyPr>
          <a:lstStyle/>
          <a:p>
            <a:r>
              <a:rPr lang="en-US" b="1" dirty="0"/>
              <a:t>Teaching</a:t>
            </a:r>
            <a:endParaRPr lang="en-US" dirty="0"/>
          </a:p>
          <a:p>
            <a:pPr lvl="1"/>
            <a:r>
              <a:rPr lang="en-US" dirty="0"/>
              <a:t>Formative Evaluation (d = .90)</a:t>
            </a:r>
          </a:p>
          <a:p>
            <a:pPr lvl="1"/>
            <a:r>
              <a:rPr lang="en-US" dirty="0"/>
              <a:t>Comprehensive Interventions for L.D. Students (d = .77)</a:t>
            </a:r>
          </a:p>
          <a:p>
            <a:pPr lvl="2"/>
            <a:r>
              <a:rPr lang="en-US" dirty="0"/>
              <a:t>Direct Instruction (d = .59) + Teaching Strategies (d = .60)</a:t>
            </a:r>
          </a:p>
          <a:p>
            <a:pPr lvl="1"/>
            <a:r>
              <a:rPr lang="en-US" dirty="0"/>
              <a:t>Feedback (d = .73)</a:t>
            </a:r>
          </a:p>
          <a:p>
            <a:pPr lvl="1"/>
            <a:r>
              <a:rPr lang="en-US" dirty="0"/>
              <a:t>Spaced vs. Mass Practice (d = .71)</a:t>
            </a:r>
          </a:p>
          <a:p>
            <a:pPr lvl="1"/>
            <a:r>
              <a:rPr lang="en-US" dirty="0"/>
              <a:t>Meta-Cognitive Strategies (d = .69)</a:t>
            </a:r>
          </a:p>
          <a:p>
            <a:pPr lvl="1"/>
            <a:r>
              <a:rPr lang="en-US" dirty="0"/>
              <a:t>Self-Verbalization/Self-Questioning (d = .64)</a:t>
            </a:r>
          </a:p>
          <a:p>
            <a:r>
              <a:rPr lang="en-US" b="1" dirty="0"/>
              <a:t>Teacher</a:t>
            </a:r>
            <a:endParaRPr lang="en-US" dirty="0"/>
          </a:p>
          <a:p>
            <a:pPr lvl="1"/>
            <a:r>
              <a:rPr lang="en-US" dirty="0"/>
              <a:t>Teacher Clarity (d = .75)</a:t>
            </a:r>
          </a:p>
          <a:p>
            <a:pPr lvl="1"/>
            <a:r>
              <a:rPr lang="en-US" dirty="0"/>
              <a:t>Teacher-Student Relationships (d = .72)</a:t>
            </a:r>
          </a:p>
          <a:p>
            <a:r>
              <a:rPr lang="en-US" b="1" dirty="0"/>
              <a:t>Curricula</a:t>
            </a:r>
            <a:endParaRPr lang="en-US" dirty="0"/>
          </a:p>
          <a:p>
            <a:pPr lvl="1"/>
            <a:r>
              <a:rPr lang="en-US" dirty="0"/>
              <a:t>Vocabulary Programs (d = .67)</a:t>
            </a:r>
          </a:p>
          <a:p>
            <a:pPr lvl="1"/>
            <a:r>
              <a:rPr lang="en-US" dirty="0"/>
              <a:t>Repeated Reading Programs (d = .67)</a:t>
            </a:r>
          </a:p>
          <a:p>
            <a:endParaRPr lang="en-US" dirty="0"/>
          </a:p>
        </p:txBody>
      </p:sp>
    </p:spTree>
    <p:extLst>
      <p:ext uri="{BB962C8B-B14F-4D97-AF65-F5344CB8AC3E}">
        <p14:creationId xmlns:p14="http://schemas.microsoft.com/office/powerpoint/2010/main" val="337405832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5F5AC-BD21-CB46-A5C0-5977E8F96AE2}"/>
              </a:ext>
            </a:extLst>
          </p:cNvPr>
          <p:cNvSpPr>
            <a:spLocks noGrp="1"/>
          </p:cNvSpPr>
          <p:nvPr>
            <p:ph type="title"/>
          </p:nvPr>
        </p:nvSpPr>
        <p:spPr>
          <a:solidFill>
            <a:srgbClr val="FFC000"/>
          </a:solidFill>
        </p:spPr>
        <p:txBody>
          <a:bodyPr/>
          <a:lstStyle/>
          <a:p>
            <a:r>
              <a:rPr lang="en-US" dirty="0"/>
              <a:t>Case Review Protocol: Problem Solving Model</a:t>
            </a:r>
          </a:p>
        </p:txBody>
      </p:sp>
      <p:pic>
        <p:nvPicPr>
          <p:cNvPr id="5" name="Content Placeholder 4">
            <a:extLst>
              <a:ext uri="{FF2B5EF4-FFF2-40B4-BE49-F238E27FC236}">
                <a16:creationId xmlns:a16="http://schemas.microsoft.com/office/drawing/2014/main" id="{2485DF49-F3C3-D143-9AC5-BE729AD25D7C}"/>
              </a:ext>
            </a:extLst>
          </p:cNvPr>
          <p:cNvPicPr>
            <a:picLocks noGrp="1" noChangeAspect="1"/>
          </p:cNvPicPr>
          <p:nvPr>
            <p:ph idx="1"/>
          </p:nvPr>
        </p:nvPicPr>
        <p:blipFill>
          <a:blip r:embed="rId3"/>
          <a:stretch>
            <a:fillRect/>
          </a:stretch>
        </p:blipFill>
        <p:spPr>
          <a:xfrm>
            <a:off x="838201" y="1825625"/>
            <a:ext cx="10515600" cy="4351338"/>
          </a:xfrm>
        </p:spPr>
      </p:pic>
    </p:spTree>
    <p:extLst>
      <p:ext uri="{BB962C8B-B14F-4D97-AF65-F5344CB8AC3E}">
        <p14:creationId xmlns:p14="http://schemas.microsoft.com/office/powerpoint/2010/main" val="349217954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Importance of Inventories</a:t>
            </a:r>
          </a:p>
        </p:txBody>
      </p:sp>
      <p:pic>
        <p:nvPicPr>
          <p:cNvPr id="4" name="Content Placeholder 3"/>
          <p:cNvPicPr>
            <a:picLocks noGrp="1" noChangeAspect="1"/>
          </p:cNvPicPr>
          <p:nvPr>
            <p:ph idx="1"/>
          </p:nvPr>
        </p:nvPicPr>
        <p:blipFill>
          <a:blip r:embed="rId3"/>
          <a:stretch>
            <a:fillRect/>
          </a:stretch>
        </p:blipFill>
        <p:spPr>
          <a:xfrm>
            <a:off x="9051991" y="3818966"/>
            <a:ext cx="2349500" cy="2425698"/>
          </a:xfrm>
        </p:spPr>
      </p:pic>
      <p:sp>
        <p:nvSpPr>
          <p:cNvPr id="5" name="TextBox 4">
            <a:extLst>
              <a:ext uri="{FF2B5EF4-FFF2-40B4-BE49-F238E27FC236}">
                <a16:creationId xmlns:a16="http://schemas.microsoft.com/office/drawing/2014/main" id="{C0BD48A4-1A60-2547-AD98-6502EB5FD1DD}"/>
              </a:ext>
            </a:extLst>
          </p:cNvPr>
          <p:cNvSpPr txBox="1"/>
          <p:nvPr/>
        </p:nvSpPr>
        <p:spPr>
          <a:xfrm>
            <a:off x="605118" y="1757829"/>
            <a:ext cx="9621623" cy="2439129"/>
          </a:xfrm>
          <a:prstGeom prst="rect">
            <a:avLst/>
          </a:prstGeom>
          <a:noFill/>
        </p:spPr>
        <p:txBody>
          <a:bodyPr wrap="square" rtlCol="0">
            <a:spAutoFit/>
          </a:bodyPr>
          <a:lstStyle/>
          <a:p>
            <a:pPr marL="474663" lvl="4" indent="-457200" defTabSz="457200">
              <a:spcAft>
                <a:spcPts val="900"/>
              </a:spcAft>
              <a:buFont typeface="Wingdings" pitchFamily="2" charset="2"/>
              <a:buChar char="ü"/>
            </a:pPr>
            <a:r>
              <a:rPr lang="en-US" sz="2800" dirty="0">
                <a:solidFill>
                  <a:prstClr val="black"/>
                </a:solidFill>
                <a:latin typeface="Rockwell" panose="02060603020205020403"/>
              </a:rPr>
              <a:t>Does your building have a accurate inventory of curriculum and intervention strategies across tiers?</a:t>
            </a:r>
          </a:p>
          <a:p>
            <a:pPr marL="474663" lvl="4" indent="-457200" defTabSz="457200">
              <a:spcAft>
                <a:spcPts val="900"/>
              </a:spcAft>
              <a:buFont typeface="Wingdings" pitchFamily="2" charset="2"/>
              <a:buChar char="ü"/>
            </a:pPr>
            <a:r>
              <a:rPr lang="en-US" sz="2800" dirty="0">
                <a:solidFill>
                  <a:prstClr val="black"/>
                </a:solidFill>
                <a:latin typeface="Rockwell" panose="02060603020205020403"/>
              </a:rPr>
              <a:t>Has the inventory been shared with all staff</a:t>
            </a:r>
          </a:p>
          <a:p>
            <a:pPr marL="474663" lvl="4" indent="-457200" defTabSz="457200">
              <a:spcAft>
                <a:spcPts val="900"/>
              </a:spcAft>
              <a:buFont typeface="Wingdings" pitchFamily="2" charset="2"/>
              <a:buChar char="ü"/>
            </a:pPr>
            <a:r>
              <a:rPr lang="en-US" sz="2800" dirty="0">
                <a:solidFill>
                  <a:prstClr val="black"/>
                </a:solidFill>
                <a:latin typeface="Rockwell" panose="02060603020205020403"/>
              </a:rPr>
              <a:t>What work remains to be done?</a:t>
            </a:r>
          </a:p>
          <a:p>
            <a:pPr defTabSz="457200"/>
            <a:endParaRPr lang="en-US" dirty="0">
              <a:solidFill>
                <a:prstClr val="black"/>
              </a:solidFill>
              <a:latin typeface="Rockwell" panose="02060603020205020403"/>
            </a:endParaRPr>
          </a:p>
        </p:txBody>
      </p:sp>
      <p:pic>
        <p:nvPicPr>
          <p:cNvPr id="6" name="Picture 5">
            <a:extLst>
              <a:ext uri="{FF2B5EF4-FFF2-40B4-BE49-F238E27FC236}">
                <a16:creationId xmlns:a16="http://schemas.microsoft.com/office/drawing/2014/main" id="{D6FDB88B-A181-E646-8001-D83B781C3E41}"/>
              </a:ext>
            </a:extLst>
          </p:cNvPr>
          <p:cNvPicPr>
            <a:picLocks noChangeAspect="1"/>
          </p:cNvPicPr>
          <p:nvPr/>
        </p:nvPicPr>
        <p:blipFill>
          <a:blip r:embed="rId4"/>
          <a:stretch>
            <a:fillRect/>
          </a:stretch>
        </p:blipFill>
        <p:spPr>
          <a:xfrm>
            <a:off x="1127713" y="4342983"/>
            <a:ext cx="4854389" cy="1755656"/>
          </a:xfrm>
          <a:prstGeom prst="rect">
            <a:avLst/>
          </a:prstGeom>
        </p:spPr>
      </p:pic>
    </p:spTree>
    <p:extLst>
      <p:ext uri="{BB962C8B-B14F-4D97-AF65-F5344CB8AC3E}">
        <p14:creationId xmlns:p14="http://schemas.microsoft.com/office/powerpoint/2010/main" val="63035951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ChangeArrowheads="1"/>
          </p:cNvSpPr>
          <p:nvPr>
            <p:ph type="body" idx="1"/>
          </p:nvPr>
        </p:nvSpPr>
        <p:spPr>
          <a:xfrm>
            <a:off x="667293" y="2093119"/>
            <a:ext cx="5157787" cy="823912"/>
          </a:xfrm>
        </p:spPr>
        <p:txBody>
          <a:bodyPr>
            <a:normAutofit fontScale="25000" lnSpcReduction="20000"/>
          </a:bodyPr>
          <a:lstStyle/>
          <a:p>
            <a:pPr>
              <a:spcAft>
                <a:spcPts val="900"/>
              </a:spcAft>
              <a:buFont typeface="Wingdings" charset="2"/>
              <a:buChar char="q"/>
            </a:pPr>
            <a:endParaRPr lang="en-US" sz="4400" dirty="0">
              <a:latin typeface="Times" charset="0"/>
              <a:ea typeface="MS PGothic" charset="0"/>
              <a:cs typeface="Arial" charset="0"/>
            </a:endParaRPr>
          </a:p>
          <a:p>
            <a:pPr>
              <a:spcAft>
                <a:spcPts val="900"/>
              </a:spcAft>
              <a:buFont typeface="Wingdings" charset="2"/>
              <a:buChar char="q"/>
            </a:pPr>
            <a:endParaRPr lang="en-US" sz="14400" dirty="0">
              <a:latin typeface="Times" charset="0"/>
              <a:ea typeface="MS PGothic" charset="0"/>
              <a:cs typeface="Arial" charset="0"/>
            </a:endParaRPr>
          </a:p>
          <a:p>
            <a:pPr marL="457200" lvl="1" indent="0">
              <a:spcAft>
                <a:spcPts val="900"/>
              </a:spcAft>
              <a:buNone/>
            </a:pPr>
            <a:r>
              <a:rPr lang="en-US" sz="14400" dirty="0">
                <a:latin typeface="Times" charset="0"/>
                <a:ea typeface="MS PGothic" charset="0"/>
                <a:cs typeface="Arial" charset="0"/>
              </a:rPr>
              <a:t>Self-Assessment</a:t>
            </a:r>
          </a:p>
        </p:txBody>
      </p:sp>
      <p:sp>
        <p:nvSpPr>
          <p:cNvPr id="3" name="Content Placeholder 2"/>
          <p:cNvSpPr>
            <a:spLocks noGrp="1"/>
          </p:cNvSpPr>
          <p:nvPr>
            <p:ph sz="half" idx="2"/>
          </p:nvPr>
        </p:nvSpPr>
        <p:spPr>
          <a:xfrm>
            <a:off x="667294" y="3042444"/>
            <a:ext cx="5157787" cy="1884045"/>
          </a:xfrm>
        </p:spPr>
        <p:txBody>
          <a:bodyPr>
            <a:normAutofit fontScale="92500" lnSpcReduction="10000"/>
          </a:bodyPr>
          <a:lstStyle/>
          <a:p>
            <a:pPr marL="685800" indent="-685800">
              <a:spcAft>
                <a:spcPts val="900"/>
              </a:spcAft>
              <a:buFont typeface="Wingdings" charset="2"/>
              <a:buChar char="ü"/>
            </a:pPr>
            <a:r>
              <a:rPr lang="en-US" dirty="0">
                <a:ea typeface="MS PGothic" charset="0"/>
                <a:cs typeface="Arial" charset="0"/>
              </a:rPr>
              <a:t>Fidelity Rubric</a:t>
            </a:r>
          </a:p>
          <a:p>
            <a:pPr marL="685800" indent="-685800">
              <a:spcAft>
                <a:spcPts val="900"/>
              </a:spcAft>
              <a:buFont typeface="Wingdings" charset="2"/>
              <a:buChar char="ü"/>
            </a:pPr>
            <a:r>
              <a:rPr lang="en-US" dirty="0">
                <a:ea typeface="MS PGothic" charset="0"/>
                <a:cs typeface="Arial" charset="0"/>
              </a:rPr>
              <a:t>Multi-Level Instruction</a:t>
            </a:r>
          </a:p>
          <a:p>
            <a:pPr marL="685800" indent="-685800">
              <a:spcAft>
                <a:spcPts val="900"/>
              </a:spcAft>
              <a:buFont typeface="Wingdings" charset="2"/>
              <a:buChar char="ü"/>
            </a:pPr>
            <a:r>
              <a:rPr lang="en-US" dirty="0">
                <a:ea typeface="MS PGothic" charset="0"/>
                <a:cs typeface="Arial" charset="0"/>
              </a:rPr>
              <a:t>When to do this with your team?</a:t>
            </a:r>
          </a:p>
        </p:txBody>
      </p:sp>
      <p:sp>
        <p:nvSpPr>
          <p:cNvPr id="150530" name="Rectangle 3"/>
          <p:cNvSpPr>
            <a:spLocks noChangeArrowheads="1"/>
          </p:cNvSpPr>
          <p:nvPr/>
        </p:nvSpPr>
        <p:spPr bwMode="auto">
          <a:xfrm>
            <a:off x="10225088" y="2830513"/>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ea typeface="Osaka" charset="0"/>
              <a:cs typeface="Osaka" charset="0"/>
            </a:endParaRPr>
          </a:p>
        </p:txBody>
      </p:sp>
      <p:sp>
        <p:nvSpPr>
          <p:cNvPr id="150531" name="Rectangle 5"/>
          <p:cNvSpPr>
            <a:spLocks noChangeArrowheads="1"/>
          </p:cNvSpPr>
          <p:nvPr/>
        </p:nvSpPr>
        <p:spPr bwMode="auto">
          <a:xfrm>
            <a:off x="9917113" y="657226"/>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ea typeface="Osaka" charset="0"/>
              <a:cs typeface="Osaka" charset="0"/>
            </a:endParaRPr>
          </a:p>
        </p:txBody>
      </p:sp>
      <p:sp>
        <p:nvSpPr>
          <p:cNvPr id="6" name="TextBox 5"/>
          <p:cNvSpPr txBox="1"/>
          <p:nvPr/>
        </p:nvSpPr>
        <p:spPr>
          <a:xfrm>
            <a:off x="1937294" y="5472726"/>
            <a:ext cx="8813075" cy="923330"/>
          </a:xfrm>
          <a:prstGeom prst="rect">
            <a:avLst/>
          </a:prstGeom>
          <a:solidFill>
            <a:srgbClr val="FFFF00"/>
          </a:solidFill>
        </p:spPr>
        <p:txBody>
          <a:bodyPr wrap="square" rtlCol="0">
            <a:spAutoFit/>
          </a:bodyPr>
          <a:lstStyle/>
          <a:p>
            <a:pPr algn="ctr"/>
            <a:r>
              <a:rPr lang="en-US" sz="3600" dirty="0"/>
              <a:t>What work remains to be done in this area?</a:t>
            </a:r>
          </a:p>
          <a:p>
            <a:endParaRPr lang="en-US" dirty="0"/>
          </a:p>
        </p:txBody>
      </p:sp>
      <p:sp>
        <p:nvSpPr>
          <p:cNvPr id="7" name="Content Placeholder 6">
            <a:extLst>
              <a:ext uri="{FF2B5EF4-FFF2-40B4-BE49-F238E27FC236}">
                <a16:creationId xmlns:a16="http://schemas.microsoft.com/office/drawing/2014/main" id="{0E85AFA5-1AB4-204C-A14B-2B0F1D82E352}"/>
              </a:ext>
            </a:extLst>
          </p:cNvPr>
          <p:cNvSpPr>
            <a:spLocks noGrp="1"/>
          </p:cNvSpPr>
          <p:nvPr>
            <p:ph sz="quarter" idx="4"/>
          </p:nvPr>
        </p:nvSpPr>
        <p:spPr>
          <a:xfrm>
            <a:off x="6172200" y="2726053"/>
            <a:ext cx="5183188" cy="3082925"/>
          </a:xfrm>
        </p:spPr>
        <p:txBody>
          <a:bodyPr>
            <a:normAutofit fontScale="92500" lnSpcReduction="10000"/>
          </a:bodyPr>
          <a:lstStyle/>
          <a:p>
            <a:r>
              <a:rPr lang="en-US" dirty="0"/>
              <a:t>What are your  strengths and opportunities for Tier 2-3?</a:t>
            </a:r>
          </a:p>
        </p:txBody>
      </p:sp>
      <p:sp>
        <p:nvSpPr>
          <p:cNvPr id="9" name="Text Placeholder 8">
            <a:extLst>
              <a:ext uri="{FF2B5EF4-FFF2-40B4-BE49-F238E27FC236}">
                <a16:creationId xmlns:a16="http://schemas.microsoft.com/office/drawing/2014/main" id="{EC396139-962E-5446-B6B3-EAEDE402FD80}"/>
              </a:ext>
            </a:extLst>
          </p:cNvPr>
          <p:cNvSpPr>
            <a:spLocks noGrp="1"/>
          </p:cNvSpPr>
          <p:nvPr>
            <p:ph type="body" sz="quarter" idx="3"/>
          </p:nvPr>
        </p:nvSpPr>
        <p:spPr>
          <a:xfrm>
            <a:off x="6172200" y="1827708"/>
            <a:ext cx="5183188" cy="823912"/>
          </a:xfrm>
        </p:spPr>
        <p:txBody>
          <a:bodyPr/>
          <a:lstStyle/>
          <a:p>
            <a:r>
              <a:rPr lang="en-US" dirty="0"/>
              <a:t>Think-Pair-Share</a:t>
            </a:r>
          </a:p>
        </p:txBody>
      </p:sp>
      <p:pic>
        <p:nvPicPr>
          <p:cNvPr id="12" name="Picture 11">
            <a:extLst>
              <a:ext uri="{FF2B5EF4-FFF2-40B4-BE49-F238E27FC236}">
                <a16:creationId xmlns:a16="http://schemas.microsoft.com/office/drawing/2014/main" id="{840079F8-37EE-8647-9479-C2727E9A84FC}"/>
              </a:ext>
            </a:extLst>
          </p:cNvPr>
          <p:cNvPicPr>
            <a:picLocks noChangeAspect="1"/>
          </p:cNvPicPr>
          <p:nvPr/>
        </p:nvPicPr>
        <p:blipFill>
          <a:blip r:embed="rId3"/>
          <a:stretch>
            <a:fillRect/>
          </a:stretch>
        </p:blipFill>
        <p:spPr>
          <a:xfrm>
            <a:off x="2753313" y="-2381"/>
            <a:ext cx="4854389" cy="1755656"/>
          </a:xfrm>
          <a:prstGeom prst="rect">
            <a:avLst/>
          </a:prstGeom>
        </p:spPr>
      </p:pic>
    </p:spTree>
    <p:extLst>
      <p:ext uri="{BB962C8B-B14F-4D97-AF65-F5344CB8AC3E}">
        <p14:creationId xmlns:p14="http://schemas.microsoft.com/office/powerpoint/2010/main" val="319299617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rgbClr val="92D050"/>
          </a:solidFill>
        </p:spPr>
        <p:txBody>
          <a:bodyPr/>
          <a:lstStyle/>
          <a:p>
            <a:r>
              <a:rPr lang="en-US" dirty="0"/>
              <a:t>Thoughts on Sustainability</a:t>
            </a:r>
          </a:p>
        </p:txBody>
      </p:sp>
      <p:sp>
        <p:nvSpPr>
          <p:cNvPr id="6" name="Content Placeholder 5"/>
          <p:cNvSpPr>
            <a:spLocks noGrp="1"/>
          </p:cNvSpPr>
          <p:nvPr>
            <p:ph sz="half" idx="1"/>
          </p:nvPr>
        </p:nvSpPr>
        <p:spPr/>
        <p:txBody>
          <a:bodyPr>
            <a:normAutofit/>
          </a:bodyPr>
          <a:lstStyle/>
          <a:p>
            <a:r>
              <a:rPr lang="en-US" dirty="0"/>
              <a:t>It’s hard to sustain practices over time with fidelity.</a:t>
            </a:r>
          </a:p>
          <a:p>
            <a:r>
              <a:rPr lang="en-US" dirty="0"/>
              <a:t>MTSS is like  a recipe.  It’s not a McDonald’s ”value menu” where you like one part but not another part.</a:t>
            </a:r>
          </a:p>
          <a:p>
            <a:r>
              <a:rPr lang="en-US" dirty="0"/>
              <a:t>It takes time to understand it’s a system and it all interacts with each other.</a:t>
            </a:r>
          </a:p>
          <a:p>
            <a:r>
              <a:rPr lang="en-US" dirty="0"/>
              <a:t>You can’t pick and choose!</a:t>
            </a:r>
          </a:p>
        </p:txBody>
      </p:sp>
      <p:pic>
        <p:nvPicPr>
          <p:cNvPr id="8" name="Content Placeholder 7"/>
          <p:cNvPicPr>
            <a:picLocks noGrp="1" noChangeAspect="1"/>
          </p:cNvPicPr>
          <p:nvPr>
            <p:ph sz="half" idx="2"/>
          </p:nvPr>
        </p:nvPicPr>
        <p:blipFill>
          <a:blip r:embed="rId3"/>
          <a:stretch>
            <a:fillRect/>
          </a:stretch>
        </p:blipFill>
        <p:spPr>
          <a:xfrm>
            <a:off x="6498235" y="2226469"/>
            <a:ext cx="3825352" cy="3263504"/>
          </a:xfrm>
          <a:prstGeom prst="rect">
            <a:avLst/>
          </a:prstGeom>
        </p:spPr>
      </p:pic>
    </p:spTree>
    <p:extLst>
      <p:ext uri="{BB962C8B-B14F-4D97-AF65-F5344CB8AC3E}">
        <p14:creationId xmlns:p14="http://schemas.microsoft.com/office/powerpoint/2010/main" val="369672305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ctrTitle"/>
          </p:nvPr>
        </p:nvSpPr>
        <p:spPr>
          <a:xfrm>
            <a:off x="1980360" y="470647"/>
            <a:ext cx="7772400" cy="2451101"/>
          </a:xfrm>
          <a:solidFill>
            <a:srgbClr val="FF33CC"/>
          </a:solidFill>
        </p:spPr>
        <p:txBody>
          <a:bodyPr>
            <a:normAutofit fontScale="90000"/>
          </a:bodyPr>
          <a:lstStyle/>
          <a:p>
            <a:pPr eaLnBrk="1" hangingPunct="1"/>
            <a:r>
              <a:rPr lang="en-US" dirty="0"/>
              <a:t>Big Idea #7: Collaboration and Teamwork are Essential.</a:t>
            </a:r>
          </a:p>
        </p:txBody>
      </p:sp>
      <p:sp>
        <p:nvSpPr>
          <p:cNvPr id="3" name="Content Placeholder 2"/>
          <p:cNvSpPr>
            <a:spLocks noGrp="1"/>
          </p:cNvSpPr>
          <p:nvPr>
            <p:ph type="subTitle" idx="1"/>
          </p:nvPr>
        </p:nvSpPr>
        <p:spPr/>
        <p:txBody>
          <a:bodyPr rtlCol="0">
            <a:normAutofit/>
          </a:bodyPr>
          <a:lstStyle/>
          <a:p>
            <a:pPr>
              <a:defRPr/>
            </a:pPr>
            <a:endParaRPr lang="en-US" dirty="0"/>
          </a:p>
          <a:p>
            <a:pPr>
              <a:defRPr/>
            </a:pPr>
            <a:endParaRPr lang="en-US" dirty="0"/>
          </a:p>
        </p:txBody>
      </p:sp>
      <p:pic>
        <p:nvPicPr>
          <p:cNvPr id="93187" name="Picture 1"/>
          <p:cNvPicPr>
            <a:picLocks noChangeAspect="1"/>
          </p:cNvPicPr>
          <p:nvPr/>
        </p:nvPicPr>
        <p:blipFill>
          <a:blip r:embed="rId3" cstate="print"/>
          <a:srcRect/>
          <a:stretch>
            <a:fillRect/>
          </a:stretch>
        </p:blipFill>
        <p:spPr bwMode="auto">
          <a:xfrm>
            <a:off x="3450572" y="3048000"/>
            <a:ext cx="5080000" cy="3810000"/>
          </a:xfrm>
          <a:prstGeom prst="rect">
            <a:avLst/>
          </a:prstGeom>
          <a:noFill/>
          <a:ln w="9525">
            <a:noFill/>
            <a:miter lim="800000"/>
            <a:headEnd/>
            <a:tailEnd/>
          </a:ln>
        </p:spPr>
      </p:pic>
    </p:spTree>
    <p:extLst>
      <p:ext uri="{BB962C8B-B14F-4D97-AF65-F5344CB8AC3E}">
        <p14:creationId xmlns:p14="http://schemas.microsoft.com/office/powerpoint/2010/main" val="2883273068"/>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50144"/>
            <a:ext cx="4018198" cy="5594805"/>
          </a:xfrm>
          <a:prstGeom prst="rect">
            <a:avLst/>
          </a:prstGeom>
        </p:spPr>
      </p:pic>
      <p:sp>
        <p:nvSpPr>
          <p:cNvPr id="2" name="Rectangle 1"/>
          <p:cNvSpPr/>
          <p:nvPr/>
        </p:nvSpPr>
        <p:spPr>
          <a:xfrm>
            <a:off x="0" y="0"/>
            <a:ext cx="12192000" cy="1150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386" name="Rectangle 1"/>
          <p:cNvSpPr>
            <a:spLocks noGrp="1" noChangeArrowheads="1"/>
          </p:cNvSpPr>
          <p:nvPr>
            <p:ph type="ctrTitle" idx="4294967295"/>
          </p:nvPr>
        </p:nvSpPr>
        <p:spPr>
          <a:xfrm>
            <a:off x="1524000" y="113052"/>
            <a:ext cx="9144000" cy="674687"/>
          </a:xfrm>
        </p:spPr>
        <p:txBody>
          <a:bodyPr>
            <a:noAutofit/>
          </a:bodyPr>
          <a:lstStyle/>
          <a:p>
            <a:pPr eaLnBrk="1" hangingPunct="1"/>
            <a:r>
              <a:rPr lang="en-US" sz="3200">
                <a:solidFill>
                  <a:schemeClr val="bg1"/>
                </a:solidFill>
                <a:latin typeface="Arial" charset="0"/>
                <a:ea typeface="ＭＳ Ｐゴシック" charset="0"/>
                <a:cs typeface="ＭＳ Ｐゴシック" charset="0"/>
              </a:rPr>
              <a:t>Consider Nested Teams to </a:t>
            </a:r>
            <a:br>
              <a:rPr lang="en-US" sz="3200">
                <a:solidFill>
                  <a:schemeClr val="bg1"/>
                </a:solidFill>
                <a:latin typeface="Arial" charset="0"/>
                <a:ea typeface="ＭＳ Ｐゴシック" charset="0"/>
                <a:cs typeface="ＭＳ Ｐゴシック" charset="0"/>
              </a:rPr>
            </a:br>
            <a:r>
              <a:rPr lang="en-US" sz="3200">
                <a:solidFill>
                  <a:schemeClr val="bg1"/>
                </a:solidFill>
                <a:latin typeface="Arial" charset="0"/>
                <a:ea typeface="ＭＳ Ｐゴシック" charset="0"/>
                <a:cs typeface="ＭＳ Ｐゴシック" charset="0"/>
              </a:rPr>
              <a:t>Support MTSS Implementation</a:t>
            </a:r>
          </a:p>
        </p:txBody>
      </p:sp>
      <p:sp>
        <p:nvSpPr>
          <p:cNvPr id="16388" name="Rectangle 3"/>
          <p:cNvSpPr>
            <a:spLocks/>
          </p:cNvSpPr>
          <p:nvPr/>
        </p:nvSpPr>
        <p:spPr bwMode="auto">
          <a:xfrm>
            <a:off x="4018198" y="1263196"/>
            <a:ext cx="8173801" cy="5481753"/>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12700">
                <a:solidFill>
                  <a:srgbClr val="000000"/>
                </a:solidFill>
                <a:miter lim="800000"/>
                <a:headEnd/>
                <a:tailEnd/>
              </a14:hiddenLine>
            </a:ext>
          </a:extLst>
        </p:spPr>
        <p:txBody>
          <a:bodyPr lIns="0" tIns="0" rIns="0" bIns="0" anchor="ctr"/>
          <a:lstStyle/>
          <a:p>
            <a:pPr marL="636588" indent="-342900">
              <a:lnSpc>
                <a:spcPct val="90000"/>
              </a:lnSpc>
              <a:buFontTx/>
              <a:buAutoNum type="arabicPeriod"/>
              <a:tabLst>
                <a:tab pos="609600" algn="l"/>
                <a:tab pos="1181100" algn="l"/>
                <a:tab pos="1866900" algn="l"/>
              </a:tabLst>
            </a:pPr>
            <a:r>
              <a:rPr lang="en-US" sz="3600" b="1">
                <a:solidFill>
                  <a:prstClr val="black"/>
                </a:solidFill>
                <a:latin typeface="Arial"/>
                <a:cs typeface="Arial"/>
                <a:sym typeface="Calibri" charset="0"/>
              </a:rPr>
              <a:t>A </a:t>
            </a:r>
            <a:r>
              <a:rPr lang="en-US" sz="3600" b="1">
                <a:solidFill>
                  <a:prstClr val="black"/>
                </a:solidFill>
                <a:latin typeface="Arial"/>
                <a:cs typeface="Arial"/>
                <a:sym typeface="Calibri Bold Italic" charset="0"/>
              </a:rPr>
              <a:t>District-Level MTSS Team</a:t>
            </a:r>
            <a:r>
              <a:rPr lang="en-US" sz="3600">
                <a:solidFill>
                  <a:prstClr val="black"/>
                </a:solidFill>
                <a:latin typeface="Arial"/>
                <a:cs typeface="Arial"/>
                <a:sym typeface="Calibri" charset="0"/>
              </a:rPr>
              <a:t> </a:t>
            </a:r>
            <a:br>
              <a:rPr lang="en-US" sz="3600">
                <a:solidFill>
                  <a:prstClr val="black"/>
                </a:solidFill>
                <a:latin typeface="Arial"/>
                <a:cs typeface="Arial"/>
                <a:sym typeface="Calibri" charset="0"/>
              </a:rPr>
            </a:br>
            <a:r>
              <a:rPr lang="en-US" sz="3600">
                <a:solidFill>
                  <a:prstClr val="black"/>
                </a:solidFill>
                <a:latin typeface="Arial"/>
                <a:cs typeface="Arial"/>
                <a:sym typeface="Calibri" charset="0"/>
              </a:rPr>
              <a:t>to make things happen for the </a:t>
            </a:r>
            <a:r>
              <a:rPr lang="en-US" sz="3600">
                <a:solidFill>
                  <a:prstClr val="black"/>
                </a:solidFill>
                <a:latin typeface="Arial"/>
                <a:cs typeface="Arial"/>
                <a:sym typeface="Calibri Bold Italic" charset="0"/>
              </a:rPr>
              <a:t>district</a:t>
            </a:r>
          </a:p>
          <a:p>
            <a:pPr marL="636588" indent="-342900">
              <a:lnSpc>
                <a:spcPct val="90000"/>
              </a:lnSpc>
              <a:spcBef>
                <a:spcPts val="1200"/>
              </a:spcBef>
              <a:buFontTx/>
              <a:buAutoNum type="arabicPeriod"/>
              <a:tabLst>
                <a:tab pos="609600" algn="l"/>
                <a:tab pos="1181100" algn="l"/>
                <a:tab pos="1866900" algn="l"/>
              </a:tabLst>
            </a:pPr>
            <a:r>
              <a:rPr lang="en-US" sz="3600" b="1">
                <a:solidFill>
                  <a:prstClr val="black"/>
                </a:solidFill>
                <a:latin typeface="Arial"/>
                <a:cs typeface="Arial"/>
                <a:sym typeface="Calibri" charset="0"/>
              </a:rPr>
              <a:t>A </a:t>
            </a:r>
            <a:r>
              <a:rPr lang="en-US" sz="3600" b="1">
                <a:solidFill>
                  <a:prstClr val="black"/>
                </a:solidFill>
                <a:latin typeface="Arial"/>
                <a:cs typeface="Arial"/>
                <a:sym typeface="Calibri Bold Italic" charset="0"/>
              </a:rPr>
              <a:t>Building Leadership Team</a:t>
            </a:r>
            <a:r>
              <a:rPr lang="en-US" sz="3600">
                <a:solidFill>
                  <a:prstClr val="black"/>
                </a:solidFill>
                <a:latin typeface="Arial"/>
                <a:cs typeface="Arial"/>
                <a:sym typeface="Calibri" charset="0"/>
              </a:rPr>
              <a:t> to make things happen for the </a:t>
            </a:r>
            <a:r>
              <a:rPr lang="en-US" sz="3600">
                <a:solidFill>
                  <a:prstClr val="black"/>
                </a:solidFill>
                <a:latin typeface="Arial"/>
                <a:cs typeface="Arial"/>
                <a:sym typeface="Calibri Bold Italic" charset="0"/>
              </a:rPr>
              <a:t>school</a:t>
            </a:r>
          </a:p>
          <a:p>
            <a:pPr marL="636588" indent="-342900">
              <a:lnSpc>
                <a:spcPct val="90000"/>
              </a:lnSpc>
              <a:spcBef>
                <a:spcPts val="1200"/>
              </a:spcBef>
              <a:spcAft>
                <a:spcPts val="1800"/>
              </a:spcAft>
              <a:buFontTx/>
              <a:buAutoNum type="arabicPeriod"/>
              <a:tabLst>
                <a:tab pos="609600" algn="l"/>
                <a:tab pos="1181100" algn="l"/>
                <a:tab pos="1866900" algn="l"/>
              </a:tabLst>
            </a:pPr>
            <a:r>
              <a:rPr lang="en-US" sz="3600" b="1">
                <a:solidFill>
                  <a:prstClr val="black"/>
                </a:solidFill>
                <a:latin typeface="Arial"/>
                <a:cs typeface="Arial"/>
                <a:sym typeface="Calibri Bold Italic" charset="0"/>
              </a:rPr>
              <a:t>Grade-Level or Core team</a:t>
            </a:r>
            <a:r>
              <a:rPr lang="en-US" sz="3600">
                <a:solidFill>
                  <a:prstClr val="black"/>
                </a:solidFill>
                <a:latin typeface="Arial"/>
                <a:cs typeface="Arial"/>
                <a:sym typeface="Calibri" charset="0"/>
              </a:rPr>
              <a:t> </a:t>
            </a:r>
            <a:br>
              <a:rPr lang="en-US" sz="3600">
                <a:solidFill>
                  <a:prstClr val="black"/>
                </a:solidFill>
                <a:latin typeface="Arial"/>
                <a:cs typeface="Arial"/>
                <a:sym typeface="Calibri" charset="0"/>
              </a:rPr>
            </a:br>
            <a:r>
              <a:rPr lang="en-US" sz="3600">
                <a:solidFill>
                  <a:prstClr val="black"/>
                </a:solidFill>
                <a:latin typeface="Arial"/>
                <a:cs typeface="Arial"/>
                <a:sym typeface="Calibri" charset="0"/>
              </a:rPr>
              <a:t>w/support to make things happen for </a:t>
            </a:r>
            <a:r>
              <a:rPr lang="en-US" sz="3600">
                <a:solidFill>
                  <a:prstClr val="black"/>
                </a:solidFill>
                <a:latin typeface="Arial"/>
                <a:cs typeface="Arial"/>
                <a:sym typeface="Calibri Bold Italic" charset="0"/>
              </a:rPr>
              <a:t>groups of students</a:t>
            </a:r>
          </a:p>
          <a:p>
            <a:pPr marL="636588" indent="-342900">
              <a:lnSpc>
                <a:spcPct val="90000"/>
              </a:lnSpc>
              <a:spcBef>
                <a:spcPts val="1200"/>
              </a:spcBef>
              <a:buFontTx/>
              <a:buAutoNum type="arabicPeriod"/>
              <a:tabLst>
                <a:tab pos="609600" algn="l"/>
                <a:tab pos="1181100" algn="l"/>
                <a:tab pos="1866900" algn="l"/>
              </a:tabLst>
            </a:pPr>
            <a:r>
              <a:rPr lang="en-US" sz="3600" b="1">
                <a:solidFill>
                  <a:prstClr val="black"/>
                </a:solidFill>
                <a:latin typeface="Arial"/>
                <a:cs typeface="Arial"/>
                <a:sym typeface="Calibri" charset="0"/>
              </a:rPr>
              <a:t>A </a:t>
            </a:r>
            <a:r>
              <a:rPr lang="en-US" sz="3600" b="1">
                <a:solidFill>
                  <a:prstClr val="black"/>
                </a:solidFill>
                <a:latin typeface="Arial"/>
                <a:cs typeface="Arial"/>
                <a:sym typeface="Calibri Bold Italic" charset="0"/>
              </a:rPr>
              <a:t>Problem-Solving team</a:t>
            </a:r>
            <a:r>
              <a:rPr lang="en-US" sz="3600">
                <a:solidFill>
                  <a:prstClr val="black"/>
                </a:solidFill>
                <a:latin typeface="Arial"/>
                <a:cs typeface="Arial"/>
                <a:sym typeface="Calibri" charset="0"/>
              </a:rPr>
              <a:t> </a:t>
            </a:r>
            <a:br>
              <a:rPr lang="en-US" sz="3600">
                <a:solidFill>
                  <a:prstClr val="black"/>
                </a:solidFill>
                <a:latin typeface="Arial"/>
                <a:cs typeface="Arial"/>
                <a:sym typeface="Calibri" charset="0"/>
              </a:rPr>
            </a:br>
            <a:r>
              <a:rPr lang="en-US" sz="3600">
                <a:solidFill>
                  <a:prstClr val="black"/>
                </a:solidFill>
                <a:latin typeface="Arial"/>
                <a:cs typeface="Arial"/>
                <a:sym typeface="Calibri" charset="0"/>
              </a:rPr>
              <a:t>to make things happen for </a:t>
            </a:r>
            <a:r>
              <a:rPr lang="en-US" sz="3600">
                <a:solidFill>
                  <a:prstClr val="black"/>
                </a:solidFill>
                <a:latin typeface="Arial"/>
                <a:cs typeface="Arial"/>
                <a:sym typeface="Calibri Bold Italic" charset="0"/>
              </a:rPr>
              <a:t>individual students</a:t>
            </a:r>
          </a:p>
        </p:txBody>
      </p:sp>
      <p:cxnSp>
        <p:nvCxnSpPr>
          <p:cNvPr id="4" name="Straight Connector 3"/>
          <p:cNvCxnSpPr/>
          <p:nvPr/>
        </p:nvCxnSpPr>
        <p:spPr>
          <a:xfrm>
            <a:off x="1455906" y="1189056"/>
            <a:ext cx="9280188" cy="0"/>
          </a:xfrm>
          <a:prstGeom prst="line">
            <a:avLst/>
          </a:prstGeom>
          <a:ln w="603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6607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F2104-082F-BF4C-AAF8-E405109D3CA4}"/>
              </a:ext>
            </a:extLst>
          </p:cNvPr>
          <p:cNvSpPr>
            <a:spLocks noGrp="1"/>
          </p:cNvSpPr>
          <p:nvPr>
            <p:ph type="title" idx="4294967295"/>
          </p:nvPr>
        </p:nvSpPr>
        <p:spPr>
          <a:xfrm>
            <a:off x="914400" y="501652"/>
            <a:ext cx="10515600" cy="1325033"/>
          </a:xfrm>
        </p:spPr>
        <p:txBody>
          <a:bodyPr/>
          <a:lstStyle/>
          <a:p>
            <a:endParaRPr lang="en-US" dirty="0"/>
          </a:p>
        </p:txBody>
      </p:sp>
      <p:sp>
        <p:nvSpPr>
          <p:cNvPr id="3" name="Subtitle 2">
            <a:extLst>
              <a:ext uri="{FF2B5EF4-FFF2-40B4-BE49-F238E27FC236}">
                <a16:creationId xmlns:a16="http://schemas.microsoft.com/office/drawing/2014/main" id="{FB699038-B7DE-C44C-8A73-7BF6942CD9DB}"/>
              </a:ext>
            </a:extLst>
          </p:cNvPr>
          <p:cNvSpPr>
            <a:spLocks noGrp="1"/>
          </p:cNvSpPr>
          <p:nvPr>
            <p:ph idx="4294967295"/>
          </p:nvPr>
        </p:nvSpPr>
        <p:spPr>
          <a:xfrm>
            <a:off x="304800" y="4753896"/>
            <a:ext cx="5604388" cy="4208208"/>
          </a:xfrm>
        </p:spPr>
        <p:txBody>
          <a:bodyPr>
            <a:normAutofit/>
          </a:bodyPr>
          <a:lstStyle/>
          <a:p>
            <a:pPr indent="-221020"/>
            <a:r>
              <a:rPr lang="en-US" sz="2667" dirty="0">
                <a:hlinkClick r:id="rId3"/>
              </a:rPr>
              <a:t>Team Inventory </a:t>
            </a:r>
            <a:endParaRPr lang="en-US" sz="2667" dirty="0"/>
          </a:p>
          <a:p>
            <a:pPr indent="-221020"/>
            <a:r>
              <a:rPr lang="en-US" sz="2667" dirty="0"/>
              <a:t>Roles and Responsibilities</a:t>
            </a:r>
          </a:p>
        </p:txBody>
      </p:sp>
      <p:pic>
        <p:nvPicPr>
          <p:cNvPr id="4" name="Picture 3">
            <a:extLst>
              <a:ext uri="{FF2B5EF4-FFF2-40B4-BE49-F238E27FC236}">
                <a16:creationId xmlns:a16="http://schemas.microsoft.com/office/drawing/2014/main" id="{C1966F7B-6EBC-0243-93C7-ADE08CEA8888}"/>
              </a:ext>
            </a:extLst>
          </p:cNvPr>
          <p:cNvPicPr>
            <a:picLocks noChangeAspect="1"/>
          </p:cNvPicPr>
          <p:nvPr/>
        </p:nvPicPr>
        <p:blipFill>
          <a:blip r:embed="rId4"/>
          <a:stretch>
            <a:fillRect/>
          </a:stretch>
        </p:blipFill>
        <p:spPr>
          <a:xfrm>
            <a:off x="7213600" y="2546211"/>
            <a:ext cx="4216400" cy="1879600"/>
          </a:xfrm>
          <a:prstGeom prst="rect">
            <a:avLst/>
          </a:prstGeom>
        </p:spPr>
      </p:pic>
      <p:sp>
        <p:nvSpPr>
          <p:cNvPr id="5" name="Title 1">
            <a:extLst>
              <a:ext uri="{FF2B5EF4-FFF2-40B4-BE49-F238E27FC236}">
                <a16:creationId xmlns:a16="http://schemas.microsoft.com/office/drawing/2014/main" id="{E30D01F8-0B27-BD4E-81DF-CAEBD509185D}"/>
              </a:ext>
            </a:extLst>
          </p:cNvPr>
          <p:cNvSpPr txBox="1">
            <a:spLocks/>
          </p:cNvSpPr>
          <p:nvPr/>
        </p:nvSpPr>
        <p:spPr>
          <a:xfrm>
            <a:off x="838200" y="365125"/>
            <a:ext cx="10515600" cy="1325563"/>
          </a:xfrm>
          <a:prstGeom prst="rect">
            <a:avLst/>
          </a:prstGeom>
          <a:solidFill>
            <a:srgbClr val="00B0F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Action: Take Stock!</a:t>
            </a:r>
          </a:p>
        </p:txBody>
      </p:sp>
      <p:sp>
        <p:nvSpPr>
          <p:cNvPr id="7" name="Content Placeholder 2">
            <a:extLst>
              <a:ext uri="{FF2B5EF4-FFF2-40B4-BE49-F238E27FC236}">
                <a16:creationId xmlns:a16="http://schemas.microsoft.com/office/drawing/2014/main" id="{F4AE8340-574A-284B-A7F1-F1FE361A2C53}"/>
              </a:ext>
            </a:extLst>
          </p:cNvPr>
          <p:cNvSpPr txBox="1">
            <a:spLocks/>
          </p:cNvSpPr>
          <p:nvPr/>
        </p:nvSpPr>
        <p:spPr>
          <a:xfrm>
            <a:off x="304800" y="1826155"/>
            <a:ext cx="6781800" cy="260018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5400" dirty="0"/>
              <a:t>Conduct an inventory of teams. Work smarter not harder!</a:t>
            </a:r>
          </a:p>
        </p:txBody>
      </p:sp>
    </p:spTree>
    <p:extLst>
      <p:ext uri="{BB962C8B-B14F-4D97-AF65-F5344CB8AC3E}">
        <p14:creationId xmlns:p14="http://schemas.microsoft.com/office/powerpoint/2010/main" val="242422864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6155" y="211138"/>
            <a:ext cx="11207645" cy="6265862"/>
          </a:xfrm>
        </p:spPr>
      </p:pic>
      <p:sp>
        <p:nvSpPr>
          <p:cNvPr id="5" name="Title 4">
            <a:extLst>
              <a:ext uri="{FF2B5EF4-FFF2-40B4-BE49-F238E27FC236}">
                <a16:creationId xmlns:a16="http://schemas.microsoft.com/office/drawing/2014/main" id="{22B79751-0FA7-E64A-B185-FC433284187D}"/>
              </a:ext>
            </a:extLst>
          </p:cNvPr>
          <p:cNvSpPr>
            <a:spLocks noGrp="1"/>
          </p:cNvSpPr>
          <p:nvPr>
            <p:ph type="title"/>
          </p:nvPr>
        </p:nvSpPr>
        <p:spPr/>
        <p:txBody>
          <a:bodyPr/>
          <a:lstStyle/>
          <a:p>
            <a:endParaRPr lang="en-US" dirty="0"/>
          </a:p>
        </p:txBody>
      </p:sp>
      <p:sp>
        <p:nvSpPr>
          <p:cNvPr id="6" name="Rectangle 5">
            <a:extLst>
              <a:ext uri="{FF2B5EF4-FFF2-40B4-BE49-F238E27FC236}">
                <a16:creationId xmlns:a16="http://schemas.microsoft.com/office/drawing/2014/main" id="{1F4E86BB-2104-9E4F-8C65-28766C2BCDFD}"/>
              </a:ext>
            </a:extLst>
          </p:cNvPr>
          <p:cNvSpPr/>
          <p:nvPr/>
        </p:nvSpPr>
        <p:spPr>
          <a:xfrm>
            <a:off x="647700" y="211138"/>
            <a:ext cx="1193800" cy="9953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528071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6B277-0799-F54A-A798-5881506A9508}"/>
              </a:ext>
            </a:extLst>
          </p:cNvPr>
          <p:cNvSpPr>
            <a:spLocks noGrp="1"/>
          </p:cNvSpPr>
          <p:nvPr>
            <p:ph type="title"/>
          </p:nvPr>
        </p:nvSpPr>
        <p:spPr/>
        <p:txBody>
          <a:bodyPr/>
          <a:lstStyle/>
          <a:p>
            <a:r>
              <a:rPr lang="en-US" dirty="0"/>
              <a:t>2 Minute Discussion</a:t>
            </a:r>
          </a:p>
        </p:txBody>
      </p:sp>
      <p:sp>
        <p:nvSpPr>
          <p:cNvPr id="3" name="Content Placeholder 2">
            <a:extLst>
              <a:ext uri="{FF2B5EF4-FFF2-40B4-BE49-F238E27FC236}">
                <a16:creationId xmlns:a16="http://schemas.microsoft.com/office/drawing/2014/main" id="{AAF63D40-A80A-874A-8301-07A8F152A2D4}"/>
              </a:ext>
            </a:extLst>
          </p:cNvPr>
          <p:cNvSpPr>
            <a:spLocks noGrp="1"/>
          </p:cNvSpPr>
          <p:nvPr>
            <p:ph idx="1"/>
          </p:nvPr>
        </p:nvSpPr>
        <p:spPr/>
        <p:txBody>
          <a:bodyPr/>
          <a:lstStyle/>
          <a:p>
            <a:r>
              <a:rPr lang="en-US" sz="3600" dirty="0"/>
              <a:t>Do you have too many teams, not enough, or just the right amount?</a:t>
            </a:r>
          </a:p>
          <a:p>
            <a:r>
              <a:rPr lang="en-US" sz="3600" dirty="0"/>
              <a:t>How effective and efficient are your teams?</a:t>
            </a:r>
          </a:p>
          <a:p>
            <a:r>
              <a:rPr lang="en-US" sz="3600" dirty="0"/>
              <a:t>Would an inventory of teams be helpful?</a:t>
            </a:r>
          </a:p>
        </p:txBody>
      </p:sp>
      <p:sp>
        <p:nvSpPr>
          <p:cNvPr id="4" name="Slide Number Placeholder 3">
            <a:extLst>
              <a:ext uri="{FF2B5EF4-FFF2-40B4-BE49-F238E27FC236}">
                <a16:creationId xmlns:a16="http://schemas.microsoft.com/office/drawing/2014/main" id="{8C60276E-B8E5-B342-8FF1-1D605232374E}"/>
              </a:ext>
            </a:extLst>
          </p:cNvPr>
          <p:cNvSpPr>
            <a:spLocks noGrp="1"/>
          </p:cNvSpPr>
          <p:nvPr>
            <p:ph type="sldNum" sz="quarter" idx="12"/>
          </p:nvPr>
        </p:nvSpPr>
        <p:spPr/>
        <p:txBody>
          <a:bodyPr/>
          <a:lstStyle/>
          <a:p>
            <a:pPr>
              <a:defRPr/>
            </a:pPr>
            <a:fld id="{A0FAAAE5-D7A9-4744-97D5-EFC37882465F}" type="slidenum">
              <a:rPr lang="en-US" smtClean="0">
                <a:solidFill>
                  <a:srgbClr val="FFFFFF"/>
                </a:solidFill>
              </a:rPr>
              <a:pPr>
                <a:defRPr/>
              </a:pPr>
              <a:t>144</a:t>
            </a:fld>
            <a:endParaRPr lang="en-US" dirty="0">
              <a:solidFill>
                <a:srgbClr val="FFFFFF"/>
              </a:solidFill>
            </a:endParaRPr>
          </a:p>
        </p:txBody>
      </p:sp>
      <p:pic>
        <p:nvPicPr>
          <p:cNvPr id="6" name="Picture 5">
            <a:extLst>
              <a:ext uri="{FF2B5EF4-FFF2-40B4-BE49-F238E27FC236}">
                <a16:creationId xmlns:a16="http://schemas.microsoft.com/office/drawing/2014/main" id="{613E1FD0-3925-C84D-A2C8-3B19727BA06C}"/>
              </a:ext>
            </a:extLst>
          </p:cNvPr>
          <p:cNvPicPr>
            <a:picLocks noChangeAspect="1"/>
          </p:cNvPicPr>
          <p:nvPr/>
        </p:nvPicPr>
        <p:blipFill>
          <a:blip r:embed="rId3"/>
          <a:stretch>
            <a:fillRect/>
          </a:stretch>
        </p:blipFill>
        <p:spPr>
          <a:xfrm>
            <a:off x="6322013" y="69969"/>
            <a:ext cx="4854389" cy="1755656"/>
          </a:xfrm>
          <a:prstGeom prst="rect">
            <a:avLst/>
          </a:prstGeom>
        </p:spPr>
      </p:pic>
    </p:spTree>
    <p:extLst>
      <p:ext uri="{BB962C8B-B14F-4D97-AF65-F5344CB8AC3E}">
        <p14:creationId xmlns:p14="http://schemas.microsoft.com/office/powerpoint/2010/main" val="270634618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p:cNvSpPr>
            <a:spLocks noGrp="1"/>
          </p:cNvSpPr>
          <p:nvPr>
            <p:ph type="ctrTitle"/>
          </p:nvPr>
        </p:nvSpPr>
        <p:spPr>
          <a:solidFill>
            <a:srgbClr val="2EA2FF"/>
          </a:solidFill>
        </p:spPr>
        <p:txBody>
          <a:bodyPr/>
          <a:lstStyle/>
          <a:p>
            <a:pPr eaLnBrk="1" hangingPunct="1"/>
            <a:r>
              <a:rPr lang="en-US" dirty="0"/>
              <a:t>Big Idea #8: Treatment Integrity is not a “Maybe.”</a:t>
            </a:r>
          </a:p>
        </p:txBody>
      </p:sp>
      <p:sp>
        <p:nvSpPr>
          <p:cNvPr id="3" name="Content Placeholder 2"/>
          <p:cNvSpPr>
            <a:spLocks noGrp="1"/>
          </p:cNvSpPr>
          <p:nvPr>
            <p:ph type="subTitle" idx="1"/>
          </p:nvPr>
        </p:nvSpPr>
        <p:spPr/>
        <p:txBody>
          <a:bodyPr rtlCol="0">
            <a:normAutofit/>
          </a:bodyPr>
          <a:lstStyle/>
          <a:p>
            <a:pPr>
              <a:defRPr/>
            </a:pPr>
            <a:endParaRPr lang="en-US" dirty="0"/>
          </a:p>
          <a:p>
            <a:pPr>
              <a:defRPr/>
            </a:pPr>
            <a:endParaRPr lang="en-US" dirty="0"/>
          </a:p>
        </p:txBody>
      </p:sp>
      <p:sp>
        <p:nvSpPr>
          <p:cNvPr id="2" name="TextBox 1">
            <a:extLst>
              <a:ext uri="{FF2B5EF4-FFF2-40B4-BE49-F238E27FC236}">
                <a16:creationId xmlns:a16="http://schemas.microsoft.com/office/drawing/2014/main" id="{540EAA1D-0592-DA4A-82AF-BE35E1416C41}"/>
              </a:ext>
            </a:extLst>
          </p:cNvPr>
          <p:cNvSpPr txBox="1"/>
          <p:nvPr/>
        </p:nvSpPr>
        <p:spPr>
          <a:xfrm>
            <a:off x="2135075" y="4045198"/>
            <a:ext cx="7921849" cy="769441"/>
          </a:xfrm>
          <a:prstGeom prst="rect">
            <a:avLst/>
          </a:prstGeom>
          <a:noFill/>
        </p:spPr>
        <p:txBody>
          <a:bodyPr wrap="none" rtlCol="0">
            <a:spAutoFit/>
          </a:bodyPr>
          <a:lstStyle/>
          <a:p>
            <a:r>
              <a:rPr lang="en-US" sz="4400" dirty="0">
                <a:solidFill>
                  <a:srgbClr val="002060"/>
                </a:solidFill>
              </a:rPr>
              <a:t>This is the topic of this afternoon!</a:t>
            </a:r>
          </a:p>
        </p:txBody>
      </p:sp>
    </p:spTree>
    <p:extLst>
      <p:ext uri="{BB962C8B-B14F-4D97-AF65-F5344CB8AC3E}">
        <p14:creationId xmlns:p14="http://schemas.microsoft.com/office/powerpoint/2010/main" val="3110164348"/>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solidFill>
            <a:srgbClr val="FFFF00"/>
          </a:solidFill>
        </p:spPr>
        <p:txBody>
          <a:bodyPr/>
          <a:lstStyle/>
          <a:p>
            <a:pPr eaLnBrk="1" hangingPunct="1"/>
            <a:r>
              <a:rPr lang="en-US">
                <a:latin typeface="Arial" charset="0"/>
                <a:ea typeface="ＭＳ Ｐゴシック" charset="0"/>
                <a:cs typeface="ＭＳ Ｐゴシック" charset="0"/>
              </a:rPr>
              <a:t>Fidelity of Implementation</a:t>
            </a:r>
          </a:p>
        </p:txBody>
      </p:sp>
      <p:sp>
        <p:nvSpPr>
          <p:cNvPr id="68610" name="Content Placeholder 2"/>
          <p:cNvSpPr>
            <a:spLocks noGrp="1"/>
          </p:cNvSpPr>
          <p:nvPr>
            <p:ph idx="1"/>
          </p:nvPr>
        </p:nvSpPr>
        <p:spPr/>
        <p:txBody>
          <a:bodyPr/>
          <a:lstStyle/>
          <a:p>
            <a:pPr eaLnBrk="1" hangingPunct="1"/>
            <a:r>
              <a:rPr lang="en-US">
                <a:latin typeface="Arial" charset="0"/>
                <a:ea typeface="ＭＳ Ｐゴシック" charset="0"/>
                <a:cs typeface="ＭＳ Ｐゴシック" charset="0"/>
              </a:rPr>
              <a:t>Fidelity of District and Implementation Plan</a:t>
            </a:r>
          </a:p>
          <a:p>
            <a:pPr eaLnBrk="1" hangingPunct="1"/>
            <a:r>
              <a:rPr lang="en-US">
                <a:latin typeface="Arial" charset="0"/>
                <a:ea typeface="ＭＳ Ｐゴシック" charset="0"/>
                <a:cs typeface="ＭＳ Ｐゴシック" charset="0"/>
              </a:rPr>
              <a:t>Fidelity of Core  Instruction</a:t>
            </a:r>
          </a:p>
          <a:p>
            <a:pPr eaLnBrk="1" hangingPunct="1"/>
            <a:r>
              <a:rPr lang="en-US">
                <a:latin typeface="Arial" charset="0"/>
                <a:ea typeface="ＭＳ Ｐゴシック" charset="0"/>
                <a:cs typeface="ＭＳ Ｐゴシック" charset="0"/>
              </a:rPr>
              <a:t>Fidelity of Interventions</a:t>
            </a:r>
          </a:p>
          <a:p>
            <a:pPr lvl="1" eaLnBrk="1" hangingPunct="1"/>
            <a:r>
              <a:rPr lang="en-US">
                <a:latin typeface="Arial" charset="0"/>
                <a:ea typeface="ＭＳ Ｐゴシック" charset="0"/>
              </a:rPr>
              <a:t>Intervention Scripts (checklists)</a:t>
            </a:r>
          </a:p>
          <a:p>
            <a:pPr lvl="1" eaLnBrk="1" hangingPunct="1"/>
            <a:r>
              <a:rPr lang="en-US">
                <a:latin typeface="Arial" charset="0"/>
                <a:ea typeface="ＭＳ Ｐゴシック" charset="0"/>
              </a:rPr>
              <a:t>Direct Observation</a:t>
            </a:r>
          </a:p>
          <a:p>
            <a:pPr eaLnBrk="1" hangingPunct="1"/>
            <a:r>
              <a:rPr lang="en-US">
                <a:latin typeface="Arial" charset="0"/>
                <a:ea typeface="ＭＳ Ｐゴシック" charset="0"/>
                <a:cs typeface="ＭＳ Ｐゴシック" charset="0"/>
              </a:rPr>
              <a:t>Fidelity of Frequency and Intensity of Interventions</a:t>
            </a:r>
          </a:p>
          <a:p>
            <a:pPr eaLnBrk="1" hangingPunct="1"/>
            <a:r>
              <a:rPr lang="en-US">
                <a:latin typeface="Arial" charset="0"/>
                <a:ea typeface="ＭＳ Ｐゴシック" charset="0"/>
                <a:cs typeface="ＭＳ Ｐゴシック" charset="0"/>
              </a:rPr>
              <a:t>Fidelity of Progress Monitoring</a:t>
            </a:r>
          </a:p>
          <a:p>
            <a:pPr lvl="1" eaLnBrk="1" hangingPunct="1"/>
            <a:endParaRPr lang="en-US">
              <a:latin typeface="Arial" charset="0"/>
              <a:ea typeface="ＭＳ Ｐゴシック" charset="0"/>
            </a:endParaRPr>
          </a:p>
        </p:txBody>
      </p:sp>
    </p:spTree>
    <p:extLst>
      <p:ext uri="{BB962C8B-B14F-4D97-AF65-F5344CB8AC3E}">
        <p14:creationId xmlns:p14="http://schemas.microsoft.com/office/powerpoint/2010/main" val="189300207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solidFill>
            <a:schemeClr val="accent6"/>
          </a:solidFill>
        </p:spPr>
        <p:txBody>
          <a:bodyPr rtlCol="0">
            <a:normAutofit/>
          </a:bodyPr>
          <a:lstStyle/>
          <a:p>
            <a:pPr>
              <a:defRPr/>
            </a:pPr>
            <a:r>
              <a:rPr lang="en-US" dirty="0"/>
              <a:t>Big Idea #9: Special Education Should Be</a:t>
            </a:r>
          </a:p>
        </p:txBody>
      </p:sp>
      <p:sp>
        <p:nvSpPr>
          <p:cNvPr id="3" name="Content Placeholder 2"/>
          <p:cNvSpPr>
            <a:spLocks noGrp="1"/>
          </p:cNvSpPr>
          <p:nvPr>
            <p:ph type="subTitle" idx="1"/>
          </p:nvPr>
        </p:nvSpPr>
        <p:spPr/>
        <p:txBody>
          <a:bodyPr rtlCol="0">
            <a:normAutofit/>
          </a:bodyPr>
          <a:lstStyle/>
          <a:p>
            <a:pPr>
              <a:defRPr/>
            </a:pPr>
            <a:endParaRPr lang="en-US" dirty="0"/>
          </a:p>
          <a:p>
            <a:pPr>
              <a:defRPr/>
            </a:pPr>
            <a:endParaRPr lang="en-US" dirty="0"/>
          </a:p>
        </p:txBody>
      </p:sp>
      <p:pic>
        <p:nvPicPr>
          <p:cNvPr id="133123" name="Picture 1"/>
          <p:cNvPicPr>
            <a:picLocks noChangeAspect="1"/>
          </p:cNvPicPr>
          <p:nvPr/>
        </p:nvPicPr>
        <p:blipFill>
          <a:blip r:embed="rId3" cstate="print"/>
          <a:srcRect/>
          <a:stretch>
            <a:fillRect/>
          </a:stretch>
        </p:blipFill>
        <p:spPr bwMode="auto">
          <a:xfrm>
            <a:off x="1524000" y="3644900"/>
            <a:ext cx="9144000" cy="2935288"/>
          </a:xfrm>
          <a:prstGeom prst="rect">
            <a:avLst/>
          </a:prstGeom>
          <a:noFill/>
          <a:ln w="9525">
            <a:noFill/>
            <a:miter lim="800000"/>
            <a:headEnd/>
            <a:tailEnd/>
          </a:ln>
        </p:spPr>
      </p:pic>
    </p:spTree>
    <p:extLst>
      <p:ext uri="{BB962C8B-B14F-4D97-AF65-F5344CB8AC3E}">
        <p14:creationId xmlns:p14="http://schemas.microsoft.com/office/powerpoint/2010/main" val="3322024182"/>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700809"/>
            <a:ext cx="7772400" cy="2232247"/>
          </a:xfrm>
          <a:solidFill>
            <a:srgbClr val="FFFF00"/>
          </a:solidFill>
        </p:spPr>
        <p:txBody>
          <a:bodyPr>
            <a:normAutofit fontScale="90000"/>
          </a:bodyPr>
          <a:lstStyle/>
          <a:p>
            <a:r>
              <a:rPr lang="en-US" dirty="0"/>
              <a:t>What is DIFFERENT once a student qualifies for Special Education?</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06657467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3366FF"/>
          </a:solidFill>
        </p:spPr>
        <p:txBody>
          <a:bodyPr/>
          <a:lstStyle/>
          <a:p>
            <a:r>
              <a:rPr lang="en-US" dirty="0"/>
              <a:t>Important Questions</a:t>
            </a:r>
          </a:p>
        </p:txBody>
      </p:sp>
      <p:sp>
        <p:nvSpPr>
          <p:cNvPr id="3" name="Content Placeholder 2"/>
          <p:cNvSpPr>
            <a:spLocks noGrp="1"/>
          </p:cNvSpPr>
          <p:nvPr>
            <p:ph idx="1"/>
          </p:nvPr>
        </p:nvSpPr>
        <p:spPr/>
        <p:txBody>
          <a:bodyPr/>
          <a:lstStyle/>
          <a:p>
            <a:r>
              <a:rPr lang="en-US" dirty="0"/>
              <a:t>How often do we continue implementing ineffective interventions?</a:t>
            </a:r>
          </a:p>
          <a:p>
            <a:r>
              <a:rPr lang="en-US" dirty="0"/>
              <a:t>How do we intensify interventions?</a:t>
            </a:r>
          </a:p>
          <a:p>
            <a:r>
              <a:rPr lang="en-US" dirty="0"/>
              <a:t>How do we match interventions to student needs?</a:t>
            </a:r>
          </a:p>
          <a:p>
            <a:r>
              <a:rPr lang="en-US" dirty="0"/>
              <a:t>How do we ensure that effective instructional practices are being used that will accelerate learning?</a:t>
            </a:r>
          </a:p>
        </p:txBody>
      </p:sp>
    </p:spTree>
    <p:extLst>
      <p:ext uri="{BB962C8B-B14F-4D97-AF65-F5344CB8AC3E}">
        <p14:creationId xmlns:p14="http://schemas.microsoft.com/office/powerpoint/2010/main" val="141459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Arc 125"/>
          <p:cNvSpPr/>
          <p:nvPr/>
        </p:nvSpPr>
        <p:spPr>
          <a:xfrm rot="900000">
            <a:off x="3997882" y="1496726"/>
            <a:ext cx="4105275" cy="4105275"/>
          </a:xfrm>
          <a:prstGeom prst="arc">
            <a:avLst>
              <a:gd name="adj1" fmla="val 16200000"/>
              <a:gd name="adj2" fmla="val 19696498"/>
            </a:avLst>
          </a:prstGeom>
          <a:ln w="38100">
            <a:solidFill>
              <a:schemeClr val="accent2"/>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txBody>
          <a:bodyPr lIns="91438" tIns="45719" rIns="91438" bIns="45719" rtlCol="0" anchor="ctr">
            <a:normAutofit/>
          </a:bodyPr>
          <a:lstStyle/>
          <a:p>
            <a:pPr algn="ctr"/>
            <a:endParaRPr lang="en-US"/>
          </a:p>
        </p:txBody>
      </p:sp>
      <p:sp>
        <p:nvSpPr>
          <p:cNvPr id="127" name="Arc 126"/>
          <p:cNvSpPr/>
          <p:nvPr/>
        </p:nvSpPr>
        <p:spPr>
          <a:xfrm rot="6300000">
            <a:off x="3997882" y="1496726"/>
            <a:ext cx="4105275" cy="4105275"/>
          </a:xfrm>
          <a:prstGeom prst="arc">
            <a:avLst>
              <a:gd name="adj1" fmla="val 16200000"/>
              <a:gd name="adj2" fmla="val 19713341"/>
            </a:avLst>
          </a:prstGeom>
          <a:ln w="38100">
            <a:solidFill>
              <a:schemeClr val="accent3">
                <a:lumMod val="75000"/>
                <a:lumOff val="25000"/>
              </a:schemeClr>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txBody>
          <a:bodyPr lIns="91438" tIns="45719" rIns="91438" bIns="45719" rtlCol="0" anchor="ctr">
            <a:normAutofit/>
          </a:bodyPr>
          <a:lstStyle/>
          <a:p>
            <a:pPr algn="ctr"/>
            <a:endParaRPr lang="en-US"/>
          </a:p>
        </p:txBody>
      </p:sp>
      <p:sp>
        <p:nvSpPr>
          <p:cNvPr id="128" name="Arc 127"/>
          <p:cNvSpPr/>
          <p:nvPr/>
        </p:nvSpPr>
        <p:spPr>
          <a:xfrm rot="11700000">
            <a:off x="3997882" y="1496726"/>
            <a:ext cx="4105275" cy="4105275"/>
          </a:xfrm>
          <a:prstGeom prst="arc">
            <a:avLst>
              <a:gd name="adj1" fmla="val 16200000"/>
              <a:gd name="adj2" fmla="val 20247416"/>
            </a:avLst>
          </a:prstGeom>
          <a:ln w="38100">
            <a:solidFill>
              <a:schemeClr val="accent4"/>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txBody>
          <a:bodyPr lIns="91438" tIns="45719" rIns="91438" bIns="45719" rtlCol="0" anchor="ctr">
            <a:normAutofit/>
          </a:bodyPr>
          <a:lstStyle/>
          <a:p>
            <a:pPr algn="ctr"/>
            <a:endParaRPr lang="en-US"/>
          </a:p>
        </p:txBody>
      </p:sp>
      <p:sp>
        <p:nvSpPr>
          <p:cNvPr id="129" name="TextBox 128"/>
          <p:cNvSpPr txBox="1"/>
          <p:nvPr/>
        </p:nvSpPr>
        <p:spPr>
          <a:xfrm>
            <a:off x="5533039" y="725295"/>
            <a:ext cx="1085851" cy="523220"/>
          </a:xfrm>
          <a:prstGeom prst="rect">
            <a:avLst/>
          </a:prstGeom>
          <a:noFill/>
        </p:spPr>
        <p:txBody>
          <a:bodyPr wrap="square" lIns="91438" tIns="45719" rIns="91438" bIns="45719" rtlCol="0">
            <a:normAutofit/>
          </a:bodyPr>
          <a:lstStyle/>
          <a:p>
            <a:pPr algn="ctr"/>
            <a:r>
              <a:rPr lang="en-US" sz="2800" b="1" dirty="0">
                <a:solidFill>
                  <a:schemeClr val="accent2"/>
                </a:solidFill>
              </a:rPr>
              <a:t>JUMP</a:t>
            </a:r>
          </a:p>
        </p:txBody>
      </p:sp>
      <p:sp>
        <p:nvSpPr>
          <p:cNvPr id="130" name="TextBox 129"/>
          <p:cNvSpPr txBox="1"/>
          <p:nvPr/>
        </p:nvSpPr>
        <p:spPr>
          <a:xfrm>
            <a:off x="5135352" y="5896632"/>
            <a:ext cx="1923651" cy="523220"/>
          </a:xfrm>
          <a:prstGeom prst="rect">
            <a:avLst/>
          </a:prstGeom>
          <a:noFill/>
        </p:spPr>
        <p:txBody>
          <a:bodyPr wrap="square" lIns="91438" tIns="45719" rIns="91438" bIns="45719" rtlCol="0">
            <a:normAutofit/>
          </a:bodyPr>
          <a:lstStyle/>
          <a:p>
            <a:pPr algn="ctr"/>
            <a:r>
              <a:rPr lang="en-US" sz="2800" b="1" dirty="0">
                <a:solidFill>
                  <a:schemeClr val="accent4"/>
                </a:solidFill>
              </a:rPr>
              <a:t>Hot</a:t>
            </a:r>
          </a:p>
        </p:txBody>
      </p:sp>
      <p:sp>
        <p:nvSpPr>
          <p:cNvPr id="131" name="TextBox 130"/>
          <p:cNvSpPr txBox="1"/>
          <p:nvPr/>
        </p:nvSpPr>
        <p:spPr>
          <a:xfrm>
            <a:off x="4316592" y="3178166"/>
            <a:ext cx="1923651" cy="523220"/>
          </a:xfrm>
          <a:prstGeom prst="rect">
            <a:avLst/>
          </a:prstGeom>
          <a:noFill/>
        </p:spPr>
        <p:txBody>
          <a:bodyPr wrap="square" lIns="91438" tIns="45719" rIns="91438" bIns="45719" rtlCol="0">
            <a:normAutofit/>
          </a:bodyPr>
          <a:lstStyle/>
          <a:p>
            <a:r>
              <a:rPr lang="en-US" sz="2800" b="1" dirty="0">
                <a:solidFill>
                  <a:schemeClr val="accent6"/>
                </a:solidFill>
              </a:rPr>
              <a:t>Lack</a:t>
            </a:r>
          </a:p>
        </p:txBody>
      </p:sp>
      <p:sp>
        <p:nvSpPr>
          <p:cNvPr id="132" name="TextBox 131"/>
          <p:cNvSpPr txBox="1"/>
          <p:nvPr/>
        </p:nvSpPr>
        <p:spPr>
          <a:xfrm>
            <a:off x="5917689" y="3178166"/>
            <a:ext cx="1746529" cy="523220"/>
          </a:xfrm>
          <a:prstGeom prst="rect">
            <a:avLst/>
          </a:prstGeom>
          <a:noFill/>
        </p:spPr>
        <p:txBody>
          <a:bodyPr wrap="square" lIns="91438" tIns="45719" rIns="91438" bIns="45719" rtlCol="0">
            <a:normAutofit/>
          </a:bodyPr>
          <a:lstStyle/>
          <a:p>
            <a:pPr algn="r"/>
            <a:r>
              <a:rPr lang="en-US" sz="2800" b="1" dirty="0">
                <a:solidFill>
                  <a:schemeClr val="accent1">
                    <a:lumMod val="50000"/>
                  </a:schemeClr>
                </a:solidFill>
              </a:rPr>
              <a:t>Popular</a:t>
            </a:r>
          </a:p>
        </p:txBody>
      </p:sp>
      <p:sp>
        <p:nvSpPr>
          <p:cNvPr id="133" name="TextBox 132"/>
          <p:cNvSpPr txBox="1"/>
          <p:nvPr/>
        </p:nvSpPr>
        <p:spPr>
          <a:xfrm>
            <a:off x="5077254" y="1863336"/>
            <a:ext cx="2304621" cy="1208892"/>
          </a:xfrm>
          <a:prstGeom prst="rect">
            <a:avLst/>
          </a:prstGeom>
          <a:noFill/>
        </p:spPr>
        <p:txBody>
          <a:bodyPr wrap="square" lIns="91438" tIns="45719" rIns="91438" bIns="45719" rtlCol="0">
            <a:noAutofit/>
          </a:bodyPr>
          <a:lstStyle/>
          <a:p>
            <a:pPr algn="ctr"/>
            <a:r>
              <a:rPr lang="en-US" sz="2000" dirty="0">
                <a:solidFill>
                  <a:schemeClr val="tx1">
                    <a:lumMod val="95000"/>
                    <a:lumOff val="5000"/>
                  </a:schemeClr>
                </a:solidFill>
              </a:rPr>
              <a:t>Quickly on a solution before understanding the problem. </a:t>
            </a:r>
          </a:p>
        </p:txBody>
      </p:sp>
      <p:sp>
        <p:nvSpPr>
          <p:cNvPr id="134" name="TextBox 133"/>
          <p:cNvSpPr txBox="1"/>
          <p:nvPr/>
        </p:nvSpPr>
        <p:spPr>
          <a:xfrm>
            <a:off x="4876801" y="4115507"/>
            <a:ext cx="2302915" cy="1015661"/>
          </a:xfrm>
          <a:prstGeom prst="rect">
            <a:avLst/>
          </a:prstGeom>
          <a:noFill/>
        </p:spPr>
        <p:txBody>
          <a:bodyPr wrap="square" lIns="91438" tIns="45719" rIns="91438" bIns="45719" rtlCol="0">
            <a:noAutofit/>
          </a:bodyPr>
          <a:lstStyle/>
          <a:p>
            <a:pPr algn="ctr"/>
            <a:r>
              <a:rPr lang="en-US" sz="2000" dirty="0">
                <a:solidFill>
                  <a:schemeClr val="tx1">
                    <a:lumMod val="95000"/>
                    <a:lumOff val="5000"/>
                  </a:schemeClr>
                </a:solidFill>
              </a:rPr>
              <a:t>Ideas become the new hammer.</a:t>
            </a:r>
          </a:p>
        </p:txBody>
      </p:sp>
      <p:sp>
        <p:nvSpPr>
          <p:cNvPr id="135" name="TextBox 134"/>
          <p:cNvSpPr txBox="1"/>
          <p:nvPr/>
        </p:nvSpPr>
        <p:spPr>
          <a:xfrm>
            <a:off x="8654066" y="2981491"/>
            <a:ext cx="1665812" cy="1015661"/>
          </a:xfrm>
          <a:prstGeom prst="rect">
            <a:avLst/>
          </a:prstGeom>
          <a:noFill/>
        </p:spPr>
        <p:txBody>
          <a:bodyPr wrap="square" lIns="91438" tIns="45719" rIns="91438" bIns="45719" rtlCol="0">
            <a:noAutofit/>
          </a:bodyPr>
          <a:lstStyle/>
          <a:p>
            <a:r>
              <a:rPr lang="en-US" dirty="0">
                <a:solidFill>
                  <a:schemeClr val="tx1">
                    <a:lumMod val="95000"/>
                    <a:lumOff val="5000"/>
                  </a:schemeClr>
                </a:solidFill>
              </a:rPr>
              <a:t>Ideas move quickly</a:t>
            </a:r>
          </a:p>
        </p:txBody>
      </p:sp>
      <p:sp>
        <p:nvSpPr>
          <p:cNvPr id="136" name="TextBox 135"/>
          <p:cNvSpPr txBox="1"/>
          <p:nvPr/>
        </p:nvSpPr>
        <p:spPr>
          <a:xfrm>
            <a:off x="2100870" y="2981491"/>
            <a:ext cx="1551299" cy="1015661"/>
          </a:xfrm>
          <a:prstGeom prst="rect">
            <a:avLst/>
          </a:prstGeom>
          <a:noFill/>
        </p:spPr>
        <p:txBody>
          <a:bodyPr wrap="square" lIns="91438" tIns="45719" rIns="91438" bIns="45719" rtlCol="0">
            <a:normAutofit/>
          </a:bodyPr>
          <a:lstStyle/>
          <a:p>
            <a:r>
              <a:rPr lang="en-US" sz="2000" dirty="0">
                <a:solidFill>
                  <a:schemeClr val="tx1">
                    <a:lumMod val="95000"/>
                    <a:lumOff val="5000"/>
                  </a:schemeClr>
                </a:solidFill>
              </a:rPr>
              <a:t>Research Base</a:t>
            </a:r>
            <a:r>
              <a:rPr lang="en-US" sz="1500" dirty="0">
                <a:solidFill>
                  <a:schemeClr val="tx1">
                    <a:lumMod val="95000"/>
                    <a:lumOff val="5000"/>
                  </a:schemeClr>
                </a:solidFill>
              </a:rPr>
              <a:t>.</a:t>
            </a:r>
          </a:p>
        </p:txBody>
      </p:sp>
      <p:grpSp>
        <p:nvGrpSpPr>
          <p:cNvPr id="137" name="Group 136"/>
          <p:cNvGrpSpPr/>
          <p:nvPr/>
        </p:nvGrpSpPr>
        <p:grpSpPr>
          <a:xfrm>
            <a:off x="7731805" y="3081615"/>
            <a:ext cx="748291" cy="748291"/>
            <a:chOff x="8631238" y="1792288"/>
            <a:chExt cx="2851151" cy="2851150"/>
          </a:xfrm>
          <a:solidFill>
            <a:schemeClr val="accent3">
              <a:lumMod val="75000"/>
              <a:lumOff val="25000"/>
            </a:schemeClr>
          </a:solidFill>
        </p:grpSpPr>
        <p:sp>
          <p:nvSpPr>
            <p:cNvPr id="138" name="Freeform 18"/>
            <p:cNvSpPr>
              <a:spLocks noEditPoints="1"/>
            </p:cNvSpPr>
            <p:nvPr/>
          </p:nvSpPr>
          <p:spPr bwMode="auto">
            <a:xfrm>
              <a:off x="8631238" y="2963863"/>
              <a:ext cx="1614488" cy="1679575"/>
            </a:xfrm>
            <a:custGeom>
              <a:avLst/>
              <a:gdLst>
                <a:gd name="T0" fmla="*/ 861 w 896"/>
                <a:gd name="T1" fmla="*/ 560 h 922"/>
                <a:gd name="T2" fmla="*/ 804 w 896"/>
                <a:gd name="T3" fmla="*/ 526 h 922"/>
                <a:gd name="T4" fmla="*/ 810 w 896"/>
                <a:gd name="T5" fmla="*/ 461 h 922"/>
                <a:gd name="T6" fmla="*/ 804 w 896"/>
                <a:gd name="T7" fmla="*/ 396 h 922"/>
                <a:gd name="T8" fmla="*/ 861 w 896"/>
                <a:gd name="T9" fmla="*/ 363 h 922"/>
                <a:gd name="T10" fmla="*/ 886 w 896"/>
                <a:gd name="T11" fmla="*/ 330 h 922"/>
                <a:gd name="T12" fmla="*/ 881 w 896"/>
                <a:gd name="T13" fmla="*/ 290 h 922"/>
                <a:gd name="T14" fmla="*/ 813 w 896"/>
                <a:gd name="T15" fmla="*/ 172 h 922"/>
                <a:gd name="T16" fmla="*/ 740 w 896"/>
                <a:gd name="T17" fmla="*/ 153 h 922"/>
                <a:gd name="T18" fmla="*/ 683 w 896"/>
                <a:gd name="T19" fmla="*/ 186 h 922"/>
                <a:gd name="T20" fmla="*/ 569 w 896"/>
                <a:gd name="T21" fmla="*/ 121 h 922"/>
                <a:gd name="T22" fmla="*/ 569 w 896"/>
                <a:gd name="T23" fmla="*/ 54 h 922"/>
                <a:gd name="T24" fmla="*/ 516 w 896"/>
                <a:gd name="T25" fmla="*/ 0 h 922"/>
                <a:gd name="T26" fmla="*/ 380 w 896"/>
                <a:gd name="T27" fmla="*/ 0 h 922"/>
                <a:gd name="T28" fmla="*/ 327 w 896"/>
                <a:gd name="T29" fmla="*/ 54 h 922"/>
                <a:gd name="T30" fmla="*/ 327 w 896"/>
                <a:gd name="T31" fmla="*/ 121 h 922"/>
                <a:gd name="T32" fmla="*/ 214 w 896"/>
                <a:gd name="T33" fmla="*/ 186 h 922"/>
                <a:gd name="T34" fmla="*/ 156 w 896"/>
                <a:gd name="T35" fmla="*/ 153 h 922"/>
                <a:gd name="T36" fmla="*/ 83 w 896"/>
                <a:gd name="T37" fmla="*/ 172 h 922"/>
                <a:gd name="T38" fmla="*/ 15 w 896"/>
                <a:gd name="T39" fmla="*/ 289 h 922"/>
                <a:gd name="T40" fmla="*/ 35 w 896"/>
                <a:gd name="T41" fmla="*/ 363 h 922"/>
                <a:gd name="T42" fmla="*/ 93 w 896"/>
                <a:gd name="T43" fmla="*/ 396 h 922"/>
                <a:gd name="T44" fmla="*/ 86 w 896"/>
                <a:gd name="T45" fmla="*/ 461 h 922"/>
                <a:gd name="T46" fmla="*/ 93 w 896"/>
                <a:gd name="T47" fmla="*/ 527 h 922"/>
                <a:gd name="T48" fmla="*/ 35 w 896"/>
                <a:gd name="T49" fmla="*/ 560 h 922"/>
                <a:gd name="T50" fmla="*/ 15 w 896"/>
                <a:gd name="T51" fmla="*/ 633 h 922"/>
                <a:gd name="T52" fmla="*/ 83 w 896"/>
                <a:gd name="T53" fmla="*/ 750 h 922"/>
                <a:gd name="T54" fmla="*/ 115 w 896"/>
                <a:gd name="T55" fmla="*/ 775 h 922"/>
                <a:gd name="T56" fmla="*/ 156 w 896"/>
                <a:gd name="T57" fmla="*/ 770 h 922"/>
                <a:gd name="T58" fmla="*/ 214 w 896"/>
                <a:gd name="T59" fmla="*/ 736 h 922"/>
                <a:gd name="T60" fmla="*/ 327 w 896"/>
                <a:gd name="T61" fmla="*/ 802 h 922"/>
                <a:gd name="T62" fmla="*/ 327 w 896"/>
                <a:gd name="T63" fmla="*/ 868 h 922"/>
                <a:gd name="T64" fmla="*/ 380 w 896"/>
                <a:gd name="T65" fmla="*/ 922 h 922"/>
                <a:gd name="T66" fmla="*/ 516 w 896"/>
                <a:gd name="T67" fmla="*/ 922 h 922"/>
                <a:gd name="T68" fmla="*/ 569 w 896"/>
                <a:gd name="T69" fmla="*/ 868 h 922"/>
                <a:gd name="T70" fmla="*/ 569 w 896"/>
                <a:gd name="T71" fmla="*/ 802 h 922"/>
                <a:gd name="T72" fmla="*/ 682 w 896"/>
                <a:gd name="T73" fmla="*/ 736 h 922"/>
                <a:gd name="T74" fmla="*/ 740 w 896"/>
                <a:gd name="T75" fmla="*/ 770 h 922"/>
                <a:gd name="T76" fmla="*/ 813 w 896"/>
                <a:gd name="T77" fmla="*/ 750 h 922"/>
                <a:gd name="T78" fmla="*/ 881 w 896"/>
                <a:gd name="T79" fmla="*/ 633 h 922"/>
                <a:gd name="T80" fmla="*/ 861 w 896"/>
                <a:gd name="T81" fmla="*/ 560 h 922"/>
                <a:gd name="T82" fmla="*/ 448 w 896"/>
                <a:gd name="T83" fmla="*/ 689 h 922"/>
                <a:gd name="T84" fmla="*/ 221 w 896"/>
                <a:gd name="T85" fmla="*/ 461 h 922"/>
                <a:gd name="T86" fmla="*/ 448 w 896"/>
                <a:gd name="T87" fmla="*/ 234 h 922"/>
                <a:gd name="T88" fmla="*/ 676 w 896"/>
                <a:gd name="T89" fmla="*/ 461 h 922"/>
                <a:gd name="T90" fmla="*/ 448 w 896"/>
                <a:gd name="T91" fmla="*/ 689 h 922"/>
                <a:gd name="T92" fmla="*/ 448 w 896"/>
                <a:gd name="T93" fmla="*/ 689 h 922"/>
                <a:gd name="T94" fmla="*/ 448 w 896"/>
                <a:gd name="T95" fmla="*/ 689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96" h="922">
                  <a:moveTo>
                    <a:pt x="861" y="560"/>
                  </a:moveTo>
                  <a:cubicBezTo>
                    <a:pt x="804" y="526"/>
                    <a:pt x="804" y="526"/>
                    <a:pt x="804" y="526"/>
                  </a:cubicBezTo>
                  <a:cubicBezTo>
                    <a:pt x="808" y="505"/>
                    <a:pt x="810" y="484"/>
                    <a:pt x="810" y="461"/>
                  </a:cubicBezTo>
                  <a:cubicBezTo>
                    <a:pt x="810" y="439"/>
                    <a:pt x="808" y="417"/>
                    <a:pt x="804" y="396"/>
                  </a:cubicBezTo>
                  <a:cubicBezTo>
                    <a:pt x="861" y="363"/>
                    <a:pt x="861" y="363"/>
                    <a:pt x="861" y="363"/>
                  </a:cubicBezTo>
                  <a:cubicBezTo>
                    <a:pt x="874" y="356"/>
                    <a:pt x="883" y="344"/>
                    <a:pt x="886" y="330"/>
                  </a:cubicBezTo>
                  <a:cubicBezTo>
                    <a:pt x="890" y="316"/>
                    <a:pt x="888" y="302"/>
                    <a:pt x="881" y="290"/>
                  </a:cubicBezTo>
                  <a:cubicBezTo>
                    <a:pt x="813" y="172"/>
                    <a:pt x="813" y="172"/>
                    <a:pt x="813" y="172"/>
                  </a:cubicBezTo>
                  <a:cubicBezTo>
                    <a:pt x="799" y="147"/>
                    <a:pt x="766" y="138"/>
                    <a:pt x="740" y="153"/>
                  </a:cubicBezTo>
                  <a:cubicBezTo>
                    <a:pt x="683" y="186"/>
                    <a:pt x="683" y="186"/>
                    <a:pt x="683" y="186"/>
                  </a:cubicBezTo>
                  <a:cubicBezTo>
                    <a:pt x="649" y="158"/>
                    <a:pt x="611" y="136"/>
                    <a:pt x="569" y="121"/>
                  </a:cubicBezTo>
                  <a:cubicBezTo>
                    <a:pt x="569" y="54"/>
                    <a:pt x="569" y="54"/>
                    <a:pt x="569" y="54"/>
                  </a:cubicBezTo>
                  <a:cubicBezTo>
                    <a:pt x="569" y="24"/>
                    <a:pt x="545" y="0"/>
                    <a:pt x="516" y="0"/>
                  </a:cubicBezTo>
                  <a:cubicBezTo>
                    <a:pt x="380" y="0"/>
                    <a:pt x="380" y="0"/>
                    <a:pt x="380" y="0"/>
                  </a:cubicBezTo>
                  <a:cubicBezTo>
                    <a:pt x="351" y="0"/>
                    <a:pt x="327" y="24"/>
                    <a:pt x="327" y="54"/>
                  </a:cubicBezTo>
                  <a:cubicBezTo>
                    <a:pt x="327" y="121"/>
                    <a:pt x="327" y="121"/>
                    <a:pt x="327" y="121"/>
                  </a:cubicBezTo>
                  <a:cubicBezTo>
                    <a:pt x="285" y="136"/>
                    <a:pt x="247" y="158"/>
                    <a:pt x="214" y="186"/>
                  </a:cubicBezTo>
                  <a:cubicBezTo>
                    <a:pt x="156" y="153"/>
                    <a:pt x="156" y="153"/>
                    <a:pt x="156" y="153"/>
                  </a:cubicBezTo>
                  <a:cubicBezTo>
                    <a:pt x="130" y="138"/>
                    <a:pt x="98" y="147"/>
                    <a:pt x="83" y="172"/>
                  </a:cubicBezTo>
                  <a:cubicBezTo>
                    <a:pt x="15" y="289"/>
                    <a:pt x="15" y="289"/>
                    <a:pt x="15" y="289"/>
                  </a:cubicBezTo>
                  <a:cubicBezTo>
                    <a:pt x="0" y="315"/>
                    <a:pt x="9" y="348"/>
                    <a:pt x="35" y="363"/>
                  </a:cubicBezTo>
                  <a:cubicBezTo>
                    <a:pt x="93" y="396"/>
                    <a:pt x="93" y="396"/>
                    <a:pt x="93" y="396"/>
                  </a:cubicBezTo>
                  <a:cubicBezTo>
                    <a:pt x="89" y="417"/>
                    <a:pt x="86" y="439"/>
                    <a:pt x="86" y="461"/>
                  </a:cubicBezTo>
                  <a:cubicBezTo>
                    <a:pt x="86" y="484"/>
                    <a:pt x="89" y="505"/>
                    <a:pt x="93" y="527"/>
                  </a:cubicBezTo>
                  <a:cubicBezTo>
                    <a:pt x="35" y="560"/>
                    <a:pt x="35" y="560"/>
                    <a:pt x="35" y="560"/>
                  </a:cubicBezTo>
                  <a:cubicBezTo>
                    <a:pt x="9" y="575"/>
                    <a:pt x="0" y="607"/>
                    <a:pt x="15" y="633"/>
                  </a:cubicBezTo>
                  <a:cubicBezTo>
                    <a:pt x="83" y="750"/>
                    <a:pt x="83" y="750"/>
                    <a:pt x="83" y="750"/>
                  </a:cubicBezTo>
                  <a:cubicBezTo>
                    <a:pt x="90" y="763"/>
                    <a:pt x="102" y="772"/>
                    <a:pt x="115" y="775"/>
                  </a:cubicBezTo>
                  <a:cubicBezTo>
                    <a:pt x="129" y="779"/>
                    <a:pt x="144" y="777"/>
                    <a:pt x="156" y="770"/>
                  </a:cubicBezTo>
                  <a:cubicBezTo>
                    <a:pt x="214" y="736"/>
                    <a:pt x="214" y="736"/>
                    <a:pt x="214" y="736"/>
                  </a:cubicBezTo>
                  <a:cubicBezTo>
                    <a:pt x="247" y="765"/>
                    <a:pt x="285" y="787"/>
                    <a:pt x="327" y="802"/>
                  </a:cubicBezTo>
                  <a:cubicBezTo>
                    <a:pt x="327" y="868"/>
                    <a:pt x="327" y="868"/>
                    <a:pt x="327" y="868"/>
                  </a:cubicBezTo>
                  <a:cubicBezTo>
                    <a:pt x="327" y="898"/>
                    <a:pt x="351" y="922"/>
                    <a:pt x="380" y="922"/>
                  </a:cubicBezTo>
                  <a:cubicBezTo>
                    <a:pt x="516" y="922"/>
                    <a:pt x="516" y="922"/>
                    <a:pt x="516" y="922"/>
                  </a:cubicBezTo>
                  <a:cubicBezTo>
                    <a:pt x="545" y="922"/>
                    <a:pt x="569" y="898"/>
                    <a:pt x="569" y="868"/>
                  </a:cubicBezTo>
                  <a:cubicBezTo>
                    <a:pt x="569" y="802"/>
                    <a:pt x="569" y="802"/>
                    <a:pt x="569" y="802"/>
                  </a:cubicBezTo>
                  <a:cubicBezTo>
                    <a:pt x="611" y="787"/>
                    <a:pt x="649" y="765"/>
                    <a:pt x="682" y="736"/>
                  </a:cubicBezTo>
                  <a:cubicBezTo>
                    <a:pt x="740" y="770"/>
                    <a:pt x="740" y="770"/>
                    <a:pt x="740" y="770"/>
                  </a:cubicBezTo>
                  <a:cubicBezTo>
                    <a:pt x="766" y="785"/>
                    <a:pt x="799" y="776"/>
                    <a:pt x="813" y="750"/>
                  </a:cubicBezTo>
                  <a:cubicBezTo>
                    <a:pt x="881" y="633"/>
                    <a:pt x="881" y="633"/>
                    <a:pt x="881" y="633"/>
                  </a:cubicBezTo>
                  <a:cubicBezTo>
                    <a:pt x="896" y="607"/>
                    <a:pt x="887" y="575"/>
                    <a:pt x="861" y="560"/>
                  </a:cubicBezTo>
                  <a:close/>
                  <a:moveTo>
                    <a:pt x="448" y="689"/>
                  </a:moveTo>
                  <a:cubicBezTo>
                    <a:pt x="323" y="689"/>
                    <a:pt x="221" y="587"/>
                    <a:pt x="221" y="461"/>
                  </a:cubicBezTo>
                  <a:cubicBezTo>
                    <a:pt x="221" y="336"/>
                    <a:pt x="323" y="234"/>
                    <a:pt x="448" y="234"/>
                  </a:cubicBezTo>
                  <a:cubicBezTo>
                    <a:pt x="574" y="234"/>
                    <a:pt x="676" y="336"/>
                    <a:pt x="676" y="461"/>
                  </a:cubicBezTo>
                  <a:cubicBezTo>
                    <a:pt x="676" y="587"/>
                    <a:pt x="574" y="689"/>
                    <a:pt x="448" y="689"/>
                  </a:cubicBezTo>
                  <a:close/>
                  <a:moveTo>
                    <a:pt x="448" y="689"/>
                  </a:moveTo>
                  <a:cubicBezTo>
                    <a:pt x="448" y="689"/>
                    <a:pt x="448" y="689"/>
                    <a:pt x="448" y="6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US"/>
            </a:p>
          </p:txBody>
        </p:sp>
        <p:sp>
          <p:nvSpPr>
            <p:cNvPr id="139" name="Freeform 19"/>
            <p:cNvSpPr>
              <a:spLocks noEditPoints="1"/>
            </p:cNvSpPr>
            <p:nvPr/>
          </p:nvSpPr>
          <p:spPr bwMode="auto">
            <a:xfrm>
              <a:off x="9123363" y="3484563"/>
              <a:ext cx="630238" cy="638175"/>
            </a:xfrm>
            <a:custGeom>
              <a:avLst/>
              <a:gdLst>
                <a:gd name="T0" fmla="*/ 175 w 350"/>
                <a:gd name="T1" fmla="*/ 0 h 350"/>
                <a:gd name="T2" fmla="*/ 0 w 350"/>
                <a:gd name="T3" fmla="*/ 175 h 350"/>
                <a:gd name="T4" fmla="*/ 175 w 350"/>
                <a:gd name="T5" fmla="*/ 350 h 350"/>
                <a:gd name="T6" fmla="*/ 350 w 350"/>
                <a:gd name="T7" fmla="*/ 175 h 350"/>
                <a:gd name="T8" fmla="*/ 175 w 350"/>
                <a:gd name="T9" fmla="*/ 0 h 350"/>
                <a:gd name="T10" fmla="*/ 175 w 350"/>
                <a:gd name="T11" fmla="*/ 0 h 350"/>
                <a:gd name="T12" fmla="*/ 175 w 350"/>
                <a:gd name="T13" fmla="*/ 0 h 350"/>
              </a:gdLst>
              <a:ahLst/>
              <a:cxnLst>
                <a:cxn ang="0">
                  <a:pos x="T0" y="T1"/>
                </a:cxn>
                <a:cxn ang="0">
                  <a:pos x="T2" y="T3"/>
                </a:cxn>
                <a:cxn ang="0">
                  <a:pos x="T4" y="T5"/>
                </a:cxn>
                <a:cxn ang="0">
                  <a:pos x="T6" y="T7"/>
                </a:cxn>
                <a:cxn ang="0">
                  <a:pos x="T8" y="T9"/>
                </a:cxn>
                <a:cxn ang="0">
                  <a:pos x="T10" y="T11"/>
                </a:cxn>
                <a:cxn ang="0">
                  <a:pos x="T12" y="T13"/>
                </a:cxn>
              </a:cxnLst>
              <a:rect l="0" t="0" r="r" b="b"/>
              <a:pathLst>
                <a:path w="350" h="350">
                  <a:moveTo>
                    <a:pt x="175" y="0"/>
                  </a:moveTo>
                  <a:cubicBezTo>
                    <a:pt x="79" y="0"/>
                    <a:pt x="0" y="79"/>
                    <a:pt x="0" y="175"/>
                  </a:cubicBezTo>
                  <a:cubicBezTo>
                    <a:pt x="0" y="272"/>
                    <a:pt x="79" y="350"/>
                    <a:pt x="175" y="350"/>
                  </a:cubicBezTo>
                  <a:cubicBezTo>
                    <a:pt x="272" y="350"/>
                    <a:pt x="350" y="272"/>
                    <a:pt x="350" y="175"/>
                  </a:cubicBezTo>
                  <a:cubicBezTo>
                    <a:pt x="350" y="79"/>
                    <a:pt x="272" y="0"/>
                    <a:pt x="175" y="0"/>
                  </a:cubicBezTo>
                  <a:close/>
                  <a:moveTo>
                    <a:pt x="175" y="0"/>
                  </a:moveTo>
                  <a:cubicBezTo>
                    <a:pt x="175" y="0"/>
                    <a:pt x="175" y="0"/>
                    <a:pt x="17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32500" lnSpcReduction="20000"/>
            </a:bodyPr>
            <a:lstStyle/>
            <a:p>
              <a:endParaRPr lang="en-US"/>
            </a:p>
          </p:txBody>
        </p:sp>
        <p:sp>
          <p:nvSpPr>
            <p:cNvPr id="140" name="Freeform 20"/>
            <p:cNvSpPr>
              <a:spLocks noEditPoints="1"/>
            </p:cNvSpPr>
            <p:nvPr/>
          </p:nvSpPr>
          <p:spPr bwMode="auto">
            <a:xfrm>
              <a:off x="9153526" y="1792288"/>
              <a:ext cx="2328863" cy="2459038"/>
            </a:xfrm>
            <a:custGeom>
              <a:avLst/>
              <a:gdLst>
                <a:gd name="T0" fmla="*/ 1227 w 1292"/>
                <a:gd name="T1" fmla="*/ 972 h 1350"/>
                <a:gd name="T2" fmla="*/ 1027 w 1292"/>
                <a:gd name="T3" fmla="*/ 904 h 1350"/>
                <a:gd name="T4" fmla="*/ 446 w 1292"/>
                <a:gd name="T5" fmla="*/ 277 h 1350"/>
                <a:gd name="T6" fmla="*/ 392 w 1292"/>
                <a:gd name="T7" fmla="*/ 74 h 1350"/>
                <a:gd name="T8" fmla="*/ 218 w 1292"/>
                <a:gd name="T9" fmla="*/ 3 h 1350"/>
                <a:gd name="T10" fmla="*/ 199 w 1292"/>
                <a:gd name="T11" fmla="*/ 17 h 1350"/>
                <a:gd name="T12" fmla="*/ 203 w 1292"/>
                <a:gd name="T13" fmla="*/ 39 h 1350"/>
                <a:gd name="T14" fmla="*/ 265 w 1292"/>
                <a:gd name="T15" fmla="*/ 105 h 1350"/>
                <a:gd name="T16" fmla="*/ 273 w 1292"/>
                <a:gd name="T17" fmla="*/ 127 h 1350"/>
                <a:gd name="T18" fmla="*/ 263 w 1292"/>
                <a:gd name="T19" fmla="*/ 149 h 1350"/>
                <a:gd name="T20" fmla="*/ 149 w 1292"/>
                <a:gd name="T21" fmla="*/ 254 h 1350"/>
                <a:gd name="T22" fmla="*/ 106 w 1292"/>
                <a:gd name="T23" fmla="*/ 253 h 1350"/>
                <a:gd name="T24" fmla="*/ 45 w 1292"/>
                <a:gd name="T25" fmla="*/ 187 h 1350"/>
                <a:gd name="T26" fmla="*/ 23 w 1292"/>
                <a:gd name="T27" fmla="*/ 181 h 1350"/>
                <a:gd name="T28" fmla="*/ 8 w 1292"/>
                <a:gd name="T29" fmla="*/ 199 h 1350"/>
                <a:gd name="T30" fmla="*/ 65 w 1292"/>
                <a:gd name="T31" fmla="*/ 377 h 1350"/>
                <a:gd name="T32" fmla="*/ 264 w 1292"/>
                <a:gd name="T33" fmla="*/ 446 h 1350"/>
                <a:gd name="T34" fmla="*/ 846 w 1292"/>
                <a:gd name="T35" fmla="*/ 1072 h 1350"/>
                <a:gd name="T36" fmla="*/ 900 w 1292"/>
                <a:gd name="T37" fmla="*/ 1276 h 1350"/>
                <a:gd name="T38" fmla="*/ 1074 w 1292"/>
                <a:gd name="T39" fmla="*/ 1346 h 1350"/>
                <a:gd name="T40" fmla="*/ 1093 w 1292"/>
                <a:gd name="T41" fmla="*/ 1333 h 1350"/>
                <a:gd name="T42" fmla="*/ 1088 w 1292"/>
                <a:gd name="T43" fmla="*/ 1310 h 1350"/>
                <a:gd name="T44" fmla="*/ 1027 w 1292"/>
                <a:gd name="T45" fmla="*/ 1244 h 1350"/>
                <a:gd name="T46" fmla="*/ 1029 w 1292"/>
                <a:gd name="T47" fmla="*/ 1201 h 1350"/>
                <a:gd name="T48" fmla="*/ 1142 w 1292"/>
                <a:gd name="T49" fmla="*/ 1095 h 1350"/>
                <a:gd name="T50" fmla="*/ 1186 w 1292"/>
                <a:gd name="T51" fmla="*/ 1097 h 1350"/>
                <a:gd name="T52" fmla="*/ 1247 w 1292"/>
                <a:gd name="T53" fmla="*/ 1163 h 1350"/>
                <a:gd name="T54" fmla="*/ 1269 w 1292"/>
                <a:gd name="T55" fmla="*/ 1169 h 1350"/>
                <a:gd name="T56" fmla="*/ 1284 w 1292"/>
                <a:gd name="T57" fmla="*/ 1151 h 1350"/>
                <a:gd name="T58" fmla="*/ 1227 w 1292"/>
                <a:gd name="T59" fmla="*/ 972 h 1350"/>
                <a:gd name="T60" fmla="*/ 1227 w 1292"/>
                <a:gd name="T61" fmla="*/ 972 h 1350"/>
                <a:gd name="T62" fmla="*/ 1227 w 1292"/>
                <a:gd name="T63" fmla="*/ 972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92" h="1350">
                  <a:moveTo>
                    <a:pt x="1227" y="972"/>
                  </a:moveTo>
                  <a:cubicBezTo>
                    <a:pt x="1174" y="915"/>
                    <a:pt x="1099" y="892"/>
                    <a:pt x="1027" y="904"/>
                  </a:cubicBezTo>
                  <a:cubicBezTo>
                    <a:pt x="446" y="277"/>
                    <a:pt x="446" y="277"/>
                    <a:pt x="446" y="277"/>
                  </a:cubicBezTo>
                  <a:cubicBezTo>
                    <a:pt x="462" y="207"/>
                    <a:pt x="445" y="130"/>
                    <a:pt x="392" y="74"/>
                  </a:cubicBezTo>
                  <a:cubicBezTo>
                    <a:pt x="346" y="23"/>
                    <a:pt x="281" y="0"/>
                    <a:pt x="218" y="3"/>
                  </a:cubicBezTo>
                  <a:cubicBezTo>
                    <a:pt x="210" y="4"/>
                    <a:pt x="202" y="9"/>
                    <a:pt x="199" y="17"/>
                  </a:cubicBezTo>
                  <a:cubicBezTo>
                    <a:pt x="196" y="24"/>
                    <a:pt x="198" y="33"/>
                    <a:pt x="203" y="39"/>
                  </a:cubicBezTo>
                  <a:cubicBezTo>
                    <a:pt x="265" y="105"/>
                    <a:pt x="265" y="105"/>
                    <a:pt x="265" y="105"/>
                  </a:cubicBezTo>
                  <a:cubicBezTo>
                    <a:pt x="270" y="111"/>
                    <a:pt x="273" y="119"/>
                    <a:pt x="273" y="127"/>
                  </a:cubicBezTo>
                  <a:cubicBezTo>
                    <a:pt x="272" y="135"/>
                    <a:pt x="269" y="143"/>
                    <a:pt x="263" y="149"/>
                  </a:cubicBezTo>
                  <a:cubicBezTo>
                    <a:pt x="149" y="254"/>
                    <a:pt x="149" y="254"/>
                    <a:pt x="149" y="254"/>
                  </a:cubicBezTo>
                  <a:cubicBezTo>
                    <a:pt x="137" y="266"/>
                    <a:pt x="118" y="265"/>
                    <a:pt x="106" y="253"/>
                  </a:cubicBezTo>
                  <a:cubicBezTo>
                    <a:pt x="45" y="187"/>
                    <a:pt x="45" y="187"/>
                    <a:pt x="45" y="187"/>
                  </a:cubicBezTo>
                  <a:cubicBezTo>
                    <a:pt x="39" y="180"/>
                    <a:pt x="30" y="178"/>
                    <a:pt x="23" y="181"/>
                  </a:cubicBezTo>
                  <a:cubicBezTo>
                    <a:pt x="15" y="183"/>
                    <a:pt x="9" y="190"/>
                    <a:pt x="8" y="199"/>
                  </a:cubicBezTo>
                  <a:cubicBezTo>
                    <a:pt x="0" y="262"/>
                    <a:pt x="18" y="327"/>
                    <a:pt x="65" y="377"/>
                  </a:cubicBezTo>
                  <a:cubicBezTo>
                    <a:pt x="118" y="434"/>
                    <a:pt x="193" y="457"/>
                    <a:pt x="264" y="446"/>
                  </a:cubicBezTo>
                  <a:cubicBezTo>
                    <a:pt x="846" y="1072"/>
                    <a:pt x="846" y="1072"/>
                    <a:pt x="846" y="1072"/>
                  </a:cubicBezTo>
                  <a:cubicBezTo>
                    <a:pt x="829" y="1142"/>
                    <a:pt x="847" y="1219"/>
                    <a:pt x="900" y="1276"/>
                  </a:cubicBezTo>
                  <a:cubicBezTo>
                    <a:pt x="946" y="1326"/>
                    <a:pt x="1010" y="1350"/>
                    <a:pt x="1074" y="1346"/>
                  </a:cubicBezTo>
                  <a:cubicBezTo>
                    <a:pt x="1082" y="1346"/>
                    <a:pt x="1089" y="1341"/>
                    <a:pt x="1093" y="1333"/>
                  </a:cubicBezTo>
                  <a:cubicBezTo>
                    <a:pt x="1096" y="1325"/>
                    <a:pt x="1094" y="1316"/>
                    <a:pt x="1088" y="1310"/>
                  </a:cubicBezTo>
                  <a:cubicBezTo>
                    <a:pt x="1027" y="1244"/>
                    <a:pt x="1027" y="1244"/>
                    <a:pt x="1027" y="1244"/>
                  </a:cubicBezTo>
                  <a:cubicBezTo>
                    <a:pt x="1016" y="1232"/>
                    <a:pt x="1016" y="1212"/>
                    <a:pt x="1029" y="1201"/>
                  </a:cubicBezTo>
                  <a:cubicBezTo>
                    <a:pt x="1142" y="1095"/>
                    <a:pt x="1142" y="1095"/>
                    <a:pt x="1142" y="1095"/>
                  </a:cubicBezTo>
                  <a:cubicBezTo>
                    <a:pt x="1155" y="1084"/>
                    <a:pt x="1174" y="1085"/>
                    <a:pt x="1186" y="1097"/>
                  </a:cubicBezTo>
                  <a:cubicBezTo>
                    <a:pt x="1247" y="1163"/>
                    <a:pt x="1247" y="1163"/>
                    <a:pt x="1247" y="1163"/>
                  </a:cubicBezTo>
                  <a:cubicBezTo>
                    <a:pt x="1253" y="1169"/>
                    <a:pt x="1261" y="1172"/>
                    <a:pt x="1269" y="1169"/>
                  </a:cubicBezTo>
                  <a:cubicBezTo>
                    <a:pt x="1277" y="1166"/>
                    <a:pt x="1283" y="1159"/>
                    <a:pt x="1284" y="1151"/>
                  </a:cubicBezTo>
                  <a:cubicBezTo>
                    <a:pt x="1292" y="1088"/>
                    <a:pt x="1274" y="1022"/>
                    <a:pt x="1227" y="972"/>
                  </a:cubicBezTo>
                  <a:close/>
                  <a:moveTo>
                    <a:pt x="1227" y="972"/>
                  </a:moveTo>
                  <a:cubicBezTo>
                    <a:pt x="1227" y="972"/>
                    <a:pt x="1227" y="972"/>
                    <a:pt x="1227" y="9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US"/>
            </a:p>
          </p:txBody>
        </p:sp>
      </p:grpSp>
      <p:grpSp>
        <p:nvGrpSpPr>
          <p:cNvPr id="141" name="Group 140"/>
          <p:cNvGrpSpPr/>
          <p:nvPr/>
        </p:nvGrpSpPr>
        <p:grpSpPr>
          <a:xfrm>
            <a:off x="3626766" y="3087815"/>
            <a:ext cx="765077" cy="653379"/>
            <a:chOff x="10323513" y="708025"/>
            <a:chExt cx="1011237" cy="863600"/>
          </a:xfrm>
          <a:solidFill>
            <a:schemeClr val="accent6"/>
          </a:solidFill>
        </p:grpSpPr>
        <p:sp>
          <p:nvSpPr>
            <p:cNvPr id="142" name="Freeform 37"/>
            <p:cNvSpPr>
              <a:spLocks noEditPoints="1"/>
            </p:cNvSpPr>
            <p:nvPr/>
          </p:nvSpPr>
          <p:spPr bwMode="auto">
            <a:xfrm>
              <a:off x="10323513" y="762000"/>
              <a:ext cx="877887" cy="809625"/>
            </a:xfrm>
            <a:custGeom>
              <a:avLst/>
              <a:gdLst>
                <a:gd name="T0" fmla="*/ 100 w 131"/>
                <a:gd name="T1" fmla="*/ 12 h 119"/>
                <a:gd name="T2" fmla="*/ 51 w 131"/>
                <a:gd name="T3" fmla="*/ 8 h 119"/>
                <a:gd name="T4" fmla="*/ 35 w 131"/>
                <a:gd name="T5" fmla="*/ 42 h 119"/>
                <a:gd name="T6" fmla="*/ 44 w 131"/>
                <a:gd name="T7" fmla="*/ 54 h 119"/>
                <a:gd name="T8" fmla="*/ 57 w 131"/>
                <a:gd name="T9" fmla="*/ 48 h 119"/>
                <a:gd name="T10" fmla="*/ 64 w 131"/>
                <a:gd name="T11" fmla="*/ 37 h 119"/>
                <a:gd name="T12" fmla="*/ 111 w 131"/>
                <a:gd name="T13" fmla="*/ 75 h 119"/>
                <a:gd name="T14" fmla="*/ 105 w 131"/>
                <a:gd name="T15" fmla="*/ 81 h 119"/>
                <a:gd name="T16" fmla="*/ 91 w 131"/>
                <a:gd name="T17" fmla="*/ 71 h 119"/>
                <a:gd name="T18" fmla="*/ 101 w 131"/>
                <a:gd name="T19" fmla="*/ 85 h 119"/>
                <a:gd name="T20" fmla="*/ 95 w 131"/>
                <a:gd name="T21" fmla="*/ 91 h 119"/>
                <a:gd name="T22" fmla="*/ 81 w 131"/>
                <a:gd name="T23" fmla="*/ 81 h 119"/>
                <a:gd name="T24" fmla="*/ 91 w 131"/>
                <a:gd name="T25" fmla="*/ 95 h 119"/>
                <a:gd name="T26" fmla="*/ 85 w 131"/>
                <a:gd name="T27" fmla="*/ 101 h 119"/>
                <a:gd name="T28" fmla="*/ 72 w 131"/>
                <a:gd name="T29" fmla="*/ 91 h 119"/>
                <a:gd name="T30" fmla="*/ 81 w 131"/>
                <a:gd name="T31" fmla="*/ 105 h 119"/>
                <a:gd name="T32" fmla="*/ 76 w 131"/>
                <a:gd name="T33" fmla="*/ 111 h 119"/>
                <a:gd name="T34" fmla="*/ 63 w 131"/>
                <a:gd name="T35" fmla="*/ 91 h 119"/>
                <a:gd name="T36" fmla="*/ 53 w 131"/>
                <a:gd name="T37" fmla="*/ 81 h 119"/>
                <a:gd name="T38" fmla="*/ 43 w 131"/>
                <a:gd name="T39" fmla="*/ 71 h 119"/>
                <a:gd name="T40" fmla="*/ 33 w 131"/>
                <a:gd name="T41" fmla="*/ 61 h 119"/>
                <a:gd name="T42" fmla="*/ 5 w 131"/>
                <a:gd name="T43" fmla="*/ 41 h 119"/>
                <a:gd name="T44" fmla="*/ 1 w 131"/>
                <a:gd name="T45" fmla="*/ 46 h 119"/>
                <a:gd name="T46" fmla="*/ 14 w 131"/>
                <a:gd name="T47" fmla="*/ 70 h 119"/>
                <a:gd name="T48" fmla="*/ 24 w 131"/>
                <a:gd name="T49" fmla="*/ 80 h 119"/>
                <a:gd name="T50" fmla="*/ 34 w 131"/>
                <a:gd name="T51" fmla="*/ 90 h 119"/>
                <a:gd name="T52" fmla="*/ 44 w 131"/>
                <a:gd name="T53" fmla="*/ 100 h 119"/>
                <a:gd name="T54" fmla="*/ 54 w 131"/>
                <a:gd name="T55" fmla="*/ 109 h 119"/>
                <a:gd name="T56" fmla="*/ 71 w 131"/>
                <a:gd name="T57" fmla="*/ 115 h 119"/>
                <a:gd name="T58" fmla="*/ 88 w 131"/>
                <a:gd name="T59" fmla="*/ 108 h 119"/>
                <a:gd name="T60" fmla="*/ 98 w 131"/>
                <a:gd name="T61" fmla="*/ 98 h 119"/>
                <a:gd name="T62" fmla="*/ 108 w 131"/>
                <a:gd name="T63" fmla="*/ 88 h 119"/>
                <a:gd name="T64" fmla="*/ 115 w 131"/>
                <a:gd name="T65" fmla="*/ 71 h 119"/>
                <a:gd name="T66" fmla="*/ 130 w 131"/>
                <a:gd name="T67" fmla="*/ 46 h 119"/>
                <a:gd name="T68" fmla="*/ 102 w 131"/>
                <a:gd name="T69" fmla="*/ 13 h 119"/>
                <a:gd name="T70" fmla="*/ 102 w 131"/>
                <a:gd name="T71" fmla="*/ 1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1" h="119">
                  <a:moveTo>
                    <a:pt x="102" y="13"/>
                  </a:moveTo>
                  <a:cubicBezTo>
                    <a:pt x="101" y="13"/>
                    <a:pt x="101" y="13"/>
                    <a:pt x="100" y="12"/>
                  </a:cubicBezTo>
                  <a:cubicBezTo>
                    <a:pt x="72" y="3"/>
                    <a:pt x="72" y="3"/>
                    <a:pt x="72" y="3"/>
                  </a:cubicBezTo>
                  <a:cubicBezTo>
                    <a:pt x="60" y="0"/>
                    <a:pt x="53" y="6"/>
                    <a:pt x="51" y="8"/>
                  </a:cubicBezTo>
                  <a:cubicBezTo>
                    <a:pt x="49" y="9"/>
                    <a:pt x="49" y="10"/>
                    <a:pt x="48" y="12"/>
                  </a:cubicBezTo>
                  <a:cubicBezTo>
                    <a:pt x="35" y="42"/>
                    <a:pt x="35" y="42"/>
                    <a:pt x="35" y="42"/>
                  </a:cubicBezTo>
                  <a:cubicBezTo>
                    <a:pt x="35" y="43"/>
                    <a:pt x="35" y="46"/>
                    <a:pt x="36" y="48"/>
                  </a:cubicBezTo>
                  <a:cubicBezTo>
                    <a:pt x="38" y="51"/>
                    <a:pt x="41" y="54"/>
                    <a:pt x="44" y="54"/>
                  </a:cubicBezTo>
                  <a:cubicBezTo>
                    <a:pt x="48" y="55"/>
                    <a:pt x="52" y="54"/>
                    <a:pt x="55" y="51"/>
                  </a:cubicBezTo>
                  <a:cubicBezTo>
                    <a:pt x="56" y="50"/>
                    <a:pt x="57" y="49"/>
                    <a:pt x="57" y="48"/>
                  </a:cubicBezTo>
                  <a:cubicBezTo>
                    <a:pt x="62" y="40"/>
                    <a:pt x="62" y="40"/>
                    <a:pt x="62" y="40"/>
                  </a:cubicBezTo>
                  <a:cubicBezTo>
                    <a:pt x="62" y="39"/>
                    <a:pt x="63" y="38"/>
                    <a:pt x="64" y="37"/>
                  </a:cubicBezTo>
                  <a:cubicBezTo>
                    <a:pt x="68" y="33"/>
                    <a:pt x="70" y="35"/>
                    <a:pt x="71" y="35"/>
                  </a:cubicBezTo>
                  <a:cubicBezTo>
                    <a:pt x="77" y="41"/>
                    <a:pt x="111" y="75"/>
                    <a:pt x="111" y="75"/>
                  </a:cubicBezTo>
                  <a:cubicBezTo>
                    <a:pt x="112" y="77"/>
                    <a:pt x="112" y="79"/>
                    <a:pt x="110" y="80"/>
                  </a:cubicBezTo>
                  <a:cubicBezTo>
                    <a:pt x="109" y="82"/>
                    <a:pt x="107" y="82"/>
                    <a:pt x="105" y="81"/>
                  </a:cubicBezTo>
                  <a:cubicBezTo>
                    <a:pt x="96" y="71"/>
                    <a:pt x="96" y="71"/>
                    <a:pt x="96" y="71"/>
                  </a:cubicBezTo>
                  <a:cubicBezTo>
                    <a:pt x="95" y="70"/>
                    <a:pt x="93" y="70"/>
                    <a:pt x="91" y="71"/>
                  </a:cubicBezTo>
                  <a:cubicBezTo>
                    <a:pt x="90" y="73"/>
                    <a:pt x="90" y="75"/>
                    <a:pt x="91" y="76"/>
                  </a:cubicBezTo>
                  <a:cubicBezTo>
                    <a:pt x="101" y="85"/>
                    <a:pt x="101" y="85"/>
                    <a:pt x="101" y="85"/>
                  </a:cubicBezTo>
                  <a:cubicBezTo>
                    <a:pt x="102" y="86"/>
                    <a:pt x="102" y="89"/>
                    <a:pt x="100" y="90"/>
                  </a:cubicBezTo>
                  <a:cubicBezTo>
                    <a:pt x="99" y="92"/>
                    <a:pt x="97" y="92"/>
                    <a:pt x="95" y="91"/>
                  </a:cubicBezTo>
                  <a:cubicBezTo>
                    <a:pt x="86" y="81"/>
                    <a:pt x="86" y="81"/>
                    <a:pt x="86" y="81"/>
                  </a:cubicBezTo>
                  <a:cubicBezTo>
                    <a:pt x="85" y="80"/>
                    <a:pt x="83" y="80"/>
                    <a:pt x="81" y="81"/>
                  </a:cubicBezTo>
                  <a:cubicBezTo>
                    <a:pt x="80" y="83"/>
                    <a:pt x="80" y="85"/>
                    <a:pt x="81" y="86"/>
                  </a:cubicBezTo>
                  <a:cubicBezTo>
                    <a:pt x="91" y="95"/>
                    <a:pt x="91" y="95"/>
                    <a:pt x="91" y="95"/>
                  </a:cubicBezTo>
                  <a:cubicBezTo>
                    <a:pt x="92" y="96"/>
                    <a:pt x="92" y="99"/>
                    <a:pt x="90" y="100"/>
                  </a:cubicBezTo>
                  <a:cubicBezTo>
                    <a:pt x="89" y="102"/>
                    <a:pt x="87" y="102"/>
                    <a:pt x="85" y="101"/>
                  </a:cubicBezTo>
                  <a:cubicBezTo>
                    <a:pt x="76" y="91"/>
                    <a:pt x="76" y="91"/>
                    <a:pt x="76" y="91"/>
                  </a:cubicBezTo>
                  <a:cubicBezTo>
                    <a:pt x="75" y="90"/>
                    <a:pt x="73" y="90"/>
                    <a:pt x="72" y="91"/>
                  </a:cubicBezTo>
                  <a:cubicBezTo>
                    <a:pt x="70" y="92"/>
                    <a:pt x="70" y="94"/>
                    <a:pt x="72" y="96"/>
                  </a:cubicBezTo>
                  <a:cubicBezTo>
                    <a:pt x="81" y="105"/>
                    <a:pt x="81" y="105"/>
                    <a:pt x="81" y="105"/>
                  </a:cubicBezTo>
                  <a:cubicBezTo>
                    <a:pt x="82" y="106"/>
                    <a:pt x="82" y="109"/>
                    <a:pt x="80" y="110"/>
                  </a:cubicBezTo>
                  <a:cubicBezTo>
                    <a:pt x="79" y="112"/>
                    <a:pt x="77" y="112"/>
                    <a:pt x="76" y="111"/>
                  </a:cubicBezTo>
                  <a:cubicBezTo>
                    <a:pt x="64" y="99"/>
                    <a:pt x="64" y="99"/>
                    <a:pt x="64" y="99"/>
                  </a:cubicBezTo>
                  <a:cubicBezTo>
                    <a:pt x="66" y="97"/>
                    <a:pt x="65" y="93"/>
                    <a:pt x="63" y="91"/>
                  </a:cubicBezTo>
                  <a:cubicBezTo>
                    <a:pt x="60" y="88"/>
                    <a:pt x="56" y="88"/>
                    <a:pt x="53" y="90"/>
                  </a:cubicBezTo>
                  <a:cubicBezTo>
                    <a:pt x="56" y="88"/>
                    <a:pt x="56" y="83"/>
                    <a:pt x="53" y="81"/>
                  </a:cubicBezTo>
                  <a:cubicBezTo>
                    <a:pt x="50" y="78"/>
                    <a:pt x="46" y="78"/>
                    <a:pt x="43" y="80"/>
                  </a:cubicBezTo>
                  <a:cubicBezTo>
                    <a:pt x="46" y="78"/>
                    <a:pt x="46" y="73"/>
                    <a:pt x="43" y="71"/>
                  </a:cubicBezTo>
                  <a:cubicBezTo>
                    <a:pt x="40" y="68"/>
                    <a:pt x="36" y="68"/>
                    <a:pt x="33" y="70"/>
                  </a:cubicBezTo>
                  <a:cubicBezTo>
                    <a:pt x="36" y="68"/>
                    <a:pt x="36" y="64"/>
                    <a:pt x="33" y="61"/>
                  </a:cubicBezTo>
                  <a:cubicBezTo>
                    <a:pt x="30" y="58"/>
                    <a:pt x="27" y="58"/>
                    <a:pt x="24" y="60"/>
                  </a:cubicBezTo>
                  <a:cubicBezTo>
                    <a:pt x="5" y="41"/>
                    <a:pt x="5" y="41"/>
                    <a:pt x="5" y="41"/>
                  </a:cubicBezTo>
                  <a:cubicBezTo>
                    <a:pt x="4" y="40"/>
                    <a:pt x="2" y="40"/>
                    <a:pt x="1" y="41"/>
                  </a:cubicBezTo>
                  <a:cubicBezTo>
                    <a:pt x="0" y="42"/>
                    <a:pt x="0" y="44"/>
                    <a:pt x="1" y="46"/>
                  </a:cubicBezTo>
                  <a:cubicBezTo>
                    <a:pt x="20" y="64"/>
                    <a:pt x="20" y="64"/>
                    <a:pt x="20" y="64"/>
                  </a:cubicBezTo>
                  <a:cubicBezTo>
                    <a:pt x="14" y="70"/>
                    <a:pt x="14" y="70"/>
                    <a:pt x="14" y="70"/>
                  </a:cubicBezTo>
                  <a:cubicBezTo>
                    <a:pt x="12" y="72"/>
                    <a:pt x="12" y="76"/>
                    <a:pt x="15" y="79"/>
                  </a:cubicBezTo>
                  <a:cubicBezTo>
                    <a:pt x="17" y="82"/>
                    <a:pt x="22" y="82"/>
                    <a:pt x="24" y="80"/>
                  </a:cubicBezTo>
                  <a:cubicBezTo>
                    <a:pt x="22" y="82"/>
                    <a:pt x="22" y="86"/>
                    <a:pt x="25" y="89"/>
                  </a:cubicBezTo>
                  <a:cubicBezTo>
                    <a:pt x="27" y="92"/>
                    <a:pt x="31" y="92"/>
                    <a:pt x="34" y="90"/>
                  </a:cubicBezTo>
                  <a:cubicBezTo>
                    <a:pt x="31" y="92"/>
                    <a:pt x="32" y="96"/>
                    <a:pt x="34" y="99"/>
                  </a:cubicBezTo>
                  <a:cubicBezTo>
                    <a:pt x="37" y="102"/>
                    <a:pt x="41" y="102"/>
                    <a:pt x="44" y="100"/>
                  </a:cubicBezTo>
                  <a:cubicBezTo>
                    <a:pt x="41" y="102"/>
                    <a:pt x="42" y="106"/>
                    <a:pt x="44" y="109"/>
                  </a:cubicBezTo>
                  <a:cubicBezTo>
                    <a:pt x="47" y="112"/>
                    <a:pt x="51" y="112"/>
                    <a:pt x="54" y="109"/>
                  </a:cubicBezTo>
                  <a:cubicBezTo>
                    <a:pt x="60" y="104"/>
                    <a:pt x="60" y="104"/>
                    <a:pt x="60" y="104"/>
                  </a:cubicBezTo>
                  <a:cubicBezTo>
                    <a:pt x="71" y="115"/>
                    <a:pt x="71" y="115"/>
                    <a:pt x="71" y="115"/>
                  </a:cubicBezTo>
                  <a:cubicBezTo>
                    <a:pt x="75" y="119"/>
                    <a:pt x="81" y="119"/>
                    <a:pt x="85" y="115"/>
                  </a:cubicBezTo>
                  <a:cubicBezTo>
                    <a:pt x="87" y="113"/>
                    <a:pt x="88" y="110"/>
                    <a:pt x="88" y="108"/>
                  </a:cubicBezTo>
                  <a:cubicBezTo>
                    <a:pt x="90" y="108"/>
                    <a:pt x="93" y="107"/>
                    <a:pt x="95" y="105"/>
                  </a:cubicBezTo>
                  <a:cubicBezTo>
                    <a:pt x="97" y="103"/>
                    <a:pt x="98" y="100"/>
                    <a:pt x="98" y="98"/>
                  </a:cubicBezTo>
                  <a:cubicBezTo>
                    <a:pt x="100" y="98"/>
                    <a:pt x="103" y="97"/>
                    <a:pt x="105" y="95"/>
                  </a:cubicBezTo>
                  <a:cubicBezTo>
                    <a:pt x="107" y="93"/>
                    <a:pt x="108" y="90"/>
                    <a:pt x="108" y="88"/>
                  </a:cubicBezTo>
                  <a:cubicBezTo>
                    <a:pt x="110" y="88"/>
                    <a:pt x="113" y="87"/>
                    <a:pt x="115" y="85"/>
                  </a:cubicBezTo>
                  <a:cubicBezTo>
                    <a:pt x="119" y="81"/>
                    <a:pt x="119" y="75"/>
                    <a:pt x="115" y="71"/>
                  </a:cubicBezTo>
                  <a:cubicBezTo>
                    <a:pt x="110" y="66"/>
                    <a:pt x="110" y="66"/>
                    <a:pt x="110" y="66"/>
                  </a:cubicBezTo>
                  <a:cubicBezTo>
                    <a:pt x="130" y="46"/>
                    <a:pt x="130" y="46"/>
                    <a:pt x="130" y="46"/>
                  </a:cubicBezTo>
                  <a:cubicBezTo>
                    <a:pt x="131" y="45"/>
                    <a:pt x="131" y="43"/>
                    <a:pt x="130" y="42"/>
                  </a:cubicBezTo>
                  <a:lnTo>
                    <a:pt x="102" y="13"/>
                  </a:lnTo>
                  <a:close/>
                  <a:moveTo>
                    <a:pt x="102" y="13"/>
                  </a:moveTo>
                  <a:cubicBezTo>
                    <a:pt x="102" y="13"/>
                    <a:pt x="102" y="13"/>
                    <a:pt x="102"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US"/>
            </a:p>
          </p:txBody>
        </p:sp>
        <p:sp>
          <p:nvSpPr>
            <p:cNvPr id="143" name="Freeform 38"/>
            <p:cNvSpPr>
              <a:spLocks noEditPoints="1"/>
            </p:cNvSpPr>
            <p:nvPr/>
          </p:nvSpPr>
          <p:spPr bwMode="auto">
            <a:xfrm>
              <a:off x="11014075" y="708025"/>
              <a:ext cx="320675" cy="325438"/>
            </a:xfrm>
            <a:custGeom>
              <a:avLst/>
              <a:gdLst>
                <a:gd name="T0" fmla="*/ 46 w 48"/>
                <a:gd name="T1" fmla="*/ 28 h 48"/>
                <a:gd name="T2" fmla="*/ 20 w 48"/>
                <a:gd name="T3" fmla="*/ 3 h 48"/>
                <a:gd name="T4" fmla="*/ 11 w 48"/>
                <a:gd name="T5" fmla="*/ 3 h 48"/>
                <a:gd name="T6" fmla="*/ 3 w 48"/>
                <a:gd name="T7" fmla="*/ 12 h 48"/>
                <a:gd name="T8" fmla="*/ 3 w 48"/>
                <a:gd name="T9" fmla="*/ 20 h 48"/>
                <a:gd name="T10" fmla="*/ 28 w 48"/>
                <a:gd name="T11" fmla="*/ 46 h 48"/>
                <a:gd name="T12" fmla="*/ 37 w 48"/>
                <a:gd name="T13" fmla="*/ 46 h 48"/>
                <a:gd name="T14" fmla="*/ 46 w 48"/>
                <a:gd name="T15" fmla="*/ 37 h 48"/>
                <a:gd name="T16" fmla="*/ 46 w 48"/>
                <a:gd name="T17" fmla="*/ 28 h 48"/>
                <a:gd name="T18" fmla="*/ 32 w 48"/>
                <a:gd name="T19" fmla="*/ 41 h 48"/>
                <a:gd name="T20" fmla="*/ 27 w 48"/>
                <a:gd name="T21" fmla="*/ 36 h 48"/>
                <a:gd name="T22" fmla="*/ 32 w 48"/>
                <a:gd name="T23" fmla="*/ 31 h 48"/>
                <a:gd name="T24" fmla="*/ 37 w 48"/>
                <a:gd name="T25" fmla="*/ 36 h 48"/>
                <a:gd name="T26" fmla="*/ 32 w 48"/>
                <a:gd name="T27" fmla="*/ 41 h 48"/>
                <a:gd name="T28" fmla="*/ 32 w 48"/>
                <a:gd name="T29" fmla="*/ 41 h 48"/>
                <a:gd name="T30" fmla="*/ 32 w 48"/>
                <a:gd name="T31" fmla="*/ 4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 h="48">
                  <a:moveTo>
                    <a:pt x="46" y="28"/>
                  </a:moveTo>
                  <a:cubicBezTo>
                    <a:pt x="20" y="3"/>
                    <a:pt x="20" y="3"/>
                    <a:pt x="20" y="3"/>
                  </a:cubicBezTo>
                  <a:cubicBezTo>
                    <a:pt x="18" y="0"/>
                    <a:pt x="14" y="0"/>
                    <a:pt x="11" y="3"/>
                  </a:cubicBezTo>
                  <a:cubicBezTo>
                    <a:pt x="3" y="12"/>
                    <a:pt x="3" y="12"/>
                    <a:pt x="3" y="12"/>
                  </a:cubicBezTo>
                  <a:cubicBezTo>
                    <a:pt x="0" y="14"/>
                    <a:pt x="0" y="18"/>
                    <a:pt x="3" y="20"/>
                  </a:cubicBezTo>
                  <a:cubicBezTo>
                    <a:pt x="28" y="46"/>
                    <a:pt x="28" y="46"/>
                    <a:pt x="28" y="46"/>
                  </a:cubicBezTo>
                  <a:cubicBezTo>
                    <a:pt x="30" y="48"/>
                    <a:pt x="34" y="48"/>
                    <a:pt x="37" y="46"/>
                  </a:cubicBezTo>
                  <a:cubicBezTo>
                    <a:pt x="46" y="37"/>
                    <a:pt x="46" y="37"/>
                    <a:pt x="46" y="37"/>
                  </a:cubicBezTo>
                  <a:cubicBezTo>
                    <a:pt x="48" y="35"/>
                    <a:pt x="48" y="31"/>
                    <a:pt x="46" y="28"/>
                  </a:cubicBezTo>
                  <a:close/>
                  <a:moveTo>
                    <a:pt x="32" y="41"/>
                  </a:moveTo>
                  <a:cubicBezTo>
                    <a:pt x="29" y="41"/>
                    <a:pt x="27" y="39"/>
                    <a:pt x="27" y="36"/>
                  </a:cubicBezTo>
                  <a:cubicBezTo>
                    <a:pt x="27" y="33"/>
                    <a:pt x="29" y="31"/>
                    <a:pt x="32" y="31"/>
                  </a:cubicBezTo>
                  <a:cubicBezTo>
                    <a:pt x="35" y="31"/>
                    <a:pt x="37" y="33"/>
                    <a:pt x="37" y="36"/>
                  </a:cubicBezTo>
                  <a:cubicBezTo>
                    <a:pt x="37" y="39"/>
                    <a:pt x="35" y="41"/>
                    <a:pt x="32" y="41"/>
                  </a:cubicBezTo>
                  <a:close/>
                  <a:moveTo>
                    <a:pt x="32" y="41"/>
                  </a:moveTo>
                  <a:cubicBezTo>
                    <a:pt x="32" y="41"/>
                    <a:pt x="32" y="41"/>
                    <a:pt x="32" y="4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62500" lnSpcReduction="20000"/>
            </a:bodyPr>
            <a:lstStyle/>
            <a:p>
              <a:endParaRPr lang="en-US"/>
            </a:p>
          </p:txBody>
        </p:sp>
      </p:grpSp>
      <p:grpSp>
        <p:nvGrpSpPr>
          <p:cNvPr id="144" name="Group 143"/>
          <p:cNvGrpSpPr/>
          <p:nvPr/>
        </p:nvGrpSpPr>
        <p:grpSpPr>
          <a:xfrm>
            <a:off x="5753343" y="1267680"/>
            <a:ext cx="627613" cy="635639"/>
            <a:chOff x="4073525" y="2566988"/>
            <a:chExt cx="620713" cy="628650"/>
          </a:xfrm>
          <a:solidFill>
            <a:schemeClr val="accent2"/>
          </a:solidFill>
        </p:grpSpPr>
        <p:sp>
          <p:nvSpPr>
            <p:cNvPr id="145" name="Freeform 5"/>
            <p:cNvSpPr>
              <a:spLocks noEditPoints="1"/>
            </p:cNvSpPr>
            <p:nvPr/>
          </p:nvSpPr>
          <p:spPr bwMode="auto">
            <a:xfrm>
              <a:off x="4073525" y="2566988"/>
              <a:ext cx="620713" cy="514350"/>
            </a:xfrm>
            <a:custGeom>
              <a:avLst/>
              <a:gdLst>
                <a:gd name="T0" fmla="*/ 192 w 192"/>
                <a:gd name="T1" fmla="*/ 118 h 157"/>
                <a:gd name="T2" fmla="*/ 192 w 192"/>
                <a:gd name="T3" fmla="*/ 3 h 157"/>
                <a:gd name="T4" fmla="*/ 189 w 192"/>
                <a:gd name="T5" fmla="*/ 0 h 157"/>
                <a:gd name="T6" fmla="*/ 3 w 192"/>
                <a:gd name="T7" fmla="*/ 0 h 157"/>
                <a:gd name="T8" fmla="*/ 0 w 192"/>
                <a:gd name="T9" fmla="*/ 3 h 157"/>
                <a:gd name="T10" fmla="*/ 0 w 192"/>
                <a:gd name="T11" fmla="*/ 154 h 157"/>
                <a:gd name="T12" fmla="*/ 3 w 192"/>
                <a:gd name="T13" fmla="*/ 157 h 157"/>
                <a:gd name="T14" fmla="*/ 35 w 192"/>
                <a:gd name="T15" fmla="*/ 157 h 157"/>
                <a:gd name="T16" fmla="*/ 35 w 192"/>
                <a:gd name="T17" fmla="*/ 150 h 157"/>
                <a:gd name="T18" fmla="*/ 6 w 192"/>
                <a:gd name="T19" fmla="*/ 150 h 157"/>
                <a:gd name="T20" fmla="*/ 6 w 192"/>
                <a:gd name="T21" fmla="*/ 6 h 157"/>
                <a:gd name="T22" fmla="*/ 186 w 192"/>
                <a:gd name="T23" fmla="*/ 6 h 157"/>
                <a:gd name="T24" fmla="*/ 186 w 192"/>
                <a:gd name="T25" fmla="*/ 115 h 157"/>
                <a:gd name="T26" fmla="*/ 154 w 192"/>
                <a:gd name="T27" fmla="*/ 115 h 157"/>
                <a:gd name="T28" fmla="*/ 150 w 192"/>
                <a:gd name="T29" fmla="*/ 118 h 157"/>
                <a:gd name="T30" fmla="*/ 150 w 192"/>
                <a:gd name="T31" fmla="*/ 150 h 157"/>
                <a:gd name="T32" fmla="*/ 80 w 192"/>
                <a:gd name="T33" fmla="*/ 150 h 157"/>
                <a:gd name="T34" fmla="*/ 80 w 192"/>
                <a:gd name="T35" fmla="*/ 157 h 157"/>
                <a:gd name="T36" fmla="*/ 154 w 192"/>
                <a:gd name="T37" fmla="*/ 157 h 157"/>
                <a:gd name="T38" fmla="*/ 156 w 192"/>
                <a:gd name="T39" fmla="*/ 156 h 157"/>
                <a:gd name="T40" fmla="*/ 191 w 192"/>
                <a:gd name="T41" fmla="*/ 121 h 157"/>
                <a:gd name="T42" fmla="*/ 192 w 192"/>
                <a:gd name="T43" fmla="*/ 120 h 157"/>
                <a:gd name="T44" fmla="*/ 192 w 192"/>
                <a:gd name="T45" fmla="*/ 119 h 157"/>
                <a:gd name="T46" fmla="*/ 192 w 192"/>
                <a:gd name="T47" fmla="*/ 118 h 157"/>
                <a:gd name="T48" fmla="*/ 157 w 192"/>
                <a:gd name="T49" fmla="*/ 122 h 157"/>
                <a:gd name="T50" fmla="*/ 181 w 192"/>
                <a:gd name="T51" fmla="*/ 122 h 157"/>
                <a:gd name="T52" fmla="*/ 157 w 192"/>
                <a:gd name="T53" fmla="*/ 146 h 157"/>
                <a:gd name="T54" fmla="*/ 157 w 192"/>
                <a:gd name="T55" fmla="*/ 122 h 157"/>
                <a:gd name="T56" fmla="*/ 157 w 192"/>
                <a:gd name="T57" fmla="*/ 122 h 157"/>
                <a:gd name="T58" fmla="*/ 157 w 192"/>
                <a:gd name="T59" fmla="*/ 122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2" h="157">
                  <a:moveTo>
                    <a:pt x="192" y="118"/>
                  </a:moveTo>
                  <a:cubicBezTo>
                    <a:pt x="192" y="3"/>
                    <a:pt x="192" y="3"/>
                    <a:pt x="192" y="3"/>
                  </a:cubicBezTo>
                  <a:cubicBezTo>
                    <a:pt x="192" y="1"/>
                    <a:pt x="191" y="0"/>
                    <a:pt x="189" y="0"/>
                  </a:cubicBezTo>
                  <a:cubicBezTo>
                    <a:pt x="3" y="0"/>
                    <a:pt x="3" y="0"/>
                    <a:pt x="3" y="0"/>
                  </a:cubicBezTo>
                  <a:cubicBezTo>
                    <a:pt x="1" y="0"/>
                    <a:pt x="0" y="1"/>
                    <a:pt x="0" y="3"/>
                  </a:cubicBezTo>
                  <a:cubicBezTo>
                    <a:pt x="0" y="154"/>
                    <a:pt x="0" y="154"/>
                    <a:pt x="0" y="154"/>
                  </a:cubicBezTo>
                  <a:cubicBezTo>
                    <a:pt x="0" y="156"/>
                    <a:pt x="1" y="157"/>
                    <a:pt x="3" y="157"/>
                  </a:cubicBezTo>
                  <a:cubicBezTo>
                    <a:pt x="35" y="157"/>
                    <a:pt x="35" y="157"/>
                    <a:pt x="35" y="157"/>
                  </a:cubicBezTo>
                  <a:cubicBezTo>
                    <a:pt x="35" y="150"/>
                    <a:pt x="35" y="150"/>
                    <a:pt x="35" y="150"/>
                  </a:cubicBezTo>
                  <a:cubicBezTo>
                    <a:pt x="6" y="150"/>
                    <a:pt x="6" y="150"/>
                    <a:pt x="6" y="150"/>
                  </a:cubicBezTo>
                  <a:cubicBezTo>
                    <a:pt x="6" y="6"/>
                    <a:pt x="6" y="6"/>
                    <a:pt x="6" y="6"/>
                  </a:cubicBezTo>
                  <a:cubicBezTo>
                    <a:pt x="186" y="6"/>
                    <a:pt x="186" y="6"/>
                    <a:pt x="186" y="6"/>
                  </a:cubicBezTo>
                  <a:cubicBezTo>
                    <a:pt x="186" y="115"/>
                    <a:pt x="186" y="115"/>
                    <a:pt x="186" y="115"/>
                  </a:cubicBezTo>
                  <a:cubicBezTo>
                    <a:pt x="154" y="115"/>
                    <a:pt x="154" y="115"/>
                    <a:pt x="154" y="115"/>
                  </a:cubicBezTo>
                  <a:cubicBezTo>
                    <a:pt x="152" y="115"/>
                    <a:pt x="150" y="116"/>
                    <a:pt x="150" y="118"/>
                  </a:cubicBezTo>
                  <a:cubicBezTo>
                    <a:pt x="150" y="150"/>
                    <a:pt x="150" y="150"/>
                    <a:pt x="150" y="150"/>
                  </a:cubicBezTo>
                  <a:cubicBezTo>
                    <a:pt x="80" y="150"/>
                    <a:pt x="80" y="150"/>
                    <a:pt x="80" y="150"/>
                  </a:cubicBezTo>
                  <a:cubicBezTo>
                    <a:pt x="80" y="157"/>
                    <a:pt x="80" y="157"/>
                    <a:pt x="80" y="157"/>
                  </a:cubicBezTo>
                  <a:cubicBezTo>
                    <a:pt x="154" y="157"/>
                    <a:pt x="154" y="157"/>
                    <a:pt x="154" y="157"/>
                  </a:cubicBezTo>
                  <a:cubicBezTo>
                    <a:pt x="155" y="157"/>
                    <a:pt x="155" y="156"/>
                    <a:pt x="156" y="156"/>
                  </a:cubicBezTo>
                  <a:cubicBezTo>
                    <a:pt x="191" y="121"/>
                    <a:pt x="191" y="121"/>
                    <a:pt x="191" y="121"/>
                  </a:cubicBezTo>
                  <a:cubicBezTo>
                    <a:pt x="191" y="120"/>
                    <a:pt x="191" y="120"/>
                    <a:pt x="192" y="120"/>
                  </a:cubicBezTo>
                  <a:cubicBezTo>
                    <a:pt x="192" y="119"/>
                    <a:pt x="192" y="119"/>
                    <a:pt x="192" y="119"/>
                  </a:cubicBezTo>
                  <a:cubicBezTo>
                    <a:pt x="192" y="119"/>
                    <a:pt x="192" y="119"/>
                    <a:pt x="192" y="118"/>
                  </a:cubicBezTo>
                  <a:close/>
                  <a:moveTo>
                    <a:pt x="157" y="122"/>
                  </a:moveTo>
                  <a:cubicBezTo>
                    <a:pt x="181" y="122"/>
                    <a:pt x="181" y="122"/>
                    <a:pt x="181" y="122"/>
                  </a:cubicBezTo>
                  <a:cubicBezTo>
                    <a:pt x="157" y="146"/>
                    <a:pt x="157" y="146"/>
                    <a:pt x="157" y="146"/>
                  </a:cubicBezTo>
                  <a:lnTo>
                    <a:pt x="157" y="122"/>
                  </a:lnTo>
                  <a:close/>
                  <a:moveTo>
                    <a:pt x="157" y="122"/>
                  </a:moveTo>
                  <a:cubicBezTo>
                    <a:pt x="157" y="122"/>
                    <a:pt x="157" y="122"/>
                    <a:pt x="157" y="122"/>
                  </a:cubicBezTo>
                </a:path>
              </a:pathLst>
            </a:custGeom>
            <a:grpFill/>
            <a:ln w="3175">
              <a:solidFill>
                <a:schemeClr val="accent2"/>
              </a:solidFill>
              <a:round/>
              <a:headEnd/>
              <a:tailEnd/>
            </a:ln>
            <a:extLst/>
          </p:spPr>
          <p:txBody>
            <a:bodyPr vert="horz" wrap="square" lIns="91440" tIns="45720" rIns="91440" bIns="45720" numCol="1" anchor="t" anchorCtr="0" compatLnSpc="1">
              <a:prstTxWarp prst="textNoShape">
                <a:avLst/>
              </a:prstTxWarp>
              <a:normAutofit/>
            </a:bodyPr>
            <a:lstStyle/>
            <a:p>
              <a:endParaRPr lang="en-US"/>
            </a:p>
          </p:txBody>
        </p:sp>
        <p:sp>
          <p:nvSpPr>
            <p:cNvPr id="146" name="Freeform 6"/>
            <p:cNvSpPr>
              <a:spLocks noEditPoints="1"/>
            </p:cNvSpPr>
            <p:nvPr/>
          </p:nvSpPr>
          <p:spPr bwMode="auto">
            <a:xfrm>
              <a:off x="4219575" y="2662238"/>
              <a:ext cx="80963" cy="533400"/>
            </a:xfrm>
            <a:custGeom>
              <a:avLst/>
              <a:gdLst>
                <a:gd name="T0" fmla="*/ 15 w 25"/>
                <a:gd name="T1" fmla="*/ 2 h 163"/>
                <a:gd name="T2" fmla="*/ 13 w 25"/>
                <a:gd name="T3" fmla="*/ 0 h 163"/>
                <a:gd name="T4" fmla="*/ 10 w 25"/>
                <a:gd name="T5" fmla="*/ 2 h 163"/>
                <a:gd name="T6" fmla="*/ 0 w 25"/>
                <a:gd name="T7" fmla="*/ 30 h 163"/>
                <a:gd name="T8" fmla="*/ 0 w 25"/>
                <a:gd name="T9" fmla="*/ 32 h 163"/>
                <a:gd name="T10" fmla="*/ 0 w 25"/>
                <a:gd name="T11" fmla="*/ 160 h 163"/>
                <a:gd name="T12" fmla="*/ 3 w 25"/>
                <a:gd name="T13" fmla="*/ 163 h 163"/>
                <a:gd name="T14" fmla="*/ 22 w 25"/>
                <a:gd name="T15" fmla="*/ 163 h 163"/>
                <a:gd name="T16" fmla="*/ 25 w 25"/>
                <a:gd name="T17" fmla="*/ 160 h 163"/>
                <a:gd name="T18" fmla="*/ 25 w 25"/>
                <a:gd name="T19" fmla="*/ 32 h 163"/>
                <a:gd name="T20" fmla="*/ 25 w 25"/>
                <a:gd name="T21" fmla="*/ 30 h 163"/>
                <a:gd name="T22" fmla="*/ 15 w 25"/>
                <a:gd name="T23" fmla="*/ 2 h 163"/>
                <a:gd name="T24" fmla="*/ 6 w 25"/>
                <a:gd name="T25" fmla="*/ 35 h 163"/>
                <a:gd name="T26" fmla="*/ 9 w 25"/>
                <a:gd name="T27" fmla="*/ 35 h 163"/>
                <a:gd name="T28" fmla="*/ 9 w 25"/>
                <a:gd name="T29" fmla="*/ 134 h 163"/>
                <a:gd name="T30" fmla="*/ 6 w 25"/>
                <a:gd name="T31" fmla="*/ 134 h 163"/>
                <a:gd name="T32" fmla="*/ 6 w 25"/>
                <a:gd name="T33" fmla="*/ 35 h 163"/>
                <a:gd name="T34" fmla="*/ 16 w 25"/>
                <a:gd name="T35" fmla="*/ 35 h 163"/>
                <a:gd name="T36" fmla="*/ 19 w 25"/>
                <a:gd name="T37" fmla="*/ 35 h 163"/>
                <a:gd name="T38" fmla="*/ 19 w 25"/>
                <a:gd name="T39" fmla="*/ 134 h 163"/>
                <a:gd name="T40" fmla="*/ 16 w 25"/>
                <a:gd name="T41" fmla="*/ 134 h 163"/>
                <a:gd name="T42" fmla="*/ 16 w 25"/>
                <a:gd name="T43" fmla="*/ 35 h 163"/>
                <a:gd name="T44" fmla="*/ 13 w 25"/>
                <a:gd name="T45" fmla="*/ 13 h 163"/>
                <a:gd name="T46" fmla="*/ 18 w 25"/>
                <a:gd name="T47" fmla="*/ 29 h 163"/>
                <a:gd name="T48" fmla="*/ 7 w 25"/>
                <a:gd name="T49" fmla="*/ 29 h 163"/>
                <a:gd name="T50" fmla="*/ 13 w 25"/>
                <a:gd name="T51" fmla="*/ 13 h 163"/>
                <a:gd name="T52" fmla="*/ 19 w 25"/>
                <a:gd name="T53" fmla="*/ 157 h 163"/>
                <a:gd name="T54" fmla="*/ 6 w 25"/>
                <a:gd name="T55" fmla="*/ 157 h 163"/>
                <a:gd name="T56" fmla="*/ 6 w 25"/>
                <a:gd name="T57" fmla="*/ 141 h 163"/>
                <a:gd name="T58" fmla="*/ 19 w 25"/>
                <a:gd name="T59" fmla="*/ 141 h 163"/>
                <a:gd name="T60" fmla="*/ 19 w 25"/>
                <a:gd name="T61" fmla="*/ 157 h 163"/>
                <a:gd name="T62" fmla="*/ 19 w 25"/>
                <a:gd name="T63" fmla="*/ 157 h 163"/>
                <a:gd name="T64" fmla="*/ 19 w 25"/>
                <a:gd name="T65" fmla="*/ 15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 h="163">
                  <a:moveTo>
                    <a:pt x="15" y="2"/>
                  </a:moveTo>
                  <a:cubicBezTo>
                    <a:pt x="15" y="1"/>
                    <a:pt x="14" y="0"/>
                    <a:pt x="13" y="0"/>
                  </a:cubicBezTo>
                  <a:cubicBezTo>
                    <a:pt x="11" y="0"/>
                    <a:pt x="10" y="1"/>
                    <a:pt x="10" y="2"/>
                  </a:cubicBezTo>
                  <a:cubicBezTo>
                    <a:pt x="0" y="30"/>
                    <a:pt x="0" y="30"/>
                    <a:pt x="0" y="30"/>
                  </a:cubicBezTo>
                  <a:cubicBezTo>
                    <a:pt x="0" y="31"/>
                    <a:pt x="0" y="31"/>
                    <a:pt x="0" y="32"/>
                  </a:cubicBezTo>
                  <a:cubicBezTo>
                    <a:pt x="0" y="160"/>
                    <a:pt x="0" y="160"/>
                    <a:pt x="0" y="160"/>
                  </a:cubicBezTo>
                  <a:cubicBezTo>
                    <a:pt x="0" y="162"/>
                    <a:pt x="1" y="163"/>
                    <a:pt x="3" y="163"/>
                  </a:cubicBezTo>
                  <a:cubicBezTo>
                    <a:pt x="22" y="163"/>
                    <a:pt x="22" y="163"/>
                    <a:pt x="22" y="163"/>
                  </a:cubicBezTo>
                  <a:cubicBezTo>
                    <a:pt x="24" y="163"/>
                    <a:pt x="25" y="162"/>
                    <a:pt x="25" y="160"/>
                  </a:cubicBezTo>
                  <a:cubicBezTo>
                    <a:pt x="25" y="32"/>
                    <a:pt x="25" y="32"/>
                    <a:pt x="25" y="32"/>
                  </a:cubicBezTo>
                  <a:cubicBezTo>
                    <a:pt x="25" y="31"/>
                    <a:pt x="25" y="30"/>
                    <a:pt x="25" y="30"/>
                  </a:cubicBezTo>
                  <a:lnTo>
                    <a:pt x="15" y="2"/>
                  </a:lnTo>
                  <a:close/>
                  <a:moveTo>
                    <a:pt x="6" y="35"/>
                  </a:moveTo>
                  <a:cubicBezTo>
                    <a:pt x="9" y="35"/>
                    <a:pt x="9" y="35"/>
                    <a:pt x="9" y="35"/>
                  </a:cubicBezTo>
                  <a:cubicBezTo>
                    <a:pt x="9" y="134"/>
                    <a:pt x="9" y="134"/>
                    <a:pt x="9" y="134"/>
                  </a:cubicBezTo>
                  <a:cubicBezTo>
                    <a:pt x="6" y="134"/>
                    <a:pt x="6" y="134"/>
                    <a:pt x="6" y="134"/>
                  </a:cubicBezTo>
                  <a:lnTo>
                    <a:pt x="6" y="35"/>
                  </a:lnTo>
                  <a:close/>
                  <a:moveTo>
                    <a:pt x="16" y="35"/>
                  </a:moveTo>
                  <a:cubicBezTo>
                    <a:pt x="19" y="35"/>
                    <a:pt x="19" y="35"/>
                    <a:pt x="19" y="35"/>
                  </a:cubicBezTo>
                  <a:cubicBezTo>
                    <a:pt x="19" y="134"/>
                    <a:pt x="19" y="134"/>
                    <a:pt x="19" y="134"/>
                  </a:cubicBezTo>
                  <a:cubicBezTo>
                    <a:pt x="16" y="134"/>
                    <a:pt x="16" y="134"/>
                    <a:pt x="16" y="134"/>
                  </a:cubicBezTo>
                  <a:lnTo>
                    <a:pt x="16" y="35"/>
                  </a:lnTo>
                  <a:close/>
                  <a:moveTo>
                    <a:pt x="13" y="13"/>
                  </a:moveTo>
                  <a:cubicBezTo>
                    <a:pt x="18" y="29"/>
                    <a:pt x="18" y="29"/>
                    <a:pt x="18" y="29"/>
                  </a:cubicBezTo>
                  <a:cubicBezTo>
                    <a:pt x="7" y="29"/>
                    <a:pt x="7" y="29"/>
                    <a:pt x="7" y="29"/>
                  </a:cubicBezTo>
                  <a:lnTo>
                    <a:pt x="13" y="13"/>
                  </a:lnTo>
                  <a:close/>
                  <a:moveTo>
                    <a:pt x="19" y="157"/>
                  </a:moveTo>
                  <a:cubicBezTo>
                    <a:pt x="6" y="157"/>
                    <a:pt x="6" y="157"/>
                    <a:pt x="6" y="157"/>
                  </a:cubicBezTo>
                  <a:cubicBezTo>
                    <a:pt x="6" y="141"/>
                    <a:pt x="6" y="141"/>
                    <a:pt x="6" y="141"/>
                  </a:cubicBezTo>
                  <a:cubicBezTo>
                    <a:pt x="19" y="141"/>
                    <a:pt x="19" y="141"/>
                    <a:pt x="19" y="141"/>
                  </a:cubicBezTo>
                  <a:lnTo>
                    <a:pt x="19" y="157"/>
                  </a:lnTo>
                  <a:close/>
                  <a:moveTo>
                    <a:pt x="19" y="157"/>
                  </a:moveTo>
                  <a:cubicBezTo>
                    <a:pt x="19" y="157"/>
                    <a:pt x="19" y="157"/>
                    <a:pt x="19" y="157"/>
                  </a:cubicBezTo>
                </a:path>
              </a:pathLst>
            </a:custGeom>
            <a:grpFill/>
            <a:ln w="3175">
              <a:solidFill>
                <a:schemeClr val="accent2"/>
              </a:solidFill>
              <a:round/>
              <a:headEnd/>
              <a:tailEnd/>
            </a:ln>
            <a:extLst/>
          </p:spPr>
          <p:txBody>
            <a:bodyPr vert="horz" wrap="square" lIns="91440" tIns="45720" rIns="91440" bIns="45720" numCol="1" anchor="t" anchorCtr="0" compatLnSpc="1">
              <a:prstTxWarp prst="textNoShape">
                <a:avLst/>
              </a:prstTxWarp>
              <a:normAutofit/>
            </a:bodyPr>
            <a:lstStyle/>
            <a:p>
              <a:endParaRPr lang="en-US"/>
            </a:p>
          </p:txBody>
        </p:sp>
        <p:sp>
          <p:nvSpPr>
            <p:cNvPr id="147" name="Freeform 7"/>
            <p:cNvSpPr>
              <a:spLocks noEditPoints="1"/>
            </p:cNvSpPr>
            <p:nvPr/>
          </p:nvSpPr>
          <p:spPr bwMode="auto">
            <a:xfrm>
              <a:off x="4341813" y="2628901"/>
              <a:ext cx="187325" cy="114300"/>
            </a:xfrm>
            <a:custGeom>
              <a:avLst/>
              <a:gdLst>
                <a:gd name="T0" fmla="*/ 29 w 58"/>
                <a:gd name="T1" fmla="*/ 0 h 35"/>
                <a:gd name="T2" fmla="*/ 0 w 58"/>
                <a:gd name="T3" fmla="*/ 29 h 35"/>
                <a:gd name="T4" fmla="*/ 0 w 58"/>
                <a:gd name="T5" fmla="*/ 35 h 35"/>
                <a:gd name="T6" fmla="*/ 7 w 58"/>
                <a:gd name="T7" fmla="*/ 35 h 35"/>
                <a:gd name="T8" fmla="*/ 7 w 58"/>
                <a:gd name="T9" fmla="*/ 29 h 35"/>
                <a:gd name="T10" fmla="*/ 29 w 58"/>
                <a:gd name="T11" fmla="*/ 7 h 35"/>
                <a:gd name="T12" fmla="*/ 51 w 58"/>
                <a:gd name="T13" fmla="*/ 29 h 35"/>
                <a:gd name="T14" fmla="*/ 51 w 58"/>
                <a:gd name="T15" fmla="*/ 35 h 35"/>
                <a:gd name="T16" fmla="*/ 58 w 58"/>
                <a:gd name="T17" fmla="*/ 35 h 35"/>
                <a:gd name="T18" fmla="*/ 58 w 58"/>
                <a:gd name="T19" fmla="*/ 29 h 35"/>
                <a:gd name="T20" fmla="*/ 29 w 58"/>
                <a:gd name="T21" fmla="*/ 0 h 35"/>
                <a:gd name="T22" fmla="*/ 29 w 58"/>
                <a:gd name="T23" fmla="*/ 0 h 35"/>
                <a:gd name="T24" fmla="*/ 29 w 58"/>
                <a:gd name="T2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35">
                  <a:moveTo>
                    <a:pt x="29" y="0"/>
                  </a:moveTo>
                  <a:cubicBezTo>
                    <a:pt x="13" y="0"/>
                    <a:pt x="0" y="13"/>
                    <a:pt x="0" y="29"/>
                  </a:cubicBezTo>
                  <a:cubicBezTo>
                    <a:pt x="0" y="35"/>
                    <a:pt x="0" y="35"/>
                    <a:pt x="0" y="35"/>
                  </a:cubicBezTo>
                  <a:cubicBezTo>
                    <a:pt x="7" y="35"/>
                    <a:pt x="7" y="35"/>
                    <a:pt x="7" y="35"/>
                  </a:cubicBezTo>
                  <a:cubicBezTo>
                    <a:pt x="7" y="29"/>
                    <a:pt x="7" y="29"/>
                    <a:pt x="7" y="29"/>
                  </a:cubicBezTo>
                  <a:cubicBezTo>
                    <a:pt x="7" y="17"/>
                    <a:pt x="17" y="7"/>
                    <a:pt x="29" y="7"/>
                  </a:cubicBezTo>
                  <a:cubicBezTo>
                    <a:pt x="41" y="7"/>
                    <a:pt x="51" y="17"/>
                    <a:pt x="51" y="29"/>
                  </a:cubicBezTo>
                  <a:cubicBezTo>
                    <a:pt x="51" y="35"/>
                    <a:pt x="51" y="35"/>
                    <a:pt x="51" y="35"/>
                  </a:cubicBezTo>
                  <a:cubicBezTo>
                    <a:pt x="58" y="35"/>
                    <a:pt x="58" y="35"/>
                    <a:pt x="58" y="35"/>
                  </a:cubicBezTo>
                  <a:cubicBezTo>
                    <a:pt x="58" y="29"/>
                    <a:pt x="58" y="29"/>
                    <a:pt x="58" y="29"/>
                  </a:cubicBezTo>
                  <a:cubicBezTo>
                    <a:pt x="58" y="13"/>
                    <a:pt x="45" y="0"/>
                    <a:pt x="29" y="0"/>
                  </a:cubicBezTo>
                  <a:close/>
                  <a:moveTo>
                    <a:pt x="29" y="0"/>
                  </a:moveTo>
                  <a:cubicBezTo>
                    <a:pt x="29" y="0"/>
                    <a:pt x="29" y="0"/>
                    <a:pt x="29" y="0"/>
                  </a:cubicBezTo>
                </a:path>
              </a:pathLst>
            </a:custGeom>
            <a:grpFill/>
            <a:ln w="3175">
              <a:solidFill>
                <a:schemeClr val="accent2"/>
              </a:solidFill>
              <a:round/>
              <a:headEnd/>
              <a:tailEnd/>
            </a:ln>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148" name="Freeform 8"/>
            <p:cNvSpPr>
              <a:spLocks noEditPoints="1"/>
            </p:cNvSpPr>
            <p:nvPr/>
          </p:nvSpPr>
          <p:spPr bwMode="auto">
            <a:xfrm>
              <a:off x="4445000" y="2714626"/>
              <a:ext cx="187325" cy="114300"/>
            </a:xfrm>
            <a:custGeom>
              <a:avLst/>
              <a:gdLst>
                <a:gd name="T0" fmla="*/ 58 w 58"/>
                <a:gd name="T1" fmla="*/ 6 h 35"/>
                <a:gd name="T2" fmla="*/ 58 w 58"/>
                <a:gd name="T3" fmla="*/ 0 h 35"/>
                <a:gd name="T4" fmla="*/ 51 w 58"/>
                <a:gd name="T5" fmla="*/ 0 h 35"/>
                <a:gd name="T6" fmla="*/ 51 w 58"/>
                <a:gd name="T7" fmla="*/ 6 h 35"/>
                <a:gd name="T8" fmla="*/ 29 w 58"/>
                <a:gd name="T9" fmla="*/ 29 h 35"/>
                <a:gd name="T10" fmla="*/ 7 w 58"/>
                <a:gd name="T11" fmla="*/ 6 h 35"/>
                <a:gd name="T12" fmla="*/ 7 w 58"/>
                <a:gd name="T13" fmla="*/ 0 h 35"/>
                <a:gd name="T14" fmla="*/ 0 w 58"/>
                <a:gd name="T15" fmla="*/ 0 h 35"/>
                <a:gd name="T16" fmla="*/ 0 w 58"/>
                <a:gd name="T17" fmla="*/ 6 h 35"/>
                <a:gd name="T18" fmla="*/ 29 w 58"/>
                <a:gd name="T19" fmla="*/ 35 h 35"/>
                <a:gd name="T20" fmla="*/ 58 w 58"/>
                <a:gd name="T21" fmla="*/ 6 h 35"/>
                <a:gd name="T22" fmla="*/ 58 w 58"/>
                <a:gd name="T23" fmla="*/ 6 h 35"/>
                <a:gd name="T24" fmla="*/ 58 w 58"/>
                <a:gd name="T25" fmla="*/ 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35">
                  <a:moveTo>
                    <a:pt x="58" y="6"/>
                  </a:moveTo>
                  <a:cubicBezTo>
                    <a:pt x="58" y="0"/>
                    <a:pt x="58" y="0"/>
                    <a:pt x="58" y="0"/>
                  </a:cubicBezTo>
                  <a:cubicBezTo>
                    <a:pt x="51" y="0"/>
                    <a:pt x="51" y="0"/>
                    <a:pt x="51" y="0"/>
                  </a:cubicBezTo>
                  <a:cubicBezTo>
                    <a:pt x="51" y="6"/>
                    <a:pt x="51" y="6"/>
                    <a:pt x="51" y="6"/>
                  </a:cubicBezTo>
                  <a:cubicBezTo>
                    <a:pt x="51" y="19"/>
                    <a:pt x="41" y="29"/>
                    <a:pt x="29" y="29"/>
                  </a:cubicBezTo>
                  <a:cubicBezTo>
                    <a:pt x="17" y="29"/>
                    <a:pt x="7" y="19"/>
                    <a:pt x="7" y="6"/>
                  </a:cubicBezTo>
                  <a:cubicBezTo>
                    <a:pt x="7" y="0"/>
                    <a:pt x="7" y="0"/>
                    <a:pt x="7" y="0"/>
                  </a:cubicBezTo>
                  <a:cubicBezTo>
                    <a:pt x="0" y="0"/>
                    <a:pt x="0" y="0"/>
                    <a:pt x="0" y="0"/>
                  </a:cubicBezTo>
                  <a:cubicBezTo>
                    <a:pt x="0" y="6"/>
                    <a:pt x="0" y="6"/>
                    <a:pt x="0" y="6"/>
                  </a:cubicBezTo>
                  <a:cubicBezTo>
                    <a:pt x="0" y="22"/>
                    <a:pt x="13" y="35"/>
                    <a:pt x="29" y="35"/>
                  </a:cubicBezTo>
                  <a:cubicBezTo>
                    <a:pt x="45" y="35"/>
                    <a:pt x="58" y="22"/>
                    <a:pt x="58" y="6"/>
                  </a:cubicBezTo>
                  <a:close/>
                  <a:moveTo>
                    <a:pt x="58" y="6"/>
                  </a:moveTo>
                  <a:cubicBezTo>
                    <a:pt x="58" y="6"/>
                    <a:pt x="58" y="6"/>
                    <a:pt x="58" y="6"/>
                  </a:cubicBezTo>
                </a:path>
              </a:pathLst>
            </a:custGeom>
            <a:grpFill/>
            <a:ln w="3175">
              <a:solidFill>
                <a:schemeClr val="accent2"/>
              </a:solidFill>
              <a:round/>
              <a:headEnd/>
              <a:tailEnd/>
            </a:ln>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149" name="Freeform 9"/>
            <p:cNvSpPr>
              <a:spLocks noEditPoints="1"/>
            </p:cNvSpPr>
            <p:nvPr/>
          </p:nvSpPr>
          <p:spPr bwMode="auto">
            <a:xfrm>
              <a:off x="4332288" y="2900363"/>
              <a:ext cx="122238" cy="128588"/>
            </a:xfrm>
            <a:custGeom>
              <a:avLst/>
              <a:gdLst>
                <a:gd name="T0" fmla="*/ 0 w 38"/>
                <a:gd name="T1" fmla="*/ 4 h 39"/>
                <a:gd name="T2" fmla="*/ 0 w 38"/>
                <a:gd name="T3" fmla="*/ 36 h 39"/>
                <a:gd name="T4" fmla="*/ 3 w 38"/>
                <a:gd name="T5" fmla="*/ 39 h 39"/>
                <a:gd name="T6" fmla="*/ 35 w 38"/>
                <a:gd name="T7" fmla="*/ 39 h 39"/>
                <a:gd name="T8" fmla="*/ 38 w 38"/>
                <a:gd name="T9" fmla="*/ 36 h 39"/>
                <a:gd name="T10" fmla="*/ 38 w 38"/>
                <a:gd name="T11" fmla="*/ 4 h 39"/>
                <a:gd name="T12" fmla="*/ 35 w 38"/>
                <a:gd name="T13" fmla="*/ 0 h 39"/>
                <a:gd name="T14" fmla="*/ 3 w 38"/>
                <a:gd name="T15" fmla="*/ 0 h 39"/>
                <a:gd name="T16" fmla="*/ 0 w 38"/>
                <a:gd name="T17" fmla="*/ 4 h 39"/>
                <a:gd name="T18" fmla="*/ 6 w 38"/>
                <a:gd name="T19" fmla="*/ 7 h 39"/>
                <a:gd name="T20" fmla="*/ 32 w 38"/>
                <a:gd name="T21" fmla="*/ 7 h 39"/>
                <a:gd name="T22" fmla="*/ 32 w 38"/>
                <a:gd name="T23" fmla="*/ 32 h 39"/>
                <a:gd name="T24" fmla="*/ 6 w 38"/>
                <a:gd name="T25" fmla="*/ 32 h 39"/>
                <a:gd name="T26" fmla="*/ 6 w 38"/>
                <a:gd name="T27" fmla="*/ 7 h 39"/>
                <a:gd name="T28" fmla="*/ 6 w 38"/>
                <a:gd name="T29" fmla="*/ 7 h 39"/>
                <a:gd name="T30" fmla="*/ 6 w 38"/>
                <a:gd name="T31" fmla="*/ 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39">
                  <a:moveTo>
                    <a:pt x="0" y="4"/>
                  </a:moveTo>
                  <a:cubicBezTo>
                    <a:pt x="0" y="36"/>
                    <a:pt x="0" y="36"/>
                    <a:pt x="0" y="36"/>
                  </a:cubicBezTo>
                  <a:cubicBezTo>
                    <a:pt x="0" y="38"/>
                    <a:pt x="1" y="39"/>
                    <a:pt x="3" y="39"/>
                  </a:cubicBezTo>
                  <a:cubicBezTo>
                    <a:pt x="35" y="39"/>
                    <a:pt x="35" y="39"/>
                    <a:pt x="35" y="39"/>
                  </a:cubicBezTo>
                  <a:cubicBezTo>
                    <a:pt x="37" y="39"/>
                    <a:pt x="38" y="38"/>
                    <a:pt x="38" y="36"/>
                  </a:cubicBezTo>
                  <a:cubicBezTo>
                    <a:pt x="38" y="4"/>
                    <a:pt x="38" y="4"/>
                    <a:pt x="38" y="4"/>
                  </a:cubicBezTo>
                  <a:cubicBezTo>
                    <a:pt x="38" y="2"/>
                    <a:pt x="37" y="0"/>
                    <a:pt x="35" y="0"/>
                  </a:cubicBezTo>
                  <a:cubicBezTo>
                    <a:pt x="3" y="0"/>
                    <a:pt x="3" y="0"/>
                    <a:pt x="3" y="0"/>
                  </a:cubicBezTo>
                  <a:cubicBezTo>
                    <a:pt x="1" y="0"/>
                    <a:pt x="0" y="2"/>
                    <a:pt x="0" y="4"/>
                  </a:cubicBezTo>
                  <a:close/>
                  <a:moveTo>
                    <a:pt x="6" y="7"/>
                  </a:moveTo>
                  <a:cubicBezTo>
                    <a:pt x="32" y="7"/>
                    <a:pt x="32" y="7"/>
                    <a:pt x="32" y="7"/>
                  </a:cubicBezTo>
                  <a:cubicBezTo>
                    <a:pt x="32" y="32"/>
                    <a:pt x="32" y="32"/>
                    <a:pt x="32" y="32"/>
                  </a:cubicBezTo>
                  <a:cubicBezTo>
                    <a:pt x="6" y="32"/>
                    <a:pt x="6" y="32"/>
                    <a:pt x="6" y="32"/>
                  </a:cubicBezTo>
                  <a:lnTo>
                    <a:pt x="6" y="7"/>
                  </a:lnTo>
                  <a:close/>
                  <a:moveTo>
                    <a:pt x="6" y="7"/>
                  </a:moveTo>
                  <a:cubicBezTo>
                    <a:pt x="6" y="7"/>
                    <a:pt x="6" y="7"/>
                    <a:pt x="6" y="7"/>
                  </a:cubicBezTo>
                </a:path>
              </a:pathLst>
            </a:custGeom>
            <a:grpFill/>
            <a:ln w="3175">
              <a:solidFill>
                <a:schemeClr val="accent2"/>
              </a:solidFill>
              <a:round/>
              <a:headEnd/>
              <a:tailEnd/>
            </a:ln>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150" name="Freeform 10"/>
            <p:cNvSpPr>
              <a:spLocks noEditPoints="1"/>
            </p:cNvSpPr>
            <p:nvPr/>
          </p:nvSpPr>
          <p:spPr bwMode="auto">
            <a:xfrm>
              <a:off x="4403725" y="2847976"/>
              <a:ext cx="103188" cy="104775"/>
            </a:xfrm>
            <a:custGeom>
              <a:avLst/>
              <a:gdLst>
                <a:gd name="T0" fmla="*/ 23 w 32"/>
                <a:gd name="T1" fmla="*/ 26 h 32"/>
                <a:gd name="T2" fmla="*/ 23 w 32"/>
                <a:gd name="T3" fmla="*/ 32 h 32"/>
                <a:gd name="T4" fmla="*/ 29 w 32"/>
                <a:gd name="T5" fmla="*/ 32 h 32"/>
                <a:gd name="T6" fmla="*/ 32 w 32"/>
                <a:gd name="T7" fmla="*/ 29 h 32"/>
                <a:gd name="T8" fmla="*/ 32 w 32"/>
                <a:gd name="T9" fmla="*/ 4 h 32"/>
                <a:gd name="T10" fmla="*/ 29 w 32"/>
                <a:gd name="T11" fmla="*/ 0 h 32"/>
                <a:gd name="T12" fmla="*/ 4 w 32"/>
                <a:gd name="T13" fmla="*/ 0 h 32"/>
                <a:gd name="T14" fmla="*/ 0 w 32"/>
                <a:gd name="T15" fmla="*/ 4 h 32"/>
                <a:gd name="T16" fmla="*/ 0 w 32"/>
                <a:gd name="T17" fmla="*/ 10 h 32"/>
                <a:gd name="T18" fmla="*/ 7 w 32"/>
                <a:gd name="T19" fmla="*/ 10 h 32"/>
                <a:gd name="T20" fmla="*/ 7 w 32"/>
                <a:gd name="T21" fmla="*/ 7 h 32"/>
                <a:gd name="T22" fmla="*/ 26 w 32"/>
                <a:gd name="T23" fmla="*/ 7 h 32"/>
                <a:gd name="T24" fmla="*/ 26 w 32"/>
                <a:gd name="T25" fmla="*/ 26 h 32"/>
                <a:gd name="T26" fmla="*/ 23 w 32"/>
                <a:gd name="T27" fmla="*/ 26 h 32"/>
                <a:gd name="T28" fmla="*/ 23 w 32"/>
                <a:gd name="T29" fmla="*/ 26 h 32"/>
                <a:gd name="T30" fmla="*/ 23 w 32"/>
                <a:gd name="T31"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32">
                  <a:moveTo>
                    <a:pt x="23" y="26"/>
                  </a:moveTo>
                  <a:cubicBezTo>
                    <a:pt x="23" y="32"/>
                    <a:pt x="23" y="32"/>
                    <a:pt x="23" y="32"/>
                  </a:cubicBezTo>
                  <a:cubicBezTo>
                    <a:pt x="29" y="32"/>
                    <a:pt x="29" y="32"/>
                    <a:pt x="29" y="32"/>
                  </a:cubicBezTo>
                  <a:cubicBezTo>
                    <a:pt x="31" y="32"/>
                    <a:pt x="32" y="31"/>
                    <a:pt x="32" y="29"/>
                  </a:cubicBezTo>
                  <a:cubicBezTo>
                    <a:pt x="32" y="4"/>
                    <a:pt x="32" y="4"/>
                    <a:pt x="32" y="4"/>
                  </a:cubicBezTo>
                  <a:cubicBezTo>
                    <a:pt x="32" y="2"/>
                    <a:pt x="31" y="0"/>
                    <a:pt x="29" y="0"/>
                  </a:cubicBezTo>
                  <a:cubicBezTo>
                    <a:pt x="4" y="0"/>
                    <a:pt x="4" y="0"/>
                    <a:pt x="4" y="0"/>
                  </a:cubicBezTo>
                  <a:cubicBezTo>
                    <a:pt x="2" y="0"/>
                    <a:pt x="0" y="2"/>
                    <a:pt x="0" y="4"/>
                  </a:cubicBezTo>
                  <a:cubicBezTo>
                    <a:pt x="0" y="10"/>
                    <a:pt x="0" y="10"/>
                    <a:pt x="0" y="10"/>
                  </a:cubicBezTo>
                  <a:cubicBezTo>
                    <a:pt x="7" y="10"/>
                    <a:pt x="7" y="10"/>
                    <a:pt x="7" y="10"/>
                  </a:cubicBezTo>
                  <a:cubicBezTo>
                    <a:pt x="7" y="7"/>
                    <a:pt x="7" y="7"/>
                    <a:pt x="7" y="7"/>
                  </a:cubicBezTo>
                  <a:cubicBezTo>
                    <a:pt x="26" y="7"/>
                    <a:pt x="26" y="7"/>
                    <a:pt x="26" y="7"/>
                  </a:cubicBezTo>
                  <a:cubicBezTo>
                    <a:pt x="26" y="26"/>
                    <a:pt x="26" y="26"/>
                    <a:pt x="26" y="26"/>
                  </a:cubicBezTo>
                  <a:lnTo>
                    <a:pt x="23" y="26"/>
                  </a:lnTo>
                  <a:close/>
                  <a:moveTo>
                    <a:pt x="23" y="26"/>
                  </a:moveTo>
                  <a:cubicBezTo>
                    <a:pt x="23" y="26"/>
                    <a:pt x="23" y="26"/>
                    <a:pt x="23" y="26"/>
                  </a:cubicBezTo>
                </a:path>
              </a:pathLst>
            </a:custGeom>
            <a:grpFill/>
            <a:ln w="3175">
              <a:solidFill>
                <a:schemeClr val="accent2"/>
              </a:solidFill>
              <a:round/>
              <a:headEnd/>
              <a:tailEnd/>
            </a:ln>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151" name="Rectangle 11"/>
            <p:cNvSpPr>
              <a:spLocks noChangeArrowheads="1"/>
            </p:cNvSpPr>
            <p:nvPr/>
          </p:nvSpPr>
          <p:spPr bwMode="auto">
            <a:xfrm>
              <a:off x="4135438" y="2619376"/>
              <a:ext cx="22225" cy="19050"/>
            </a:xfrm>
            <a:prstGeom prst="rect">
              <a:avLst/>
            </a:prstGeom>
            <a:grpFill/>
            <a:ln w="3175">
              <a:solidFill>
                <a:schemeClr val="accent2"/>
              </a:solidFill>
              <a:miter lim="800000"/>
              <a:headEnd/>
              <a:tailEnd/>
            </a:ln>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152" name="Rectangle 12"/>
            <p:cNvSpPr>
              <a:spLocks noChangeArrowheads="1"/>
            </p:cNvSpPr>
            <p:nvPr/>
          </p:nvSpPr>
          <p:spPr bwMode="auto">
            <a:xfrm>
              <a:off x="4176713" y="2619376"/>
              <a:ext cx="19050" cy="19050"/>
            </a:xfrm>
            <a:prstGeom prst="rect">
              <a:avLst/>
            </a:prstGeom>
            <a:grpFill/>
            <a:ln w="3175">
              <a:solidFill>
                <a:schemeClr val="accent2"/>
              </a:solidFill>
              <a:miter lim="800000"/>
              <a:headEnd/>
              <a:tailEnd/>
            </a:ln>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153" name="Rectangle 13"/>
            <p:cNvSpPr>
              <a:spLocks noChangeArrowheads="1"/>
            </p:cNvSpPr>
            <p:nvPr/>
          </p:nvSpPr>
          <p:spPr bwMode="auto">
            <a:xfrm>
              <a:off x="4219575" y="2619376"/>
              <a:ext cx="19050" cy="19050"/>
            </a:xfrm>
            <a:prstGeom prst="rect">
              <a:avLst/>
            </a:prstGeom>
            <a:grpFill/>
            <a:ln w="3175">
              <a:solidFill>
                <a:schemeClr val="accent2"/>
              </a:solidFill>
              <a:miter lim="800000"/>
              <a:headEnd/>
              <a:tailEnd/>
            </a:ln>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154" name="Rectangle 14"/>
            <p:cNvSpPr>
              <a:spLocks noChangeArrowheads="1"/>
            </p:cNvSpPr>
            <p:nvPr/>
          </p:nvSpPr>
          <p:spPr bwMode="auto">
            <a:xfrm>
              <a:off x="4176713" y="2662238"/>
              <a:ext cx="19050" cy="19050"/>
            </a:xfrm>
            <a:prstGeom prst="rect">
              <a:avLst/>
            </a:prstGeom>
            <a:grpFill/>
            <a:ln w="3175">
              <a:solidFill>
                <a:schemeClr val="accent2"/>
              </a:solidFill>
              <a:miter lim="800000"/>
              <a:headEnd/>
              <a:tailEnd/>
            </a:ln>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155" name="Rectangle 15"/>
            <p:cNvSpPr>
              <a:spLocks noChangeArrowheads="1"/>
            </p:cNvSpPr>
            <p:nvPr/>
          </p:nvSpPr>
          <p:spPr bwMode="auto">
            <a:xfrm>
              <a:off x="4135438" y="2662238"/>
              <a:ext cx="22225" cy="19050"/>
            </a:xfrm>
            <a:prstGeom prst="rect">
              <a:avLst/>
            </a:prstGeom>
            <a:grpFill/>
            <a:ln w="3175">
              <a:solidFill>
                <a:schemeClr val="accent2"/>
              </a:solidFill>
              <a:miter lim="800000"/>
              <a:headEnd/>
              <a:tailEnd/>
            </a:ln>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156" name="Rectangle 16"/>
            <p:cNvSpPr>
              <a:spLocks noChangeArrowheads="1"/>
            </p:cNvSpPr>
            <p:nvPr/>
          </p:nvSpPr>
          <p:spPr bwMode="auto">
            <a:xfrm>
              <a:off x="4135438" y="2705101"/>
              <a:ext cx="22225" cy="19050"/>
            </a:xfrm>
            <a:prstGeom prst="rect">
              <a:avLst/>
            </a:prstGeom>
            <a:grpFill/>
            <a:ln w="3175">
              <a:solidFill>
                <a:schemeClr val="accent2"/>
              </a:solidFill>
              <a:miter lim="800000"/>
              <a:headEnd/>
              <a:tailEnd/>
            </a:ln>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157" name="Rectangle 17"/>
            <p:cNvSpPr>
              <a:spLocks noChangeArrowheads="1"/>
            </p:cNvSpPr>
            <p:nvPr/>
          </p:nvSpPr>
          <p:spPr bwMode="auto">
            <a:xfrm>
              <a:off x="4135438" y="2743201"/>
              <a:ext cx="22225" cy="23813"/>
            </a:xfrm>
            <a:prstGeom prst="rect">
              <a:avLst/>
            </a:prstGeom>
            <a:grpFill/>
            <a:ln w="3175">
              <a:solidFill>
                <a:schemeClr val="accent2"/>
              </a:solidFill>
              <a:miter lim="800000"/>
              <a:headEnd/>
              <a:tailEnd/>
            </a:ln>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158" name="Rectangle 18"/>
            <p:cNvSpPr>
              <a:spLocks noChangeArrowheads="1"/>
            </p:cNvSpPr>
            <p:nvPr/>
          </p:nvSpPr>
          <p:spPr bwMode="auto">
            <a:xfrm>
              <a:off x="4135438" y="2786063"/>
              <a:ext cx="22225" cy="23813"/>
            </a:xfrm>
            <a:prstGeom prst="rect">
              <a:avLst/>
            </a:prstGeom>
            <a:grpFill/>
            <a:ln w="3175">
              <a:solidFill>
                <a:schemeClr val="accent2"/>
              </a:solidFill>
              <a:miter lim="800000"/>
              <a:headEnd/>
              <a:tailEnd/>
            </a:ln>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159" name="Rectangle 19"/>
            <p:cNvSpPr>
              <a:spLocks noChangeArrowheads="1"/>
            </p:cNvSpPr>
            <p:nvPr/>
          </p:nvSpPr>
          <p:spPr bwMode="auto">
            <a:xfrm>
              <a:off x="4135438" y="2828926"/>
              <a:ext cx="22225" cy="19050"/>
            </a:xfrm>
            <a:prstGeom prst="rect">
              <a:avLst/>
            </a:prstGeom>
            <a:grpFill/>
            <a:ln w="3175">
              <a:solidFill>
                <a:schemeClr val="accent2"/>
              </a:solidFill>
              <a:miter lim="800000"/>
              <a:headEnd/>
              <a:tailEnd/>
            </a:ln>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160" name="Rectangle 20"/>
            <p:cNvSpPr>
              <a:spLocks noChangeArrowheads="1"/>
            </p:cNvSpPr>
            <p:nvPr/>
          </p:nvSpPr>
          <p:spPr bwMode="auto">
            <a:xfrm>
              <a:off x="4135438" y="2871788"/>
              <a:ext cx="22225" cy="19050"/>
            </a:xfrm>
            <a:prstGeom prst="rect">
              <a:avLst/>
            </a:prstGeom>
            <a:grpFill/>
            <a:ln w="3175">
              <a:solidFill>
                <a:schemeClr val="accent2"/>
              </a:solidFill>
              <a:miter lim="800000"/>
              <a:headEnd/>
              <a:tailEnd/>
            </a:ln>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161" name="Rectangle 21"/>
            <p:cNvSpPr>
              <a:spLocks noChangeArrowheads="1"/>
            </p:cNvSpPr>
            <p:nvPr/>
          </p:nvSpPr>
          <p:spPr bwMode="auto">
            <a:xfrm>
              <a:off x="4135438" y="2914651"/>
              <a:ext cx="22225" cy="19050"/>
            </a:xfrm>
            <a:prstGeom prst="rect">
              <a:avLst/>
            </a:prstGeom>
            <a:grpFill/>
            <a:ln w="3175">
              <a:solidFill>
                <a:schemeClr val="accent2"/>
              </a:solidFill>
              <a:miter lim="800000"/>
              <a:headEnd/>
              <a:tailEnd/>
            </a:ln>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162" name="Rectangle 22"/>
            <p:cNvSpPr>
              <a:spLocks noChangeArrowheads="1"/>
            </p:cNvSpPr>
            <p:nvPr/>
          </p:nvSpPr>
          <p:spPr bwMode="auto">
            <a:xfrm>
              <a:off x="4135438" y="2952751"/>
              <a:ext cx="22225" cy="23813"/>
            </a:xfrm>
            <a:prstGeom prst="rect">
              <a:avLst/>
            </a:prstGeom>
            <a:grpFill/>
            <a:ln w="3175">
              <a:solidFill>
                <a:schemeClr val="accent2"/>
              </a:solidFill>
              <a:miter lim="800000"/>
              <a:headEnd/>
              <a:tailEnd/>
            </a:ln>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163" name="Rectangle 23"/>
            <p:cNvSpPr>
              <a:spLocks noChangeArrowheads="1"/>
            </p:cNvSpPr>
            <p:nvPr/>
          </p:nvSpPr>
          <p:spPr bwMode="auto">
            <a:xfrm>
              <a:off x="4135438" y="2995613"/>
              <a:ext cx="22225" cy="23813"/>
            </a:xfrm>
            <a:prstGeom prst="rect">
              <a:avLst/>
            </a:prstGeom>
            <a:grpFill/>
            <a:ln w="3175">
              <a:solidFill>
                <a:schemeClr val="accent2"/>
              </a:solidFill>
              <a:miter lim="800000"/>
              <a:headEnd/>
              <a:tailEnd/>
            </a:ln>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grpSp>
      <p:grpSp>
        <p:nvGrpSpPr>
          <p:cNvPr id="164" name="Group 163"/>
          <p:cNvGrpSpPr/>
          <p:nvPr/>
        </p:nvGrpSpPr>
        <p:grpSpPr>
          <a:xfrm>
            <a:off x="5816996" y="5177828"/>
            <a:ext cx="603715" cy="723781"/>
            <a:chOff x="5549900" y="5503760"/>
            <a:chExt cx="566738" cy="679450"/>
          </a:xfrm>
          <a:solidFill>
            <a:schemeClr val="accent4"/>
          </a:solidFill>
        </p:grpSpPr>
        <p:sp>
          <p:nvSpPr>
            <p:cNvPr id="165" name="Freeform 31"/>
            <p:cNvSpPr>
              <a:spLocks noEditPoints="1"/>
            </p:cNvSpPr>
            <p:nvPr/>
          </p:nvSpPr>
          <p:spPr bwMode="auto">
            <a:xfrm>
              <a:off x="5792788" y="5772048"/>
              <a:ext cx="233363" cy="15875"/>
            </a:xfrm>
            <a:custGeom>
              <a:avLst/>
              <a:gdLst>
                <a:gd name="T0" fmla="*/ 69 w 72"/>
                <a:gd name="T1" fmla="*/ 5 h 5"/>
                <a:gd name="T2" fmla="*/ 2 w 72"/>
                <a:gd name="T3" fmla="*/ 5 h 5"/>
                <a:gd name="T4" fmla="*/ 0 w 72"/>
                <a:gd name="T5" fmla="*/ 2 h 5"/>
                <a:gd name="T6" fmla="*/ 2 w 72"/>
                <a:gd name="T7" fmla="*/ 0 h 5"/>
                <a:gd name="T8" fmla="*/ 69 w 72"/>
                <a:gd name="T9" fmla="*/ 0 h 5"/>
                <a:gd name="T10" fmla="*/ 72 w 72"/>
                <a:gd name="T11" fmla="*/ 2 h 5"/>
                <a:gd name="T12" fmla="*/ 69 w 72"/>
                <a:gd name="T13" fmla="*/ 5 h 5"/>
                <a:gd name="T14" fmla="*/ 69 w 72"/>
                <a:gd name="T15" fmla="*/ 5 h 5"/>
                <a:gd name="T16" fmla="*/ 69 w 72"/>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
                  <a:moveTo>
                    <a:pt x="69" y="5"/>
                  </a:moveTo>
                  <a:cubicBezTo>
                    <a:pt x="2" y="5"/>
                    <a:pt x="2" y="5"/>
                    <a:pt x="2" y="5"/>
                  </a:cubicBezTo>
                  <a:cubicBezTo>
                    <a:pt x="1" y="5"/>
                    <a:pt x="0" y="4"/>
                    <a:pt x="0" y="2"/>
                  </a:cubicBezTo>
                  <a:cubicBezTo>
                    <a:pt x="0" y="1"/>
                    <a:pt x="1" y="0"/>
                    <a:pt x="2" y="0"/>
                  </a:cubicBezTo>
                  <a:cubicBezTo>
                    <a:pt x="69" y="0"/>
                    <a:pt x="69" y="0"/>
                    <a:pt x="69" y="0"/>
                  </a:cubicBezTo>
                  <a:cubicBezTo>
                    <a:pt x="71" y="0"/>
                    <a:pt x="72" y="1"/>
                    <a:pt x="72" y="2"/>
                  </a:cubicBezTo>
                  <a:cubicBezTo>
                    <a:pt x="72" y="4"/>
                    <a:pt x="71" y="5"/>
                    <a:pt x="69" y="5"/>
                  </a:cubicBezTo>
                  <a:close/>
                  <a:moveTo>
                    <a:pt x="69" y="5"/>
                  </a:moveTo>
                  <a:cubicBezTo>
                    <a:pt x="69" y="5"/>
                    <a:pt x="69" y="5"/>
                    <a:pt x="69" y="5"/>
                  </a:cubicBezTo>
                </a:path>
              </a:pathLst>
            </a:custGeom>
            <a:grpFill/>
            <a:ln w="22225">
              <a:solidFill>
                <a:schemeClr val="accent4"/>
              </a:solidFill>
              <a:round/>
              <a:headEnd/>
              <a:tailEnd/>
            </a:ln>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166" name="Freeform 32"/>
            <p:cNvSpPr>
              <a:spLocks noEditPoints="1"/>
            </p:cNvSpPr>
            <p:nvPr/>
          </p:nvSpPr>
          <p:spPr bwMode="auto">
            <a:xfrm>
              <a:off x="5792788" y="5954610"/>
              <a:ext cx="233363" cy="19050"/>
            </a:xfrm>
            <a:custGeom>
              <a:avLst/>
              <a:gdLst>
                <a:gd name="T0" fmla="*/ 69 w 72"/>
                <a:gd name="T1" fmla="*/ 6 h 6"/>
                <a:gd name="T2" fmla="*/ 2 w 72"/>
                <a:gd name="T3" fmla="*/ 6 h 6"/>
                <a:gd name="T4" fmla="*/ 0 w 72"/>
                <a:gd name="T5" fmla="*/ 3 h 6"/>
                <a:gd name="T6" fmla="*/ 2 w 72"/>
                <a:gd name="T7" fmla="*/ 0 h 6"/>
                <a:gd name="T8" fmla="*/ 69 w 72"/>
                <a:gd name="T9" fmla="*/ 0 h 6"/>
                <a:gd name="T10" fmla="*/ 72 w 72"/>
                <a:gd name="T11" fmla="*/ 3 h 6"/>
                <a:gd name="T12" fmla="*/ 69 w 72"/>
                <a:gd name="T13" fmla="*/ 6 h 6"/>
                <a:gd name="T14" fmla="*/ 69 w 72"/>
                <a:gd name="T15" fmla="*/ 6 h 6"/>
                <a:gd name="T16" fmla="*/ 69 w 72"/>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6">
                  <a:moveTo>
                    <a:pt x="69" y="6"/>
                  </a:moveTo>
                  <a:cubicBezTo>
                    <a:pt x="2" y="6"/>
                    <a:pt x="2" y="6"/>
                    <a:pt x="2" y="6"/>
                  </a:cubicBezTo>
                  <a:cubicBezTo>
                    <a:pt x="1" y="6"/>
                    <a:pt x="0" y="4"/>
                    <a:pt x="0" y="3"/>
                  </a:cubicBezTo>
                  <a:cubicBezTo>
                    <a:pt x="0" y="2"/>
                    <a:pt x="1" y="0"/>
                    <a:pt x="2" y="0"/>
                  </a:cubicBezTo>
                  <a:cubicBezTo>
                    <a:pt x="69" y="0"/>
                    <a:pt x="69" y="0"/>
                    <a:pt x="69" y="0"/>
                  </a:cubicBezTo>
                  <a:cubicBezTo>
                    <a:pt x="71" y="0"/>
                    <a:pt x="72" y="2"/>
                    <a:pt x="72" y="3"/>
                  </a:cubicBezTo>
                  <a:cubicBezTo>
                    <a:pt x="72" y="4"/>
                    <a:pt x="71" y="6"/>
                    <a:pt x="69" y="6"/>
                  </a:cubicBezTo>
                  <a:close/>
                  <a:moveTo>
                    <a:pt x="69" y="6"/>
                  </a:moveTo>
                  <a:cubicBezTo>
                    <a:pt x="69" y="6"/>
                    <a:pt x="69" y="6"/>
                    <a:pt x="69" y="6"/>
                  </a:cubicBezTo>
                </a:path>
              </a:pathLst>
            </a:custGeom>
            <a:grpFill/>
            <a:ln w="22225">
              <a:solidFill>
                <a:schemeClr val="accent4"/>
              </a:solidFill>
              <a:round/>
              <a:headEnd/>
              <a:tailEnd/>
            </a:ln>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167" name="Freeform 33"/>
            <p:cNvSpPr>
              <a:spLocks noEditPoints="1"/>
            </p:cNvSpPr>
            <p:nvPr/>
          </p:nvSpPr>
          <p:spPr bwMode="auto">
            <a:xfrm>
              <a:off x="5549900" y="5503760"/>
              <a:ext cx="566738" cy="679450"/>
            </a:xfrm>
            <a:custGeom>
              <a:avLst/>
              <a:gdLst>
                <a:gd name="T0" fmla="*/ 143 w 175"/>
                <a:gd name="T1" fmla="*/ 15 h 208"/>
                <a:gd name="T2" fmla="*/ 140 w 175"/>
                <a:gd name="T3" fmla="*/ 0 h 208"/>
                <a:gd name="T4" fmla="*/ 137 w 175"/>
                <a:gd name="T5" fmla="*/ 15 h 208"/>
                <a:gd name="T6" fmla="*/ 126 w 175"/>
                <a:gd name="T7" fmla="*/ 4 h 208"/>
                <a:gd name="T8" fmla="*/ 119 w 175"/>
                <a:gd name="T9" fmla="*/ 4 h 208"/>
                <a:gd name="T10" fmla="*/ 108 w 175"/>
                <a:gd name="T11" fmla="*/ 15 h 208"/>
                <a:gd name="T12" fmla="*/ 105 w 175"/>
                <a:gd name="T13" fmla="*/ 0 h 208"/>
                <a:gd name="T14" fmla="*/ 102 w 175"/>
                <a:gd name="T15" fmla="*/ 15 h 208"/>
                <a:gd name="T16" fmla="*/ 91 w 175"/>
                <a:gd name="T17" fmla="*/ 4 h 208"/>
                <a:gd name="T18" fmla="*/ 84 w 175"/>
                <a:gd name="T19" fmla="*/ 4 h 208"/>
                <a:gd name="T20" fmla="*/ 73 w 175"/>
                <a:gd name="T21" fmla="*/ 15 h 208"/>
                <a:gd name="T22" fmla="*/ 70 w 175"/>
                <a:gd name="T23" fmla="*/ 0 h 208"/>
                <a:gd name="T24" fmla="*/ 67 w 175"/>
                <a:gd name="T25" fmla="*/ 15 h 208"/>
                <a:gd name="T26" fmla="*/ 55 w 175"/>
                <a:gd name="T27" fmla="*/ 4 h 208"/>
                <a:gd name="T28" fmla="*/ 49 w 175"/>
                <a:gd name="T29" fmla="*/ 4 h 208"/>
                <a:gd name="T30" fmla="*/ 38 w 175"/>
                <a:gd name="T31" fmla="*/ 15 h 208"/>
                <a:gd name="T32" fmla="*/ 35 w 175"/>
                <a:gd name="T33" fmla="*/ 0 h 208"/>
                <a:gd name="T34" fmla="*/ 31 w 175"/>
                <a:gd name="T35" fmla="*/ 15 h 208"/>
                <a:gd name="T36" fmla="*/ 0 w 175"/>
                <a:gd name="T37" fmla="*/ 44 h 208"/>
                <a:gd name="T38" fmla="*/ 29 w 175"/>
                <a:gd name="T39" fmla="*/ 208 h 208"/>
                <a:gd name="T40" fmla="*/ 175 w 175"/>
                <a:gd name="T41" fmla="*/ 180 h 208"/>
                <a:gd name="T42" fmla="*/ 146 w 175"/>
                <a:gd name="T43" fmla="*/ 15 h 208"/>
                <a:gd name="T44" fmla="*/ 146 w 175"/>
                <a:gd name="T45" fmla="*/ 202 h 208"/>
                <a:gd name="T46" fmla="*/ 6 w 175"/>
                <a:gd name="T47" fmla="*/ 180 h 208"/>
                <a:gd name="T48" fmla="*/ 29 w 175"/>
                <a:gd name="T49" fmla="*/ 22 h 208"/>
                <a:gd name="T50" fmla="*/ 31 w 175"/>
                <a:gd name="T51" fmla="*/ 31 h 208"/>
                <a:gd name="T52" fmla="*/ 38 w 175"/>
                <a:gd name="T53" fmla="*/ 31 h 208"/>
                <a:gd name="T54" fmla="*/ 49 w 175"/>
                <a:gd name="T55" fmla="*/ 22 h 208"/>
                <a:gd name="T56" fmla="*/ 52 w 175"/>
                <a:gd name="T57" fmla="*/ 34 h 208"/>
                <a:gd name="T58" fmla="*/ 55 w 175"/>
                <a:gd name="T59" fmla="*/ 22 h 208"/>
                <a:gd name="T60" fmla="*/ 67 w 175"/>
                <a:gd name="T61" fmla="*/ 31 h 208"/>
                <a:gd name="T62" fmla="*/ 73 w 175"/>
                <a:gd name="T63" fmla="*/ 31 h 208"/>
                <a:gd name="T64" fmla="*/ 84 w 175"/>
                <a:gd name="T65" fmla="*/ 22 h 208"/>
                <a:gd name="T66" fmla="*/ 87 w 175"/>
                <a:gd name="T67" fmla="*/ 34 h 208"/>
                <a:gd name="T68" fmla="*/ 91 w 175"/>
                <a:gd name="T69" fmla="*/ 22 h 208"/>
                <a:gd name="T70" fmla="*/ 102 w 175"/>
                <a:gd name="T71" fmla="*/ 31 h 208"/>
                <a:gd name="T72" fmla="*/ 108 w 175"/>
                <a:gd name="T73" fmla="*/ 31 h 208"/>
                <a:gd name="T74" fmla="*/ 119 w 175"/>
                <a:gd name="T75" fmla="*/ 22 h 208"/>
                <a:gd name="T76" fmla="*/ 123 w 175"/>
                <a:gd name="T77" fmla="*/ 34 h 208"/>
                <a:gd name="T78" fmla="*/ 126 w 175"/>
                <a:gd name="T79" fmla="*/ 22 h 208"/>
                <a:gd name="T80" fmla="*/ 137 w 175"/>
                <a:gd name="T81" fmla="*/ 31 h 208"/>
                <a:gd name="T82" fmla="*/ 143 w 175"/>
                <a:gd name="T83" fmla="*/ 31 h 208"/>
                <a:gd name="T84" fmla="*/ 146 w 175"/>
                <a:gd name="T85" fmla="*/ 22 h 208"/>
                <a:gd name="T86" fmla="*/ 168 w 175"/>
                <a:gd name="T87" fmla="*/ 180 h 208"/>
                <a:gd name="T88" fmla="*/ 44 w 175"/>
                <a:gd name="T89" fmla="*/ 97 h 208"/>
                <a:gd name="T90" fmla="*/ 41 w 175"/>
                <a:gd name="T91" fmla="*/ 99 h 208"/>
                <a:gd name="T92" fmla="*/ 26 w 175"/>
                <a:gd name="T93" fmla="*/ 89 h 208"/>
                <a:gd name="T94" fmla="*/ 30 w 175"/>
                <a:gd name="T95" fmla="*/ 84 h 208"/>
                <a:gd name="T96" fmla="*/ 54 w 175"/>
                <a:gd name="T97" fmla="*/ 69 h 208"/>
                <a:gd name="T98" fmla="*/ 60 w 175"/>
                <a:gd name="T99" fmla="*/ 72 h 208"/>
                <a:gd name="T100" fmla="*/ 44 w 175"/>
                <a:gd name="T101" fmla="*/ 154 h 208"/>
                <a:gd name="T102" fmla="*/ 41 w 175"/>
                <a:gd name="T103" fmla="*/ 156 h 208"/>
                <a:gd name="T104" fmla="*/ 26 w 175"/>
                <a:gd name="T105" fmla="*/ 146 h 208"/>
                <a:gd name="T106" fmla="*/ 30 w 175"/>
                <a:gd name="T107" fmla="*/ 140 h 208"/>
                <a:gd name="T108" fmla="*/ 54 w 175"/>
                <a:gd name="T109" fmla="*/ 125 h 208"/>
                <a:gd name="T110" fmla="*/ 60 w 175"/>
                <a:gd name="T111" fmla="*/ 129 h 208"/>
                <a:gd name="T112" fmla="*/ 60 w 175"/>
                <a:gd name="T113" fmla="*/ 129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5" h="208">
                  <a:moveTo>
                    <a:pt x="146" y="15"/>
                  </a:moveTo>
                  <a:cubicBezTo>
                    <a:pt x="143" y="15"/>
                    <a:pt x="143" y="15"/>
                    <a:pt x="143" y="15"/>
                  </a:cubicBezTo>
                  <a:cubicBezTo>
                    <a:pt x="143" y="4"/>
                    <a:pt x="143" y="4"/>
                    <a:pt x="143" y="4"/>
                  </a:cubicBezTo>
                  <a:cubicBezTo>
                    <a:pt x="143" y="2"/>
                    <a:pt x="142" y="0"/>
                    <a:pt x="140" y="0"/>
                  </a:cubicBezTo>
                  <a:cubicBezTo>
                    <a:pt x="138" y="0"/>
                    <a:pt x="137" y="2"/>
                    <a:pt x="137" y="4"/>
                  </a:cubicBezTo>
                  <a:cubicBezTo>
                    <a:pt x="137" y="15"/>
                    <a:pt x="137" y="15"/>
                    <a:pt x="137" y="15"/>
                  </a:cubicBezTo>
                  <a:cubicBezTo>
                    <a:pt x="126" y="15"/>
                    <a:pt x="126" y="15"/>
                    <a:pt x="126" y="15"/>
                  </a:cubicBezTo>
                  <a:cubicBezTo>
                    <a:pt x="126" y="4"/>
                    <a:pt x="126" y="4"/>
                    <a:pt x="126" y="4"/>
                  </a:cubicBezTo>
                  <a:cubicBezTo>
                    <a:pt x="126" y="2"/>
                    <a:pt x="124" y="0"/>
                    <a:pt x="123" y="0"/>
                  </a:cubicBezTo>
                  <a:cubicBezTo>
                    <a:pt x="121" y="0"/>
                    <a:pt x="119" y="2"/>
                    <a:pt x="119" y="4"/>
                  </a:cubicBezTo>
                  <a:cubicBezTo>
                    <a:pt x="119" y="15"/>
                    <a:pt x="119" y="15"/>
                    <a:pt x="119" y="15"/>
                  </a:cubicBezTo>
                  <a:cubicBezTo>
                    <a:pt x="108" y="15"/>
                    <a:pt x="108" y="15"/>
                    <a:pt x="108" y="15"/>
                  </a:cubicBezTo>
                  <a:cubicBezTo>
                    <a:pt x="108" y="4"/>
                    <a:pt x="108" y="4"/>
                    <a:pt x="108" y="4"/>
                  </a:cubicBezTo>
                  <a:cubicBezTo>
                    <a:pt x="108" y="2"/>
                    <a:pt x="107" y="0"/>
                    <a:pt x="105" y="0"/>
                  </a:cubicBezTo>
                  <a:cubicBezTo>
                    <a:pt x="103" y="0"/>
                    <a:pt x="102" y="2"/>
                    <a:pt x="102" y="4"/>
                  </a:cubicBezTo>
                  <a:cubicBezTo>
                    <a:pt x="102" y="15"/>
                    <a:pt x="102" y="15"/>
                    <a:pt x="102" y="15"/>
                  </a:cubicBezTo>
                  <a:cubicBezTo>
                    <a:pt x="91" y="15"/>
                    <a:pt x="91" y="15"/>
                    <a:pt x="91" y="15"/>
                  </a:cubicBezTo>
                  <a:cubicBezTo>
                    <a:pt x="91" y="4"/>
                    <a:pt x="91" y="4"/>
                    <a:pt x="91" y="4"/>
                  </a:cubicBezTo>
                  <a:cubicBezTo>
                    <a:pt x="91" y="2"/>
                    <a:pt x="89" y="0"/>
                    <a:pt x="87" y="0"/>
                  </a:cubicBezTo>
                  <a:cubicBezTo>
                    <a:pt x="86" y="0"/>
                    <a:pt x="84" y="2"/>
                    <a:pt x="84" y="4"/>
                  </a:cubicBezTo>
                  <a:cubicBezTo>
                    <a:pt x="84" y="15"/>
                    <a:pt x="84" y="15"/>
                    <a:pt x="84" y="15"/>
                  </a:cubicBezTo>
                  <a:cubicBezTo>
                    <a:pt x="73" y="15"/>
                    <a:pt x="73" y="15"/>
                    <a:pt x="73" y="15"/>
                  </a:cubicBezTo>
                  <a:cubicBezTo>
                    <a:pt x="73" y="4"/>
                    <a:pt x="73" y="4"/>
                    <a:pt x="73" y="4"/>
                  </a:cubicBezTo>
                  <a:cubicBezTo>
                    <a:pt x="73" y="2"/>
                    <a:pt x="72" y="0"/>
                    <a:pt x="70" y="0"/>
                  </a:cubicBezTo>
                  <a:cubicBezTo>
                    <a:pt x="68" y="0"/>
                    <a:pt x="67" y="2"/>
                    <a:pt x="67" y="4"/>
                  </a:cubicBezTo>
                  <a:cubicBezTo>
                    <a:pt x="67" y="15"/>
                    <a:pt x="67" y="15"/>
                    <a:pt x="67" y="15"/>
                  </a:cubicBezTo>
                  <a:cubicBezTo>
                    <a:pt x="55" y="15"/>
                    <a:pt x="55" y="15"/>
                    <a:pt x="55" y="15"/>
                  </a:cubicBezTo>
                  <a:cubicBezTo>
                    <a:pt x="55" y="4"/>
                    <a:pt x="55" y="4"/>
                    <a:pt x="55" y="4"/>
                  </a:cubicBezTo>
                  <a:cubicBezTo>
                    <a:pt x="55" y="2"/>
                    <a:pt x="54" y="0"/>
                    <a:pt x="52" y="0"/>
                  </a:cubicBezTo>
                  <a:cubicBezTo>
                    <a:pt x="50" y="0"/>
                    <a:pt x="49" y="2"/>
                    <a:pt x="49" y="4"/>
                  </a:cubicBezTo>
                  <a:cubicBezTo>
                    <a:pt x="49" y="15"/>
                    <a:pt x="49" y="15"/>
                    <a:pt x="49" y="15"/>
                  </a:cubicBezTo>
                  <a:cubicBezTo>
                    <a:pt x="38" y="15"/>
                    <a:pt x="38" y="15"/>
                    <a:pt x="38" y="15"/>
                  </a:cubicBezTo>
                  <a:cubicBezTo>
                    <a:pt x="38" y="4"/>
                    <a:pt x="38" y="4"/>
                    <a:pt x="38" y="4"/>
                  </a:cubicBezTo>
                  <a:cubicBezTo>
                    <a:pt x="38" y="2"/>
                    <a:pt x="36" y="0"/>
                    <a:pt x="35" y="0"/>
                  </a:cubicBezTo>
                  <a:cubicBezTo>
                    <a:pt x="33" y="0"/>
                    <a:pt x="31" y="2"/>
                    <a:pt x="31" y="4"/>
                  </a:cubicBezTo>
                  <a:cubicBezTo>
                    <a:pt x="31" y="15"/>
                    <a:pt x="31" y="15"/>
                    <a:pt x="31" y="15"/>
                  </a:cubicBezTo>
                  <a:cubicBezTo>
                    <a:pt x="29" y="15"/>
                    <a:pt x="29" y="15"/>
                    <a:pt x="29" y="15"/>
                  </a:cubicBezTo>
                  <a:cubicBezTo>
                    <a:pt x="13" y="15"/>
                    <a:pt x="0" y="28"/>
                    <a:pt x="0" y="44"/>
                  </a:cubicBezTo>
                  <a:cubicBezTo>
                    <a:pt x="0" y="180"/>
                    <a:pt x="0" y="180"/>
                    <a:pt x="0" y="180"/>
                  </a:cubicBezTo>
                  <a:cubicBezTo>
                    <a:pt x="0" y="195"/>
                    <a:pt x="13" y="208"/>
                    <a:pt x="29" y="208"/>
                  </a:cubicBezTo>
                  <a:cubicBezTo>
                    <a:pt x="146" y="208"/>
                    <a:pt x="146" y="208"/>
                    <a:pt x="146" y="208"/>
                  </a:cubicBezTo>
                  <a:cubicBezTo>
                    <a:pt x="162" y="208"/>
                    <a:pt x="175" y="195"/>
                    <a:pt x="175" y="180"/>
                  </a:cubicBezTo>
                  <a:cubicBezTo>
                    <a:pt x="175" y="44"/>
                    <a:pt x="175" y="44"/>
                    <a:pt x="175" y="44"/>
                  </a:cubicBezTo>
                  <a:cubicBezTo>
                    <a:pt x="175" y="28"/>
                    <a:pt x="162" y="15"/>
                    <a:pt x="146" y="15"/>
                  </a:cubicBezTo>
                  <a:close/>
                  <a:moveTo>
                    <a:pt x="168" y="180"/>
                  </a:moveTo>
                  <a:cubicBezTo>
                    <a:pt x="168" y="192"/>
                    <a:pt x="158" y="202"/>
                    <a:pt x="146" y="202"/>
                  </a:cubicBezTo>
                  <a:cubicBezTo>
                    <a:pt x="29" y="202"/>
                    <a:pt x="29" y="202"/>
                    <a:pt x="29" y="202"/>
                  </a:cubicBezTo>
                  <a:cubicBezTo>
                    <a:pt x="16" y="202"/>
                    <a:pt x="6" y="192"/>
                    <a:pt x="6" y="180"/>
                  </a:cubicBezTo>
                  <a:cubicBezTo>
                    <a:pt x="6" y="44"/>
                    <a:pt x="6" y="44"/>
                    <a:pt x="6" y="44"/>
                  </a:cubicBezTo>
                  <a:cubicBezTo>
                    <a:pt x="6" y="32"/>
                    <a:pt x="16" y="22"/>
                    <a:pt x="29" y="22"/>
                  </a:cubicBezTo>
                  <a:cubicBezTo>
                    <a:pt x="31" y="22"/>
                    <a:pt x="31" y="22"/>
                    <a:pt x="31" y="22"/>
                  </a:cubicBezTo>
                  <a:cubicBezTo>
                    <a:pt x="31" y="31"/>
                    <a:pt x="31" y="31"/>
                    <a:pt x="31" y="31"/>
                  </a:cubicBezTo>
                  <a:cubicBezTo>
                    <a:pt x="31" y="33"/>
                    <a:pt x="33" y="34"/>
                    <a:pt x="35" y="34"/>
                  </a:cubicBezTo>
                  <a:cubicBezTo>
                    <a:pt x="36" y="34"/>
                    <a:pt x="38" y="33"/>
                    <a:pt x="38" y="31"/>
                  </a:cubicBezTo>
                  <a:cubicBezTo>
                    <a:pt x="38" y="22"/>
                    <a:pt x="38" y="22"/>
                    <a:pt x="38" y="22"/>
                  </a:cubicBezTo>
                  <a:cubicBezTo>
                    <a:pt x="49" y="22"/>
                    <a:pt x="49" y="22"/>
                    <a:pt x="49" y="22"/>
                  </a:cubicBezTo>
                  <a:cubicBezTo>
                    <a:pt x="49" y="31"/>
                    <a:pt x="49" y="31"/>
                    <a:pt x="49" y="31"/>
                  </a:cubicBezTo>
                  <a:cubicBezTo>
                    <a:pt x="49" y="33"/>
                    <a:pt x="50" y="34"/>
                    <a:pt x="52" y="34"/>
                  </a:cubicBezTo>
                  <a:cubicBezTo>
                    <a:pt x="54" y="34"/>
                    <a:pt x="55" y="33"/>
                    <a:pt x="55" y="31"/>
                  </a:cubicBezTo>
                  <a:cubicBezTo>
                    <a:pt x="55" y="22"/>
                    <a:pt x="55" y="22"/>
                    <a:pt x="55" y="22"/>
                  </a:cubicBezTo>
                  <a:cubicBezTo>
                    <a:pt x="67" y="22"/>
                    <a:pt x="67" y="22"/>
                    <a:pt x="67" y="22"/>
                  </a:cubicBezTo>
                  <a:cubicBezTo>
                    <a:pt x="67" y="31"/>
                    <a:pt x="67" y="31"/>
                    <a:pt x="67" y="31"/>
                  </a:cubicBezTo>
                  <a:cubicBezTo>
                    <a:pt x="67" y="33"/>
                    <a:pt x="68" y="34"/>
                    <a:pt x="70" y="34"/>
                  </a:cubicBezTo>
                  <a:cubicBezTo>
                    <a:pt x="72" y="34"/>
                    <a:pt x="73" y="33"/>
                    <a:pt x="73" y="31"/>
                  </a:cubicBezTo>
                  <a:cubicBezTo>
                    <a:pt x="73" y="22"/>
                    <a:pt x="73" y="22"/>
                    <a:pt x="73" y="22"/>
                  </a:cubicBezTo>
                  <a:cubicBezTo>
                    <a:pt x="84" y="22"/>
                    <a:pt x="84" y="22"/>
                    <a:pt x="84" y="22"/>
                  </a:cubicBezTo>
                  <a:cubicBezTo>
                    <a:pt x="84" y="31"/>
                    <a:pt x="84" y="31"/>
                    <a:pt x="84" y="31"/>
                  </a:cubicBezTo>
                  <a:cubicBezTo>
                    <a:pt x="84" y="33"/>
                    <a:pt x="86" y="34"/>
                    <a:pt x="87" y="34"/>
                  </a:cubicBezTo>
                  <a:cubicBezTo>
                    <a:pt x="89" y="34"/>
                    <a:pt x="91" y="33"/>
                    <a:pt x="91" y="31"/>
                  </a:cubicBezTo>
                  <a:cubicBezTo>
                    <a:pt x="91" y="22"/>
                    <a:pt x="91" y="22"/>
                    <a:pt x="91" y="22"/>
                  </a:cubicBezTo>
                  <a:cubicBezTo>
                    <a:pt x="102" y="22"/>
                    <a:pt x="102" y="22"/>
                    <a:pt x="102" y="22"/>
                  </a:cubicBezTo>
                  <a:cubicBezTo>
                    <a:pt x="102" y="31"/>
                    <a:pt x="102" y="31"/>
                    <a:pt x="102" y="31"/>
                  </a:cubicBezTo>
                  <a:cubicBezTo>
                    <a:pt x="102" y="33"/>
                    <a:pt x="103" y="34"/>
                    <a:pt x="105" y="34"/>
                  </a:cubicBezTo>
                  <a:cubicBezTo>
                    <a:pt x="107" y="34"/>
                    <a:pt x="108" y="33"/>
                    <a:pt x="108" y="31"/>
                  </a:cubicBezTo>
                  <a:cubicBezTo>
                    <a:pt x="108" y="22"/>
                    <a:pt x="108" y="22"/>
                    <a:pt x="108" y="22"/>
                  </a:cubicBezTo>
                  <a:cubicBezTo>
                    <a:pt x="119" y="22"/>
                    <a:pt x="119" y="22"/>
                    <a:pt x="119" y="22"/>
                  </a:cubicBezTo>
                  <a:cubicBezTo>
                    <a:pt x="119" y="31"/>
                    <a:pt x="119" y="31"/>
                    <a:pt x="119" y="31"/>
                  </a:cubicBezTo>
                  <a:cubicBezTo>
                    <a:pt x="119" y="33"/>
                    <a:pt x="121" y="34"/>
                    <a:pt x="123" y="34"/>
                  </a:cubicBezTo>
                  <a:cubicBezTo>
                    <a:pt x="124" y="34"/>
                    <a:pt x="126" y="33"/>
                    <a:pt x="126" y="31"/>
                  </a:cubicBezTo>
                  <a:cubicBezTo>
                    <a:pt x="126" y="22"/>
                    <a:pt x="126" y="22"/>
                    <a:pt x="126" y="22"/>
                  </a:cubicBezTo>
                  <a:cubicBezTo>
                    <a:pt x="137" y="22"/>
                    <a:pt x="137" y="22"/>
                    <a:pt x="137" y="22"/>
                  </a:cubicBezTo>
                  <a:cubicBezTo>
                    <a:pt x="137" y="31"/>
                    <a:pt x="137" y="31"/>
                    <a:pt x="137" y="31"/>
                  </a:cubicBezTo>
                  <a:cubicBezTo>
                    <a:pt x="137" y="33"/>
                    <a:pt x="138" y="34"/>
                    <a:pt x="140" y="34"/>
                  </a:cubicBezTo>
                  <a:cubicBezTo>
                    <a:pt x="142" y="34"/>
                    <a:pt x="143" y="33"/>
                    <a:pt x="143" y="31"/>
                  </a:cubicBezTo>
                  <a:cubicBezTo>
                    <a:pt x="143" y="22"/>
                    <a:pt x="143" y="22"/>
                    <a:pt x="143" y="22"/>
                  </a:cubicBezTo>
                  <a:cubicBezTo>
                    <a:pt x="146" y="22"/>
                    <a:pt x="146" y="22"/>
                    <a:pt x="146" y="22"/>
                  </a:cubicBezTo>
                  <a:cubicBezTo>
                    <a:pt x="158" y="22"/>
                    <a:pt x="168" y="32"/>
                    <a:pt x="168" y="44"/>
                  </a:cubicBezTo>
                  <a:lnTo>
                    <a:pt x="168" y="180"/>
                  </a:lnTo>
                  <a:close/>
                  <a:moveTo>
                    <a:pt x="60" y="72"/>
                  </a:moveTo>
                  <a:cubicBezTo>
                    <a:pt x="44" y="97"/>
                    <a:pt x="44" y="97"/>
                    <a:pt x="44" y="97"/>
                  </a:cubicBezTo>
                  <a:cubicBezTo>
                    <a:pt x="43" y="98"/>
                    <a:pt x="43" y="98"/>
                    <a:pt x="42" y="99"/>
                  </a:cubicBezTo>
                  <a:cubicBezTo>
                    <a:pt x="41" y="99"/>
                    <a:pt x="41" y="99"/>
                    <a:pt x="41" y="99"/>
                  </a:cubicBezTo>
                  <a:cubicBezTo>
                    <a:pt x="40" y="99"/>
                    <a:pt x="40" y="99"/>
                    <a:pt x="39" y="98"/>
                  </a:cubicBezTo>
                  <a:cubicBezTo>
                    <a:pt x="26" y="89"/>
                    <a:pt x="26" y="89"/>
                    <a:pt x="26" y="89"/>
                  </a:cubicBezTo>
                  <a:cubicBezTo>
                    <a:pt x="25" y="88"/>
                    <a:pt x="24" y="86"/>
                    <a:pt x="25" y="84"/>
                  </a:cubicBezTo>
                  <a:cubicBezTo>
                    <a:pt x="26" y="83"/>
                    <a:pt x="28" y="83"/>
                    <a:pt x="30" y="84"/>
                  </a:cubicBezTo>
                  <a:cubicBezTo>
                    <a:pt x="40" y="91"/>
                    <a:pt x="40" y="91"/>
                    <a:pt x="40" y="91"/>
                  </a:cubicBezTo>
                  <a:cubicBezTo>
                    <a:pt x="54" y="69"/>
                    <a:pt x="54" y="69"/>
                    <a:pt x="54" y="69"/>
                  </a:cubicBezTo>
                  <a:cubicBezTo>
                    <a:pt x="55" y="67"/>
                    <a:pt x="57" y="67"/>
                    <a:pt x="59" y="68"/>
                  </a:cubicBezTo>
                  <a:cubicBezTo>
                    <a:pt x="60" y="69"/>
                    <a:pt x="60" y="71"/>
                    <a:pt x="60" y="72"/>
                  </a:cubicBezTo>
                  <a:close/>
                  <a:moveTo>
                    <a:pt x="60" y="129"/>
                  </a:moveTo>
                  <a:cubicBezTo>
                    <a:pt x="44" y="154"/>
                    <a:pt x="44" y="154"/>
                    <a:pt x="44" y="154"/>
                  </a:cubicBezTo>
                  <a:cubicBezTo>
                    <a:pt x="43" y="155"/>
                    <a:pt x="43" y="155"/>
                    <a:pt x="42" y="155"/>
                  </a:cubicBezTo>
                  <a:cubicBezTo>
                    <a:pt x="41" y="155"/>
                    <a:pt x="41" y="156"/>
                    <a:pt x="41" y="156"/>
                  </a:cubicBezTo>
                  <a:cubicBezTo>
                    <a:pt x="40" y="156"/>
                    <a:pt x="40" y="155"/>
                    <a:pt x="39" y="155"/>
                  </a:cubicBezTo>
                  <a:cubicBezTo>
                    <a:pt x="26" y="146"/>
                    <a:pt x="26" y="146"/>
                    <a:pt x="26" y="146"/>
                  </a:cubicBezTo>
                  <a:cubicBezTo>
                    <a:pt x="25" y="145"/>
                    <a:pt x="24" y="143"/>
                    <a:pt x="25" y="141"/>
                  </a:cubicBezTo>
                  <a:cubicBezTo>
                    <a:pt x="26" y="140"/>
                    <a:pt x="28" y="139"/>
                    <a:pt x="30" y="140"/>
                  </a:cubicBezTo>
                  <a:cubicBezTo>
                    <a:pt x="40" y="148"/>
                    <a:pt x="40" y="148"/>
                    <a:pt x="40" y="148"/>
                  </a:cubicBezTo>
                  <a:cubicBezTo>
                    <a:pt x="54" y="125"/>
                    <a:pt x="54" y="125"/>
                    <a:pt x="54" y="125"/>
                  </a:cubicBezTo>
                  <a:cubicBezTo>
                    <a:pt x="55" y="124"/>
                    <a:pt x="57" y="123"/>
                    <a:pt x="59" y="124"/>
                  </a:cubicBezTo>
                  <a:cubicBezTo>
                    <a:pt x="60" y="125"/>
                    <a:pt x="60" y="127"/>
                    <a:pt x="60" y="129"/>
                  </a:cubicBezTo>
                  <a:close/>
                  <a:moveTo>
                    <a:pt x="60" y="129"/>
                  </a:moveTo>
                  <a:cubicBezTo>
                    <a:pt x="60" y="129"/>
                    <a:pt x="60" y="129"/>
                    <a:pt x="60" y="129"/>
                  </a:cubicBezTo>
                </a:path>
              </a:pathLst>
            </a:custGeom>
            <a:grpFill/>
            <a:ln w="22225">
              <a:solidFill>
                <a:schemeClr val="accent4"/>
              </a:solidFill>
              <a:round/>
              <a:headEnd/>
              <a:tailEnd/>
            </a:ln>
            <a:extLst/>
          </p:spPr>
          <p:txBody>
            <a:bodyPr vert="horz" wrap="square" lIns="91440" tIns="45720" rIns="91440" bIns="45720" numCol="1" anchor="t" anchorCtr="0" compatLnSpc="1">
              <a:prstTxWarp prst="textNoShape">
                <a:avLst/>
              </a:prstTxWarp>
              <a:normAutofit/>
            </a:bodyPr>
            <a:lstStyle/>
            <a:p>
              <a:endParaRPr lang="en-US"/>
            </a:p>
          </p:txBody>
        </p:sp>
      </p:grpSp>
      <p:grpSp>
        <p:nvGrpSpPr>
          <p:cNvPr id="168" name="world icon"/>
          <p:cNvGrpSpPr/>
          <p:nvPr/>
        </p:nvGrpSpPr>
        <p:grpSpPr>
          <a:xfrm>
            <a:off x="3131666" y="962023"/>
            <a:ext cx="1790619" cy="1219203"/>
            <a:chOff x="3895725" y="2727326"/>
            <a:chExt cx="739715" cy="727075"/>
          </a:xfrm>
        </p:grpSpPr>
        <p:sp>
          <p:nvSpPr>
            <p:cNvPr id="169" name="world icon piece"/>
            <p:cNvSpPr>
              <a:spLocks noEditPoints="1"/>
            </p:cNvSpPr>
            <p:nvPr/>
          </p:nvSpPr>
          <p:spPr bwMode="auto">
            <a:xfrm>
              <a:off x="3895725" y="2727326"/>
              <a:ext cx="725488" cy="727075"/>
            </a:xfrm>
            <a:custGeom>
              <a:avLst/>
              <a:gdLst>
                <a:gd name="T0" fmla="*/ 138 w 277"/>
                <a:gd name="T1" fmla="*/ 277 h 277"/>
                <a:gd name="T2" fmla="*/ 0 w 277"/>
                <a:gd name="T3" fmla="*/ 138 h 277"/>
                <a:gd name="T4" fmla="*/ 138 w 277"/>
                <a:gd name="T5" fmla="*/ 0 h 277"/>
                <a:gd name="T6" fmla="*/ 277 w 277"/>
                <a:gd name="T7" fmla="*/ 138 h 277"/>
                <a:gd name="T8" fmla="*/ 138 w 277"/>
                <a:gd name="T9" fmla="*/ 277 h 277"/>
                <a:gd name="T10" fmla="*/ 138 w 277"/>
                <a:gd name="T11" fmla="*/ 24 h 277"/>
                <a:gd name="T12" fmla="*/ 24 w 277"/>
                <a:gd name="T13" fmla="*/ 138 h 277"/>
                <a:gd name="T14" fmla="*/ 138 w 277"/>
                <a:gd name="T15" fmla="*/ 253 h 277"/>
                <a:gd name="T16" fmla="*/ 253 w 277"/>
                <a:gd name="T17" fmla="*/ 138 h 277"/>
                <a:gd name="T18" fmla="*/ 138 w 277"/>
                <a:gd name="T19" fmla="*/ 2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277">
                  <a:moveTo>
                    <a:pt x="138" y="277"/>
                  </a:moveTo>
                  <a:cubicBezTo>
                    <a:pt x="62" y="277"/>
                    <a:pt x="0" y="215"/>
                    <a:pt x="0" y="138"/>
                  </a:cubicBezTo>
                  <a:cubicBezTo>
                    <a:pt x="0" y="62"/>
                    <a:pt x="62" y="0"/>
                    <a:pt x="138" y="0"/>
                  </a:cubicBezTo>
                  <a:cubicBezTo>
                    <a:pt x="215" y="0"/>
                    <a:pt x="277" y="62"/>
                    <a:pt x="277" y="138"/>
                  </a:cubicBezTo>
                  <a:cubicBezTo>
                    <a:pt x="277" y="215"/>
                    <a:pt x="215" y="277"/>
                    <a:pt x="138" y="277"/>
                  </a:cubicBezTo>
                  <a:close/>
                  <a:moveTo>
                    <a:pt x="138" y="24"/>
                  </a:moveTo>
                  <a:cubicBezTo>
                    <a:pt x="75" y="24"/>
                    <a:pt x="24" y="75"/>
                    <a:pt x="24" y="138"/>
                  </a:cubicBezTo>
                  <a:cubicBezTo>
                    <a:pt x="24" y="201"/>
                    <a:pt x="75" y="253"/>
                    <a:pt x="138" y="253"/>
                  </a:cubicBezTo>
                  <a:cubicBezTo>
                    <a:pt x="201" y="253"/>
                    <a:pt x="253" y="201"/>
                    <a:pt x="253" y="138"/>
                  </a:cubicBezTo>
                  <a:cubicBezTo>
                    <a:pt x="253" y="75"/>
                    <a:pt x="201" y="24"/>
                    <a:pt x="138" y="24"/>
                  </a:cubicBezTo>
                  <a:close/>
                </a:path>
              </a:pathLst>
            </a:custGeom>
            <a:solidFill>
              <a:schemeClr val="bg1"/>
            </a:solidFill>
            <a:ln>
              <a:noFill/>
            </a:ln>
          </p:spPr>
          <p:txBody>
            <a:bodyPr vert="horz" wrap="square" lIns="91440" tIns="45720" rIns="91440" bIns="45720" numCol="1" anchor="t" anchorCtr="0" compatLnSpc="1">
              <a:prstTxWarp prst="textNoShape">
                <a:avLst/>
              </a:prstTxWarp>
              <a:normAutofit/>
            </a:bodyPr>
            <a:lstStyle/>
            <a:p>
              <a:endParaRPr lang="en-US" dirty="0"/>
            </a:p>
          </p:txBody>
        </p:sp>
        <p:sp>
          <p:nvSpPr>
            <p:cNvPr id="170" name="world icon piece"/>
            <p:cNvSpPr>
              <a:spLocks noChangeArrowheads="1"/>
            </p:cNvSpPr>
            <p:nvPr/>
          </p:nvSpPr>
          <p:spPr bwMode="auto">
            <a:xfrm>
              <a:off x="3927475" y="2759076"/>
              <a:ext cx="663575" cy="663575"/>
            </a:xfrm>
            <a:prstGeom prst="ellipse">
              <a:avLst/>
            </a:prstGeom>
            <a:solidFill>
              <a:srgbClr val="1C75BC"/>
            </a:solidFill>
            <a:ln w="60325">
              <a:solidFill>
                <a:schemeClr val="bg1">
                  <a:lumMod val="95000"/>
                </a:schemeClr>
              </a:solidFill>
              <a:round/>
              <a:headEnd/>
              <a:tailEnd/>
            </a:ln>
            <a:extLst/>
          </p:spPr>
          <p:txBody>
            <a:bodyPr vert="horz" wrap="square" lIns="91440" tIns="45720" rIns="91440" bIns="45720" numCol="1" anchor="t" anchorCtr="0" compatLnSpc="1">
              <a:prstTxWarp prst="textNoShape">
                <a:avLst/>
              </a:prstTxWarp>
              <a:normAutofit/>
            </a:bodyPr>
            <a:lstStyle/>
            <a:p>
              <a:endParaRPr lang="en-US" dirty="0"/>
            </a:p>
          </p:txBody>
        </p:sp>
        <p:sp>
          <p:nvSpPr>
            <p:cNvPr id="171" name="world icon piece"/>
            <p:cNvSpPr>
              <a:spLocks/>
            </p:cNvSpPr>
            <p:nvPr/>
          </p:nvSpPr>
          <p:spPr bwMode="auto">
            <a:xfrm>
              <a:off x="4556125" y="3128963"/>
              <a:ext cx="3175" cy="4763"/>
            </a:xfrm>
            <a:custGeom>
              <a:avLst/>
              <a:gdLst>
                <a:gd name="T0" fmla="*/ 1 w 1"/>
                <a:gd name="T1" fmla="*/ 2 h 2"/>
                <a:gd name="T2" fmla="*/ 1 w 1"/>
                <a:gd name="T3" fmla="*/ 2 h 2"/>
                <a:gd name="T4" fmla="*/ 1 w 1"/>
                <a:gd name="T5" fmla="*/ 0 h 2"/>
                <a:gd name="T6" fmla="*/ 1 w 1"/>
                <a:gd name="T7" fmla="*/ 2 h 2"/>
              </a:gdLst>
              <a:ahLst/>
              <a:cxnLst>
                <a:cxn ang="0">
                  <a:pos x="T0" y="T1"/>
                </a:cxn>
                <a:cxn ang="0">
                  <a:pos x="T2" y="T3"/>
                </a:cxn>
                <a:cxn ang="0">
                  <a:pos x="T4" y="T5"/>
                </a:cxn>
                <a:cxn ang="0">
                  <a:pos x="T6" y="T7"/>
                </a:cxn>
              </a:cxnLst>
              <a:rect l="0" t="0" r="r" b="b"/>
              <a:pathLst>
                <a:path w="1" h="2">
                  <a:moveTo>
                    <a:pt x="1" y="2"/>
                  </a:moveTo>
                  <a:cubicBezTo>
                    <a:pt x="1" y="2"/>
                    <a:pt x="1" y="2"/>
                    <a:pt x="1" y="2"/>
                  </a:cubicBezTo>
                  <a:cubicBezTo>
                    <a:pt x="1" y="2"/>
                    <a:pt x="1" y="1"/>
                    <a:pt x="1" y="0"/>
                  </a:cubicBezTo>
                  <a:cubicBezTo>
                    <a:pt x="1" y="1"/>
                    <a:pt x="0" y="1"/>
                    <a:pt x="1" y="2"/>
                  </a:cubicBezTo>
                  <a:close/>
                </a:path>
              </a:pathLst>
            </a:custGeom>
            <a:solidFill>
              <a:srgbClr val="1C7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72" name="world icon piece"/>
            <p:cNvSpPr>
              <a:spLocks/>
            </p:cNvSpPr>
            <p:nvPr/>
          </p:nvSpPr>
          <p:spPr bwMode="auto">
            <a:xfrm>
              <a:off x="4545013" y="3152776"/>
              <a:ext cx="7938" cy="17463"/>
            </a:xfrm>
            <a:custGeom>
              <a:avLst/>
              <a:gdLst>
                <a:gd name="T0" fmla="*/ 2 w 3"/>
                <a:gd name="T1" fmla="*/ 0 h 7"/>
                <a:gd name="T2" fmla="*/ 0 w 3"/>
                <a:gd name="T3" fmla="*/ 2 h 7"/>
                <a:gd name="T4" fmla="*/ 1 w 3"/>
                <a:gd name="T5" fmla="*/ 5 h 7"/>
                <a:gd name="T6" fmla="*/ 2 w 3"/>
                <a:gd name="T7" fmla="*/ 7 h 7"/>
                <a:gd name="T8" fmla="*/ 3 w 3"/>
                <a:gd name="T9" fmla="*/ 1 h 7"/>
                <a:gd name="T10" fmla="*/ 2 w 3"/>
                <a:gd name="T11" fmla="*/ 0 h 7"/>
              </a:gdLst>
              <a:ahLst/>
              <a:cxnLst>
                <a:cxn ang="0">
                  <a:pos x="T0" y="T1"/>
                </a:cxn>
                <a:cxn ang="0">
                  <a:pos x="T2" y="T3"/>
                </a:cxn>
                <a:cxn ang="0">
                  <a:pos x="T4" y="T5"/>
                </a:cxn>
                <a:cxn ang="0">
                  <a:pos x="T6" y="T7"/>
                </a:cxn>
                <a:cxn ang="0">
                  <a:pos x="T8" y="T9"/>
                </a:cxn>
                <a:cxn ang="0">
                  <a:pos x="T10" y="T11"/>
                </a:cxn>
              </a:cxnLst>
              <a:rect l="0" t="0" r="r" b="b"/>
              <a:pathLst>
                <a:path w="3" h="7">
                  <a:moveTo>
                    <a:pt x="2" y="0"/>
                  </a:moveTo>
                  <a:cubicBezTo>
                    <a:pt x="0" y="0"/>
                    <a:pt x="0" y="1"/>
                    <a:pt x="0" y="2"/>
                  </a:cubicBezTo>
                  <a:cubicBezTo>
                    <a:pt x="0" y="3"/>
                    <a:pt x="0" y="4"/>
                    <a:pt x="1" y="5"/>
                  </a:cubicBezTo>
                  <a:cubicBezTo>
                    <a:pt x="1" y="6"/>
                    <a:pt x="2" y="7"/>
                    <a:pt x="2" y="7"/>
                  </a:cubicBezTo>
                  <a:cubicBezTo>
                    <a:pt x="3" y="5"/>
                    <a:pt x="3" y="3"/>
                    <a:pt x="3" y="1"/>
                  </a:cubicBezTo>
                  <a:cubicBezTo>
                    <a:pt x="3" y="1"/>
                    <a:pt x="3" y="0"/>
                    <a:pt x="2" y="0"/>
                  </a:cubicBezTo>
                  <a:close/>
                </a:path>
              </a:pathLst>
            </a:custGeom>
            <a:solidFill>
              <a:srgbClr val="1C7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73" name="world icon piece"/>
            <p:cNvSpPr>
              <a:spLocks/>
            </p:cNvSpPr>
            <p:nvPr/>
          </p:nvSpPr>
          <p:spPr bwMode="auto">
            <a:xfrm>
              <a:off x="4105275" y="3125788"/>
              <a:ext cx="17463" cy="11113"/>
            </a:xfrm>
            <a:custGeom>
              <a:avLst/>
              <a:gdLst>
                <a:gd name="T0" fmla="*/ 6 w 7"/>
                <a:gd name="T1" fmla="*/ 2 h 4"/>
                <a:gd name="T2" fmla="*/ 5 w 7"/>
                <a:gd name="T3" fmla="*/ 1 h 4"/>
                <a:gd name="T4" fmla="*/ 3 w 7"/>
                <a:gd name="T5" fmla="*/ 1 h 4"/>
                <a:gd name="T6" fmla="*/ 2 w 7"/>
                <a:gd name="T7" fmla="*/ 0 h 4"/>
                <a:gd name="T8" fmla="*/ 0 w 7"/>
                <a:gd name="T9" fmla="*/ 0 h 4"/>
                <a:gd name="T10" fmla="*/ 0 w 7"/>
                <a:gd name="T11" fmla="*/ 1 h 4"/>
                <a:gd name="T12" fmla="*/ 1 w 7"/>
                <a:gd name="T13" fmla="*/ 2 h 4"/>
                <a:gd name="T14" fmla="*/ 3 w 7"/>
                <a:gd name="T15" fmla="*/ 2 h 4"/>
                <a:gd name="T16" fmla="*/ 4 w 7"/>
                <a:gd name="T17" fmla="*/ 3 h 4"/>
                <a:gd name="T18" fmla="*/ 6 w 7"/>
                <a:gd name="T19" fmla="*/ 4 h 4"/>
                <a:gd name="T20" fmla="*/ 7 w 7"/>
                <a:gd name="T21" fmla="*/ 4 h 4"/>
                <a:gd name="T22" fmla="*/ 6 w 7"/>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2"/>
                  </a:moveTo>
                  <a:cubicBezTo>
                    <a:pt x="6" y="2"/>
                    <a:pt x="5" y="2"/>
                    <a:pt x="5" y="1"/>
                  </a:cubicBezTo>
                  <a:cubicBezTo>
                    <a:pt x="4" y="1"/>
                    <a:pt x="4" y="1"/>
                    <a:pt x="3" y="1"/>
                  </a:cubicBezTo>
                  <a:cubicBezTo>
                    <a:pt x="2" y="1"/>
                    <a:pt x="2" y="1"/>
                    <a:pt x="2" y="0"/>
                  </a:cubicBezTo>
                  <a:cubicBezTo>
                    <a:pt x="1" y="0"/>
                    <a:pt x="0" y="0"/>
                    <a:pt x="0" y="0"/>
                  </a:cubicBezTo>
                  <a:cubicBezTo>
                    <a:pt x="0" y="1"/>
                    <a:pt x="0" y="1"/>
                    <a:pt x="0" y="1"/>
                  </a:cubicBezTo>
                  <a:cubicBezTo>
                    <a:pt x="1" y="2"/>
                    <a:pt x="1" y="2"/>
                    <a:pt x="1" y="2"/>
                  </a:cubicBezTo>
                  <a:cubicBezTo>
                    <a:pt x="1" y="2"/>
                    <a:pt x="2" y="2"/>
                    <a:pt x="3" y="2"/>
                  </a:cubicBezTo>
                  <a:cubicBezTo>
                    <a:pt x="4" y="2"/>
                    <a:pt x="3" y="2"/>
                    <a:pt x="4" y="3"/>
                  </a:cubicBezTo>
                  <a:cubicBezTo>
                    <a:pt x="5" y="3"/>
                    <a:pt x="5" y="4"/>
                    <a:pt x="6" y="4"/>
                  </a:cubicBezTo>
                  <a:cubicBezTo>
                    <a:pt x="7" y="4"/>
                    <a:pt x="7" y="4"/>
                    <a:pt x="7" y="4"/>
                  </a:cubicBezTo>
                  <a:cubicBezTo>
                    <a:pt x="7" y="3"/>
                    <a:pt x="7" y="2"/>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74" name="world icon piece"/>
            <p:cNvSpPr>
              <a:spLocks/>
            </p:cNvSpPr>
            <p:nvPr/>
          </p:nvSpPr>
          <p:spPr bwMode="auto">
            <a:xfrm>
              <a:off x="4129088" y="3133726"/>
              <a:ext cx="9525" cy="7938"/>
            </a:xfrm>
            <a:custGeom>
              <a:avLst/>
              <a:gdLst>
                <a:gd name="T0" fmla="*/ 3 w 4"/>
                <a:gd name="T1" fmla="*/ 1 h 3"/>
                <a:gd name="T2" fmla="*/ 2 w 4"/>
                <a:gd name="T3" fmla="*/ 1 h 3"/>
                <a:gd name="T4" fmla="*/ 1 w 4"/>
                <a:gd name="T5" fmla="*/ 1 h 3"/>
                <a:gd name="T6" fmla="*/ 1 w 4"/>
                <a:gd name="T7" fmla="*/ 1 h 3"/>
                <a:gd name="T8" fmla="*/ 2 w 4"/>
                <a:gd name="T9" fmla="*/ 3 h 3"/>
                <a:gd name="T10" fmla="*/ 4 w 4"/>
                <a:gd name="T11" fmla="*/ 2 h 3"/>
                <a:gd name="T12" fmla="*/ 3 w 4"/>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3" y="1"/>
                  </a:moveTo>
                  <a:cubicBezTo>
                    <a:pt x="2" y="1"/>
                    <a:pt x="2" y="1"/>
                    <a:pt x="2" y="1"/>
                  </a:cubicBezTo>
                  <a:cubicBezTo>
                    <a:pt x="2" y="1"/>
                    <a:pt x="1" y="0"/>
                    <a:pt x="1" y="1"/>
                  </a:cubicBezTo>
                  <a:cubicBezTo>
                    <a:pt x="1" y="1"/>
                    <a:pt x="1" y="1"/>
                    <a:pt x="1" y="1"/>
                  </a:cubicBezTo>
                  <a:cubicBezTo>
                    <a:pt x="0" y="2"/>
                    <a:pt x="0" y="2"/>
                    <a:pt x="2" y="3"/>
                  </a:cubicBezTo>
                  <a:cubicBezTo>
                    <a:pt x="2" y="3"/>
                    <a:pt x="3" y="2"/>
                    <a:pt x="4" y="2"/>
                  </a:cubicBezTo>
                  <a:cubicBezTo>
                    <a:pt x="4" y="2"/>
                    <a:pt x="4" y="1"/>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75" name="world icon piece"/>
            <p:cNvSpPr>
              <a:spLocks/>
            </p:cNvSpPr>
            <p:nvPr/>
          </p:nvSpPr>
          <p:spPr bwMode="auto">
            <a:xfrm>
              <a:off x="4092575" y="2900363"/>
              <a:ext cx="17463" cy="11113"/>
            </a:xfrm>
            <a:custGeom>
              <a:avLst/>
              <a:gdLst>
                <a:gd name="T0" fmla="*/ 1 w 7"/>
                <a:gd name="T1" fmla="*/ 4 h 4"/>
                <a:gd name="T2" fmla="*/ 3 w 7"/>
                <a:gd name="T3" fmla="*/ 3 h 4"/>
                <a:gd name="T4" fmla="*/ 5 w 7"/>
                <a:gd name="T5" fmla="*/ 3 h 4"/>
                <a:gd name="T6" fmla="*/ 6 w 7"/>
                <a:gd name="T7" fmla="*/ 3 h 4"/>
                <a:gd name="T8" fmla="*/ 6 w 7"/>
                <a:gd name="T9" fmla="*/ 0 h 4"/>
                <a:gd name="T10" fmla="*/ 3 w 7"/>
                <a:gd name="T11" fmla="*/ 0 h 4"/>
                <a:gd name="T12" fmla="*/ 1 w 7"/>
                <a:gd name="T13" fmla="*/ 1 h 4"/>
                <a:gd name="T14" fmla="*/ 0 w 7"/>
                <a:gd name="T15" fmla="*/ 2 h 4"/>
                <a:gd name="T16" fmla="*/ 1 w 7"/>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
                  <a:moveTo>
                    <a:pt x="1" y="4"/>
                  </a:moveTo>
                  <a:cubicBezTo>
                    <a:pt x="2" y="4"/>
                    <a:pt x="2" y="3"/>
                    <a:pt x="3" y="3"/>
                  </a:cubicBezTo>
                  <a:cubicBezTo>
                    <a:pt x="4" y="3"/>
                    <a:pt x="4" y="3"/>
                    <a:pt x="5" y="3"/>
                  </a:cubicBezTo>
                  <a:cubicBezTo>
                    <a:pt x="6" y="3"/>
                    <a:pt x="6" y="3"/>
                    <a:pt x="6" y="3"/>
                  </a:cubicBezTo>
                  <a:cubicBezTo>
                    <a:pt x="7" y="2"/>
                    <a:pt x="7" y="0"/>
                    <a:pt x="6" y="0"/>
                  </a:cubicBezTo>
                  <a:cubicBezTo>
                    <a:pt x="5" y="0"/>
                    <a:pt x="3" y="0"/>
                    <a:pt x="3" y="0"/>
                  </a:cubicBezTo>
                  <a:cubicBezTo>
                    <a:pt x="2" y="1"/>
                    <a:pt x="1" y="0"/>
                    <a:pt x="1" y="1"/>
                  </a:cubicBezTo>
                  <a:cubicBezTo>
                    <a:pt x="0" y="2"/>
                    <a:pt x="0" y="2"/>
                    <a:pt x="0" y="2"/>
                  </a:cubicBezTo>
                  <a:cubicBezTo>
                    <a:pt x="0" y="3"/>
                    <a:pt x="1" y="4"/>
                    <a:pt x="1"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76" name="world icon piece"/>
            <p:cNvSpPr>
              <a:spLocks/>
            </p:cNvSpPr>
            <p:nvPr/>
          </p:nvSpPr>
          <p:spPr bwMode="auto">
            <a:xfrm>
              <a:off x="4114800" y="2892426"/>
              <a:ext cx="11113" cy="12700"/>
            </a:xfrm>
            <a:custGeom>
              <a:avLst/>
              <a:gdLst>
                <a:gd name="T0" fmla="*/ 2 w 4"/>
                <a:gd name="T1" fmla="*/ 5 h 5"/>
                <a:gd name="T2" fmla="*/ 3 w 4"/>
                <a:gd name="T3" fmla="*/ 3 h 5"/>
                <a:gd name="T4" fmla="*/ 4 w 4"/>
                <a:gd name="T5" fmla="*/ 1 h 5"/>
                <a:gd name="T6" fmla="*/ 1 w 4"/>
                <a:gd name="T7" fmla="*/ 2 h 5"/>
                <a:gd name="T8" fmla="*/ 0 w 4"/>
                <a:gd name="T9" fmla="*/ 5 h 5"/>
                <a:gd name="T10" fmla="*/ 2 w 4"/>
                <a:gd name="T11" fmla="*/ 5 h 5"/>
              </a:gdLst>
              <a:ahLst/>
              <a:cxnLst>
                <a:cxn ang="0">
                  <a:pos x="T0" y="T1"/>
                </a:cxn>
                <a:cxn ang="0">
                  <a:pos x="T2" y="T3"/>
                </a:cxn>
                <a:cxn ang="0">
                  <a:pos x="T4" y="T5"/>
                </a:cxn>
                <a:cxn ang="0">
                  <a:pos x="T6" y="T7"/>
                </a:cxn>
                <a:cxn ang="0">
                  <a:pos x="T8" y="T9"/>
                </a:cxn>
                <a:cxn ang="0">
                  <a:pos x="T10" y="T11"/>
                </a:cxn>
              </a:cxnLst>
              <a:rect l="0" t="0" r="r" b="b"/>
              <a:pathLst>
                <a:path w="4" h="5">
                  <a:moveTo>
                    <a:pt x="2" y="5"/>
                  </a:moveTo>
                  <a:cubicBezTo>
                    <a:pt x="3" y="4"/>
                    <a:pt x="2" y="3"/>
                    <a:pt x="3" y="3"/>
                  </a:cubicBezTo>
                  <a:cubicBezTo>
                    <a:pt x="4" y="2"/>
                    <a:pt x="4" y="2"/>
                    <a:pt x="4" y="1"/>
                  </a:cubicBezTo>
                  <a:cubicBezTo>
                    <a:pt x="4" y="0"/>
                    <a:pt x="2" y="1"/>
                    <a:pt x="1" y="2"/>
                  </a:cubicBezTo>
                  <a:cubicBezTo>
                    <a:pt x="0" y="3"/>
                    <a:pt x="0" y="4"/>
                    <a:pt x="0" y="5"/>
                  </a:cubicBezTo>
                  <a:cubicBezTo>
                    <a:pt x="1" y="5"/>
                    <a:pt x="1" y="5"/>
                    <a:pt x="2"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77" name="world icon piece"/>
            <p:cNvSpPr>
              <a:spLocks/>
            </p:cNvSpPr>
            <p:nvPr/>
          </p:nvSpPr>
          <p:spPr bwMode="auto">
            <a:xfrm>
              <a:off x="4133850" y="2889251"/>
              <a:ext cx="15875" cy="23813"/>
            </a:xfrm>
            <a:custGeom>
              <a:avLst/>
              <a:gdLst>
                <a:gd name="T0" fmla="*/ 0 w 6"/>
                <a:gd name="T1" fmla="*/ 5 h 9"/>
                <a:gd name="T2" fmla="*/ 0 w 6"/>
                <a:gd name="T3" fmla="*/ 6 h 9"/>
                <a:gd name="T4" fmla="*/ 1 w 6"/>
                <a:gd name="T5" fmla="*/ 6 h 9"/>
                <a:gd name="T6" fmla="*/ 2 w 6"/>
                <a:gd name="T7" fmla="*/ 6 h 9"/>
                <a:gd name="T8" fmla="*/ 3 w 6"/>
                <a:gd name="T9" fmla="*/ 6 h 9"/>
                <a:gd name="T10" fmla="*/ 3 w 6"/>
                <a:gd name="T11" fmla="*/ 8 h 9"/>
                <a:gd name="T12" fmla="*/ 5 w 6"/>
                <a:gd name="T13" fmla="*/ 7 h 9"/>
                <a:gd name="T14" fmla="*/ 4 w 6"/>
                <a:gd name="T15" fmla="*/ 5 h 9"/>
                <a:gd name="T16" fmla="*/ 3 w 6"/>
                <a:gd name="T17" fmla="*/ 3 h 9"/>
                <a:gd name="T18" fmla="*/ 1 w 6"/>
                <a:gd name="T19" fmla="*/ 1 h 9"/>
                <a:gd name="T20" fmla="*/ 0 w 6"/>
                <a:gd name="T21" fmla="*/ 4 h 9"/>
                <a:gd name="T22" fmla="*/ 0 w 6"/>
                <a:gd name="T23" fmla="*/ 5 h 9"/>
                <a:gd name="T24" fmla="*/ 0 w 6"/>
                <a:gd name="T25"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9">
                  <a:moveTo>
                    <a:pt x="0" y="5"/>
                  </a:moveTo>
                  <a:cubicBezTo>
                    <a:pt x="0" y="6"/>
                    <a:pt x="0" y="6"/>
                    <a:pt x="0" y="6"/>
                  </a:cubicBezTo>
                  <a:cubicBezTo>
                    <a:pt x="1" y="6"/>
                    <a:pt x="1" y="6"/>
                    <a:pt x="1" y="6"/>
                  </a:cubicBezTo>
                  <a:cubicBezTo>
                    <a:pt x="2" y="6"/>
                    <a:pt x="2" y="6"/>
                    <a:pt x="2" y="6"/>
                  </a:cubicBezTo>
                  <a:cubicBezTo>
                    <a:pt x="2" y="6"/>
                    <a:pt x="2" y="6"/>
                    <a:pt x="3" y="6"/>
                  </a:cubicBezTo>
                  <a:cubicBezTo>
                    <a:pt x="3" y="7"/>
                    <a:pt x="3" y="7"/>
                    <a:pt x="3" y="8"/>
                  </a:cubicBezTo>
                  <a:cubicBezTo>
                    <a:pt x="4" y="9"/>
                    <a:pt x="5" y="8"/>
                    <a:pt x="5" y="7"/>
                  </a:cubicBezTo>
                  <a:cubicBezTo>
                    <a:pt x="6" y="6"/>
                    <a:pt x="5" y="5"/>
                    <a:pt x="4" y="5"/>
                  </a:cubicBezTo>
                  <a:cubicBezTo>
                    <a:pt x="4" y="4"/>
                    <a:pt x="4" y="3"/>
                    <a:pt x="3" y="3"/>
                  </a:cubicBezTo>
                  <a:cubicBezTo>
                    <a:pt x="3" y="2"/>
                    <a:pt x="2" y="0"/>
                    <a:pt x="1" y="1"/>
                  </a:cubicBezTo>
                  <a:cubicBezTo>
                    <a:pt x="0" y="4"/>
                    <a:pt x="0" y="4"/>
                    <a:pt x="0" y="4"/>
                  </a:cubicBezTo>
                  <a:cubicBezTo>
                    <a:pt x="0" y="5"/>
                    <a:pt x="0" y="5"/>
                    <a:pt x="0" y="5"/>
                  </a:cubicBezTo>
                  <a:cubicBezTo>
                    <a:pt x="0" y="5"/>
                    <a:pt x="0" y="5"/>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78" name="world icon piece"/>
            <p:cNvSpPr>
              <a:spLocks/>
            </p:cNvSpPr>
            <p:nvPr/>
          </p:nvSpPr>
          <p:spPr bwMode="auto">
            <a:xfrm>
              <a:off x="4100513" y="2911476"/>
              <a:ext cx="22225" cy="12700"/>
            </a:xfrm>
            <a:custGeom>
              <a:avLst/>
              <a:gdLst>
                <a:gd name="T0" fmla="*/ 8 w 9"/>
                <a:gd name="T1" fmla="*/ 3 h 5"/>
                <a:gd name="T2" fmla="*/ 8 w 9"/>
                <a:gd name="T3" fmla="*/ 1 h 5"/>
                <a:gd name="T4" fmla="*/ 6 w 9"/>
                <a:gd name="T5" fmla="*/ 0 h 5"/>
                <a:gd name="T6" fmla="*/ 4 w 9"/>
                <a:gd name="T7" fmla="*/ 2 h 5"/>
                <a:gd name="T8" fmla="*/ 3 w 9"/>
                <a:gd name="T9" fmla="*/ 0 h 5"/>
                <a:gd name="T10" fmla="*/ 0 w 9"/>
                <a:gd name="T11" fmla="*/ 2 h 5"/>
                <a:gd name="T12" fmla="*/ 0 w 9"/>
                <a:gd name="T13" fmla="*/ 4 h 5"/>
                <a:gd name="T14" fmla="*/ 4 w 9"/>
                <a:gd name="T15" fmla="*/ 4 h 5"/>
                <a:gd name="T16" fmla="*/ 6 w 9"/>
                <a:gd name="T17" fmla="*/ 5 h 5"/>
                <a:gd name="T18" fmla="*/ 8 w 9"/>
                <a:gd name="T19"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5">
                  <a:moveTo>
                    <a:pt x="8" y="3"/>
                  </a:moveTo>
                  <a:cubicBezTo>
                    <a:pt x="8" y="2"/>
                    <a:pt x="8" y="1"/>
                    <a:pt x="8" y="1"/>
                  </a:cubicBezTo>
                  <a:cubicBezTo>
                    <a:pt x="9" y="1"/>
                    <a:pt x="8" y="0"/>
                    <a:pt x="6" y="0"/>
                  </a:cubicBezTo>
                  <a:cubicBezTo>
                    <a:pt x="4" y="1"/>
                    <a:pt x="5" y="2"/>
                    <a:pt x="4" y="2"/>
                  </a:cubicBezTo>
                  <a:cubicBezTo>
                    <a:pt x="3" y="1"/>
                    <a:pt x="4" y="0"/>
                    <a:pt x="3" y="0"/>
                  </a:cubicBezTo>
                  <a:cubicBezTo>
                    <a:pt x="2" y="0"/>
                    <a:pt x="1" y="1"/>
                    <a:pt x="0" y="2"/>
                  </a:cubicBezTo>
                  <a:cubicBezTo>
                    <a:pt x="0" y="3"/>
                    <a:pt x="0" y="3"/>
                    <a:pt x="0" y="4"/>
                  </a:cubicBezTo>
                  <a:cubicBezTo>
                    <a:pt x="0" y="5"/>
                    <a:pt x="2" y="5"/>
                    <a:pt x="4" y="4"/>
                  </a:cubicBezTo>
                  <a:cubicBezTo>
                    <a:pt x="6" y="4"/>
                    <a:pt x="5" y="4"/>
                    <a:pt x="6" y="5"/>
                  </a:cubicBezTo>
                  <a:cubicBezTo>
                    <a:pt x="7" y="5"/>
                    <a:pt x="8" y="4"/>
                    <a:pt x="8"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79" name="world icon piece"/>
            <p:cNvSpPr>
              <a:spLocks/>
            </p:cNvSpPr>
            <p:nvPr/>
          </p:nvSpPr>
          <p:spPr bwMode="auto">
            <a:xfrm>
              <a:off x="4125913" y="2905126"/>
              <a:ext cx="7938" cy="6350"/>
            </a:xfrm>
            <a:custGeom>
              <a:avLst/>
              <a:gdLst>
                <a:gd name="T0" fmla="*/ 0 w 3"/>
                <a:gd name="T1" fmla="*/ 1 h 2"/>
                <a:gd name="T2" fmla="*/ 1 w 3"/>
                <a:gd name="T3" fmla="*/ 2 h 2"/>
                <a:gd name="T4" fmla="*/ 3 w 3"/>
                <a:gd name="T5" fmla="*/ 1 h 2"/>
                <a:gd name="T6" fmla="*/ 0 w 3"/>
                <a:gd name="T7" fmla="*/ 0 h 2"/>
                <a:gd name="T8" fmla="*/ 0 w 3"/>
                <a:gd name="T9" fmla="*/ 1 h 2"/>
              </a:gdLst>
              <a:ahLst/>
              <a:cxnLst>
                <a:cxn ang="0">
                  <a:pos x="T0" y="T1"/>
                </a:cxn>
                <a:cxn ang="0">
                  <a:pos x="T2" y="T3"/>
                </a:cxn>
                <a:cxn ang="0">
                  <a:pos x="T4" y="T5"/>
                </a:cxn>
                <a:cxn ang="0">
                  <a:pos x="T6" y="T7"/>
                </a:cxn>
                <a:cxn ang="0">
                  <a:pos x="T8" y="T9"/>
                </a:cxn>
              </a:cxnLst>
              <a:rect l="0" t="0" r="r" b="b"/>
              <a:pathLst>
                <a:path w="3" h="2">
                  <a:moveTo>
                    <a:pt x="0" y="1"/>
                  </a:moveTo>
                  <a:cubicBezTo>
                    <a:pt x="0" y="2"/>
                    <a:pt x="1" y="2"/>
                    <a:pt x="1" y="2"/>
                  </a:cubicBezTo>
                  <a:cubicBezTo>
                    <a:pt x="2" y="1"/>
                    <a:pt x="2" y="2"/>
                    <a:pt x="3" y="1"/>
                  </a:cubicBezTo>
                  <a:cubicBezTo>
                    <a:pt x="3" y="0"/>
                    <a:pt x="1"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80" name="world icon piece"/>
            <p:cNvSpPr>
              <a:spLocks/>
            </p:cNvSpPr>
            <p:nvPr/>
          </p:nvSpPr>
          <p:spPr bwMode="auto">
            <a:xfrm>
              <a:off x="4125913" y="2913063"/>
              <a:ext cx="11113" cy="12700"/>
            </a:xfrm>
            <a:custGeom>
              <a:avLst/>
              <a:gdLst>
                <a:gd name="T0" fmla="*/ 3 w 4"/>
                <a:gd name="T1" fmla="*/ 1 h 5"/>
                <a:gd name="T2" fmla="*/ 3 w 4"/>
                <a:gd name="T3" fmla="*/ 1 h 5"/>
                <a:gd name="T4" fmla="*/ 1 w 4"/>
                <a:gd name="T5" fmla="*/ 1 h 5"/>
                <a:gd name="T6" fmla="*/ 0 w 4"/>
                <a:gd name="T7" fmla="*/ 2 h 5"/>
                <a:gd name="T8" fmla="*/ 0 w 4"/>
                <a:gd name="T9" fmla="*/ 2 h 5"/>
                <a:gd name="T10" fmla="*/ 0 w 4"/>
                <a:gd name="T11" fmla="*/ 3 h 5"/>
                <a:gd name="T12" fmla="*/ 0 w 4"/>
                <a:gd name="T13" fmla="*/ 5 h 5"/>
                <a:gd name="T14" fmla="*/ 3 w 4"/>
                <a:gd name="T15" fmla="*/ 4 h 5"/>
                <a:gd name="T16" fmla="*/ 3 w 4"/>
                <a:gd name="T1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5">
                  <a:moveTo>
                    <a:pt x="3" y="1"/>
                  </a:moveTo>
                  <a:cubicBezTo>
                    <a:pt x="3" y="1"/>
                    <a:pt x="3" y="1"/>
                    <a:pt x="3" y="1"/>
                  </a:cubicBezTo>
                  <a:cubicBezTo>
                    <a:pt x="2" y="0"/>
                    <a:pt x="2" y="1"/>
                    <a:pt x="1" y="1"/>
                  </a:cubicBezTo>
                  <a:cubicBezTo>
                    <a:pt x="1" y="1"/>
                    <a:pt x="0" y="1"/>
                    <a:pt x="0" y="2"/>
                  </a:cubicBezTo>
                  <a:cubicBezTo>
                    <a:pt x="0" y="2"/>
                    <a:pt x="0" y="2"/>
                    <a:pt x="0" y="2"/>
                  </a:cubicBezTo>
                  <a:cubicBezTo>
                    <a:pt x="0" y="2"/>
                    <a:pt x="0" y="2"/>
                    <a:pt x="0" y="3"/>
                  </a:cubicBezTo>
                  <a:cubicBezTo>
                    <a:pt x="0" y="3"/>
                    <a:pt x="0" y="4"/>
                    <a:pt x="0" y="5"/>
                  </a:cubicBezTo>
                  <a:cubicBezTo>
                    <a:pt x="1" y="5"/>
                    <a:pt x="2" y="5"/>
                    <a:pt x="3" y="4"/>
                  </a:cubicBezTo>
                  <a:cubicBezTo>
                    <a:pt x="4" y="4"/>
                    <a:pt x="3" y="2"/>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81" name="world icon piece"/>
            <p:cNvSpPr>
              <a:spLocks/>
            </p:cNvSpPr>
            <p:nvPr/>
          </p:nvSpPr>
          <p:spPr bwMode="auto">
            <a:xfrm>
              <a:off x="4114800" y="2932113"/>
              <a:ext cx="11113" cy="17463"/>
            </a:xfrm>
            <a:custGeom>
              <a:avLst/>
              <a:gdLst>
                <a:gd name="T0" fmla="*/ 2 w 4"/>
                <a:gd name="T1" fmla="*/ 1 h 7"/>
                <a:gd name="T2" fmla="*/ 1 w 4"/>
                <a:gd name="T3" fmla="*/ 2 h 7"/>
                <a:gd name="T4" fmla="*/ 1 w 4"/>
                <a:gd name="T5" fmla="*/ 5 h 7"/>
                <a:gd name="T6" fmla="*/ 2 w 4"/>
                <a:gd name="T7" fmla="*/ 5 h 7"/>
                <a:gd name="T8" fmla="*/ 4 w 4"/>
                <a:gd name="T9" fmla="*/ 4 h 7"/>
                <a:gd name="T10" fmla="*/ 4 w 4"/>
                <a:gd name="T11" fmla="*/ 0 h 7"/>
                <a:gd name="T12" fmla="*/ 2 w 4"/>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2" y="1"/>
                  </a:moveTo>
                  <a:cubicBezTo>
                    <a:pt x="2" y="2"/>
                    <a:pt x="2" y="2"/>
                    <a:pt x="1" y="2"/>
                  </a:cubicBezTo>
                  <a:cubicBezTo>
                    <a:pt x="1" y="2"/>
                    <a:pt x="0" y="4"/>
                    <a:pt x="1" y="5"/>
                  </a:cubicBezTo>
                  <a:cubicBezTo>
                    <a:pt x="1" y="7"/>
                    <a:pt x="1" y="6"/>
                    <a:pt x="2" y="5"/>
                  </a:cubicBezTo>
                  <a:cubicBezTo>
                    <a:pt x="4" y="5"/>
                    <a:pt x="4" y="5"/>
                    <a:pt x="4" y="4"/>
                  </a:cubicBezTo>
                  <a:cubicBezTo>
                    <a:pt x="4" y="3"/>
                    <a:pt x="4" y="1"/>
                    <a:pt x="4" y="0"/>
                  </a:cubicBezTo>
                  <a:cubicBezTo>
                    <a:pt x="4" y="0"/>
                    <a:pt x="3"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82" name="world icon piece"/>
            <p:cNvSpPr>
              <a:spLocks/>
            </p:cNvSpPr>
            <p:nvPr/>
          </p:nvSpPr>
          <p:spPr bwMode="auto">
            <a:xfrm>
              <a:off x="4129088" y="2932113"/>
              <a:ext cx="9525" cy="15875"/>
            </a:xfrm>
            <a:custGeom>
              <a:avLst/>
              <a:gdLst>
                <a:gd name="T0" fmla="*/ 3 w 4"/>
                <a:gd name="T1" fmla="*/ 3 h 6"/>
                <a:gd name="T2" fmla="*/ 2 w 4"/>
                <a:gd name="T3" fmla="*/ 1 h 6"/>
                <a:gd name="T4" fmla="*/ 0 w 4"/>
                <a:gd name="T5" fmla="*/ 2 h 6"/>
                <a:gd name="T6" fmla="*/ 0 w 4"/>
                <a:gd name="T7" fmla="*/ 3 h 6"/>
                <a:gd name="T8" fmla="*/ 1 w 4"/>
                <a:gd name="T9" fmla="*/ 5 h 6"/>
                <a:gd name="T10" fmla="*/ 3 w 4"/>
                <a:gd name="T11" fmla="*/ 3 h 6"/>
              </a:gdLst>
              <a:ahLst/>
              <a:cxnLst>
                <a:cxn ang="0">
                  <a:pos x="T0" y="T1"/>
                </a:cxn>
                <a:cxn ang="0">
                  <a:pos x="T2" y="T3"/>
                </a:cxn>
                <a:cxn ang="0">
                  <a:pos x="T4" y="T5"/>
                </a:cxn>
                <a:cxn ang="0">
                  <a:pos x="T6" y="T7"/>
                </a:cxn>
                <a:cxn ang="0">
                  <a:pos x="T8" y="T9"/>
                </a:cxn>
                <a:cxn ang="0">
                  <a:pos x="T10" y="T11"/>
                </a:cxn>
              </a:cxnLst>
              <a:rect l="0" t="0" r="r" b="b"/>
              <a:pathLst>
                <a:path w="4" h="6">
                  <a:moveTo>
                    <a:pt x="3" y="3"/>
                  </a:moveTo>
                  <a:cubicBezTo>
                    <a:pt x="4" y="2"/>
                    <a:pt x="3" y="2"/>
                    <a:pt x="2" y="1"/>
                  </a:cubicBezTo>
                  <a:cubicBezTo>
                    <a:pt x="1" y="0"/>
                    <a:pt x="1" y="1"/>
                    <a:pt x="0" y="2"/>
                  </a:cubicBezTo>
                  <a:cubicBezTo>
                    <a:pt x="0" y="3"/>
                    <a:pt x="0" y="3"/>
                    <a:pt x="0" y="3"/>
                  </a:cubicBezTo>
                  <a:cubicBezTo>
                    <a:pt x="0" y="3"/>
                    <a:pt x="0" y="4"/>
                    <a:pt x="1" y="5"/>
                  </a:cubicBezTo>
                  <a:cubicBezTo>
                    <a:pt x="1" y="6"/>
                    <a:pt x="1" y="4"/>
                    <a:pt x="3"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83" name="world icon piece"/>
            <p:cNvSpPr>
              <a:spLocks/>
            </p:cNvSpPr>
            <p:nvPr/>
          </p:nvSpPr>
          <p:spPr bwMode="auto">
            <a:xfrm>
              <a:off x="4141788" y="2916238"/>
              <a:ext cx="23813" cy="20638"/>
            </a:xfrm>
            <a:custGeom>
              <a:avLst/>
              <a:gdLst>
                <a:gd name="T0" fmla="*/ 1 w 9"/>
                <a:gd name="T1" fmla="*/ 4 h 8"/>
                <a:gd name="T2" fmla="*/ 1 w 9"/>
                <a:gd name="T3" fmla="*/ 7 h 8"/>
                <a:gd name="T4" fmla="*/ 4 w 9"/>
                <a:gd name="T5" fmla="*/ 8 h 8"/>
                <a:gd name="T6" fmla="*/ 8 w 9"/>
                <a:gd name="T7" fmla="*/ 6 h 8"/>
                <a:gd name="T8" fmla="*/ 5 w 9"/>
                <a:gd name="T9" fmla="*/ 5 h 8"/>
                <a:gd name="T10" fmla="*/ 2 w 9"/>
                <a:gd name="T11" fmla="*/ 4 h 8"/>
                <a:gd name="T12" fmla="*/ 2 w 9"/>
                <a:gd name="T13" fmla="*/ 1 h 8"/>
                <a:gd name="T14" fmla="*/ 0 w 9"/>
                <a:gd name="T15" fmla="*/ 0 h 8"/>
                <a:gd name="T16" fmla="*/ 0 w 9"/>
                <a:gd name="T17" fmla="*/ 0 h 8"/>
                <a:gd name="T18" fmla="*/ 0 w 9"/>
                <a:gd name="T19" fmla="*/ 1 h 8"/>
                <a:gd name="T20" fmla="*/ 0 w 9"/>
                <a:gd name="T21" fmla="*/ 2 h 8"/>
                <a:gd name="T22" fmla="*/ 1 w 9"/>
                <a:gd name="T23"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8">
                  <a:moveTo>
                    <a:pt x="1" y="4"/>
                  </a:moveTo>
                  <a:cubicBezTo>
                    <a:pt x="1" y="5"/>
                    <a:pt x="1" y="5"/>
                    <a:pt x="1" y="7"/>
                  </a:cubicBezTo>
                  <a:cubicBezTo>
                    <a:pt x="1" y="8"/>
                    <a:pt x="3" y="8"/>
                    <a:pt x="4" y="8"/>
                  </a:cubicBezTo>
                  <a:cubicBezTo>
                    <a:pt x="5" y="8"/>
                    <a:pt x="7" y="8"/>
                    <a:pt x="8" y="6"/>
                  </a:cubicBezTo>
                  <a:cubicBezTo>
                    <a:pt x="9" y="4"/>
                    <a:pt x="7" y="5"/>
                    <a:pt x="5" y="5"/>
                  </a:cubicBezTo>
                  <a:cubicBezTo>
                    <a:pt x="4" y="5"/>
                    <a:pt x="3" y="5"/>
                    <a:pt x="2" y="4"/>
                  </a:cubicBezTo>
                  <a:cubicBezTo>
                    <a:pt x="2" y="3"/>
                    <a:pt x="2" y="2"/>
                    <a:pt x="2" y="1"/>
                  </a:cubicBezTo>
                  <a:cubicBezTo>
                    <a:pt x="1" y="1"/>
                    <a:pt x="1" y="0"/>
                    <a:pt x="0" y="0"/>
                  </a:cubicBezTo>
                  <a:cubicBezTo>
                    <a:pt x="0" y="0"/>
                    <a:pt x="0" y="0"/>
                    <a:pt x="0" y="0"/>
                  </a:cubicBezTo>
                  <a:cubicBezTo>
                    <a:pt x="0" y="1"/>
                    <a:pt x="0" y="1"/>
                    <a:pt x="0" y="1"/>
                  </a:cubicBezTo>
                  <a:cubicBezTo>
                    <a:pt x="0" y="2"/>
                    <a:pt x="0" y="2"/>
                    <a:pt x="0" y="2"/>
                  </a:cubicBezTo>
                  <a:cubicBezTo>
                    <a:pt x="1" y="2"/>
                    <a:pt x="0" y="3"/>
                    <a:pt x="1"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84" name="world icon piece"/>
            <p:cNvSpPr>
              <a:spLocks/>
            </p:cNvSpPr>
            <p:nvPr/>
          </p:nvSpPr>
          <p:spPr bwMode="auto">
            <a:xfrm>
              <a:off x="4133850" y="2940051"/>
              <a:ext cx="47625" cy="65088"/>
            </a:xfrm>
            <a:custGeom>
              <a:avLst/>
              <a:gdLst>
                <a:gd name="T0" fmla="*/ 15 w 18"/>
                <a:gd name="T1" fmla="*/ 14 h 25"/>
                <a:gd name="T2" fmla="*/ 15 w 18"/>
                <a:gd name="T3" fmla="*/ 10 h 25"/>
                <a:gd name="T4" fmla="*/ 11 w 18"/>
                <a:gd name="T5" fmla="*/ 5 h 25"/>
                <a:gd name="T6" fmla="*/ 11 w 18"/>
                <a:gd name="T7" fmla="*/ 2 h 25"/>
                <a:gd name="T8" fmla="*/ 7 w 18"/>
                <a:gd name="T9" fmla="*/ 2 h 25"/>
                <a:gd name="T10" fmla="*/ 5 w 18"/>
                <a:gd name="T11" fmla="*/ 0 h 25"/>
                <a:gd name="T12" fmla="*/ 1 w 18"/>
                <a:gd name="T13" fmla="*/ 2 h 25"/>
                <a:gd name="T14" fmla="*/ 1 w 18"/>
                <a:gd name="T15" fmla="*/ 3 h 25"/>
                <a:gd name="T16" fmla="*/ 0 w 18"/>
                <a:gd name="T17" fmla="*/ 5 h 25"/>
                <a:gd name="T18" fmla="*/ 1 w 18"/>
                <a:gd name="T19" fmla="*/ 7 h 25"/>
                <a:gd name="T20" fmla="*/ 4 w 18"/>
                <a:gd name="T21" fmla="*/ 8 h 25"/>
                <a:gd name="T22" fmla="*/ 7 w 18"/>
                <a:gd name="T23" fmla="*/ 9 h 25"/>
                <a:gd name="T24" fmla="*/ 8 w 18"/>
                <a:gd name="T25" fmla="*/ 10 h 25"/>
                <a:gd name="T26" fmla="*/ 11 w 18"/>
                <a:gd name="T27" fmla="*/ 13 h 25"/>
                <a:gd name="T28" fmla="*/ 10 w 18"/>
                <a:gd name="T29" fmla="*/ 16 h 25"/>
                <a:gd name="T30" fmla="*/ 7 w 18"/>
                <a:gd name="T31" fmla="*/ 18 h 25"/>
                <a:gd name="T32" fmla="*/ 5 w 18"/>
                <a:gd name="T33" fmla="*/ 19 h 25"/>
                <a:gd name="T34" fmla="*/ 8 w 18"/>
                <a:gd name="T35" fmla="*/ 20 h 25"/>
                <a:gd name="T36" fmla="*/ 10 w 18"/>
                <a:gd name="T37" fmla="*/ 23 h 25"/>
                <a:gd name="T38" fmla="*/ 12 w 18"/>
                <a:gd name="T39" fmla="*/ 22 h 25"/>
                <a:gd name="T40" fmla="*/ 15 w 18"/>
                <a:gd name="T41" fmla="*/ 21 h 25"/>
                <a:gd name="T42" fmla="*/ 14 w 18"/>
                <a:gd name="T43" fmla="*/ 17 h 25"/>
                <a:gd name="T44" fmla="*/ 15 w 18"/>
                <a:gd name="T45" fmla="*/ 19 h 25"/>
                <a:gd name="T46" fmla="*/ 17 w 18"/>
                <a:gd name="T47" fmla="*/ 17 h 25"/>
                <a:gd name="T48" fmla="*/ 15 w 18"/>
                <a:gd name="T49"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5">
                  <a:moveTo>
                    <a:pt x="15" y="14"/>
                  </a:moveTo>
                  <a:cubicBezTo>
                    <a:pt x="14" y="13"/>
                    <a:pt x="16" y="11"/>
                    <a:pt x="15" y="10"/>
                  </a:cubicBezTo>
                  <a:cubicBezTo>
                    <a:pt x="15" y="8"/>
                    <a:pt x="12" y="6"/>
                    <a:pt x="11" y="5"/>
                  </a:cubicBezTo>
                  <a:cubicBezTo>
                    <a:pt x="10" y="5"/>
                    <a:pt x="11" y="4"/>
                    <a:pt x="11" y="2"/>
                  </a:cubicBezTo>
                  <a:cubicBezTo>
                    <a:pt x="10" y="0"/>
                    <a:pt x="8" y="3"/>
                    <a:pt x="7" y="2"/>
                  </a:cubicBezTo>
                  <a:cubicBezTo>
                    <a:pt x="5" y="1"/>
                    <a:pt x="6" y="0"/>
                    <a:pt x="5" y="0"/>
                  </a:cubicBezTo>
                  <a:cubicBezTo>
                    <a:pt x="4" y="0"/>
                    <a:pt x="2" y="2"/>
                    <a:pt x="1" y="2"/>
                  </a:cubicBezTo>
                  <a:cubicBezTo>
                    <a:pt x="1" y="3"/>
                    <a:pt x="1" y="3"/>
                    <a:pt x="1" y="3"/>
                  </a:cubicBezTo>
                  <a:cubicBezTo>
                    <a:pt x="1" y="3"/>
                    <a:pt x="0" y="4"/>
                    <a:pt x="0" y="5"/>
                  </a:cubicBezTo>
                  <a:cubicBezTo>
                    <a:pt x="0" y="6"/>
                    <a:pt x="0" y="7"/>
                    <a:pt x="1" y="7"/>
                  </a:cubicBezTo>
                  <a:cubicBezTo>
                    <a:pt x="3" y="7"/>
                    <a:pt x="3" y="7"/>
                    <a:pt x="4" y="8"/>
                  </a:cubicBezTo>
                  <a:cubicBezTo>
                    <a:pt x="5" y="8"/>
                    <a:pt x="5" y="9"/>
                    <a:pt x="7" y="9"/>
                  </a:cubicBezTo>
                  <a:cubicBezTo>
                    <a:pt x="8" y="9"/>
                    <a:pt x="8" y="9"/>
                    <a:pt x="8" y="10"/>
                  </a:cubicBezTo>
                  <a:cubicBezTo>
                    <a:pt x="8" y="11"/>
                    <a:pt x="10" y="12"/>
                    <a:pt x="11" y="13"/>
                  </a:cubicBezTo>
                  <a:cubicBezTo>
                    <a:pt x="13" y="15"/>
                    <a:pt x="12" y="15"/>
                    <a:pt x="10" y="16"/>
                  </a:cubicBezTo>
                  <a:cubicBezTo>
                    <a:pt x="9" y="16"/>
                    <a:pt x="9" y="17"/>
                    <a:pt x="7" y="18"/>
                  </a:cubicBezTo>
                  <a:cubicBezTo>
                    <a:pt x="6" y="18"/>
                    <a:pt x="5" y="18"/>
                    <a:pt x="5" y="19"/>
                  </a:cubicBezTo>
                  <a:cubicBezTo>
                    <a:pt x="4" y="21"/>
                    <a:pt x="7" y="20"/>
                    <a:pt x="8" y="20"/>
                  </a:cubicBezTo>
                  <a:cubicBezTo>
                    <a:pt x="9" y="21"/>
                    <a:pt x="9" y="22"/>
                    <a:pt x="10" y="23"/>
                  </a:cubicBezTo>
                  <a:cubicBezTo>
                    <a:pt x="12" y="25"/>
                    <a:pt x="11" y="24"/>
                    <a:pt x="12" y="22"/>
                  </a:cubicBezTo>
                  <a:cubicBezTo>
                    <a:pt x="12" y="21"/>
                    <a:pt x="13" y="22"/>
                    <a:pt x="15" y="21"/>
                  </a:cubicBezTo>
                  <a:cubicBezTo>
                    <a:pt x="16" y="20"/>
                    <a:pt x="13" y="19"/>
                    <a:pt x="14" y="17"/>
                  </a:cubicBezTo>
                  <a:cubicBezTo>
                    <a:pt x="14" y="16"/>
                    <a:pt x="15" y="18"/>
                    <a:pt x="15" y="19"/>
                  </a:cubicBezTo>
                  <a:cubicBezTo>
                    <a:pt x="16" y="20"/>
                    <a:pt x="16" y="19"/>
                    <a:pt x="17" y="17"/>
                  </a:cubicBezTo>
                  <a:cubicBezTo>
                    <a:pt x="18" y="16"/>
                    <a:pt x="16" y="15"/>
                    <a:pt x="15"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85" name="world icon piece"/>
            <p:cNvSpPr>
              <a:spLocks/>
            </p:cNvSpPr>
            <p:nvPr/>
          </p:nvSpPr>
          <p:spPr bwMode="auto">
            <a:xfrm>
              <a:off x="4254500" y="2989263"/>
              <a:ext cx="20638" cy="15875"/>
            </a:xfrm>
            <a:custGeom>
              <a:avLst/>
              <a:gdLst>
                <a:gd name="T0" fmla="*/ 5 w 8"/>
                <a:gd name="T1" fmla="*/ 5 h 6"/>
                <a:gd name="T2" fmla="*/ 6 w 8"/>
                <a:gd name="T3" fmla="*/ 4 h 6"/>
                <a:gd name="T4" fmla="*/ 7 w 8"/>
                <a:gd name="T5" fmla="*/ 3 h 6"/>
                <a:gd name="T6" fmla="*/ 7 w 8"/>
                <a:gd name="T7" fmla="*/ 0 h 6"/>
                <a:gd name="T8" fmla="*/ 5 w 8"/>
                <a:gd name="T9" fmla="*/ 0 h 6"/>
                <a:gd name="T10" fmla="*/ 4 w 8"/>
                <a:gd name="T11" fmla="*/ 1 h 6"/>
                <a:gd name="T12" fmla="*/ 3 w 8"/>
                <a:gd name="T13" fmla="*/ 1 h 6"/>
                <a:gd name="T14" fmla="*/ 2 w 8"/>
                <a:gd name="T15" fmla="*/ 0 h 6"/>
                <a:gd name="T16" fmla="*/ 1 w 8"/>
                <a:gd name="T17" fmla="*/ 0 h 6"/>
                <a:gd name="T18" fmla="*/ 0 w 8"/>
                <a:gd name="T19" fmla="*/ 3 h 6"/>
                <a:gd name="T20" fmla="*/ 1 w 8"/>
                <a:gd name="T21" fmla="*/ 5 h 6"/>
                <a:gd name="T22" fmla="*/ 2 w 8"/>
                <a:gd name="T23" fmla="*/ 5 h 6"/>
                <a:gd name="T24" fmla="*/ 3 w 8"/>
                <a:gd name="T25" fmla="*/ 6 h 6"/>
                <a:gd name="T26" fmla="*/ 5 w 8"/>
                <a:gd name="T2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6">
                  <a:moveTo>
                    <a:pt x="5" y="5"/>
                  </a:moveTo>
                  <a:cubicBezTo>
                    <a:pt x="5" y="5"/>
                    <a:pt x="5" y="4"/>
                    <a:pt x="6" y="4"/>
                  </a:cubicBezTo>
                  <a:cubicBezTo>
                    <a:pt x="6" y="4"/>
                    <a:pt x="7" y="4"/>
                    <a:pt x="7" y="3"/>
                  </a:cubicBezTo>
                  <a:cubicBezTo>
                    <a:pt x="8" y="3"/>
                    <a:pt x="8" y="1"/>
                    <a:pt x="7" y="0"/>
                  </a:cubicBezTo>
                  <a:cubicBezTo>
                    <a:pt x="6" y="0"/>
                    <a:pt x="6" y="0"/>
                    <a:pt x="5" y="0"/>
                  </a:cubicBezTo>
                  <a:cubicBezTo>
                    <a:pt x="4" y="1"/>
                    <a:pt x="5" y="1"/>
                    <a:pt x="4" y="1"/>
                  </a:cubicBezTo>
                  <a:cubicBezTo>
                    <a:pt x="3" y="1"/>
                    <a:pt x="3" y="1"/>
                    <a:pt x="3" y="1"/>
                  </a:cubicBezTo>
                  <a:cubicBezTo>
                    <a:pt x="2" y="1"/>
                    <a:pt x="2" y="1"/>
                    <a:pt x="2" y="0"/>
                  </a:cubicBezTo>
                  <a:cubicBezTo>
                    <a:pt x="1" y="0"/>
                    <a:pt x="1" y="0"/>
                    <a:pt x="1" y="0"/>
                  </a:cubicBezTo>
                  <a:cubicBezTo>
                    <a:pt x="0" y="1"/>
                    <a:pt x="0" y="2"/>
                    <a:pt x="0" y="3"/>
                  </a:cubicBezTo>
                  <a:cubicBezTo>
                    <a:pt x="0" y="3"/>
                    <a:pt x="0" y="4"/>
                    <a:pt x="1" y="5"/>
                  </a:cubicBezTo>
                  <a:cubicBezTo>
                    <a:pt x="1" y="5"/>
                    <a:pt x="1" y="5"/>
                    <a:pt x="2" y="5"/>
                  </a:cubicBezTo>
                  <a:cubicBezTo>
                    <a:pt x="2" y="5"/>
                    <a:pt x="2" y="5"/>
                    <a:pt x="3" y="6"/>
                  </a:cubicBezTo>
                  <a:cubicBezTo>
                    <a:pt x="3" y="6"/>
                    <a:pt x="4"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86" name="world icon piece"/>
            <p:cNvSpPr>
              <a:spLocks/>
            </p:cNvSpPr>
            <p:nvPr/>
          </p:nvSpPr>
          <p:spPr bwMode="auto">
            <a:xfrm>
              <a:off x="4314825" y="2913063"/>
              <a:ext cx="31750" cy="28575"/>
            </a:xfrm>
            <a:custGeom>
              <a:avLst/>
              <a:gdLst>
                <a:gd name="T0" fmla="*/ 1 w 12"/>
                <a:gd name="T1" fmla="*/ 5 h 11"/>
                <a:gd name="T2" fmla="*/ 4 w 12"/>
                <a:gd name="T3" fmla="*/ 7 h 11"/>
                <a:gd name="T4" fmla="*/ 5 w 12"/>
                <a:gd name="T5" fmla="*/ 10 h 11"/>
                <a:gd name="T6" fmla="*/ 7 w 12"/>
                <a:gd name="T7" fmla="*/ 7 h 11"/>
                <a:gd name="T8" fmla="*/ 9 w 12"/>
                <a:gd name="T9" fmla="*/ 8 h 11"/>
                <a:gd name="T10" fmla="*/ 10 w 12"/>
                <a:gd name="T11" fmla="*/ 5 h 11"/>
                <a:gd name="T12" fmla="*/ 6 w 12"/>
                <a:gd name="T13" fmla="*/ 3 h 11"/>
                <a:gd name="T14" fmla="*/ 4 w 12"/>
                <a:gd name="T15" fmla="*/ 1 h 11"/>
                <a:gd name="T16" fmla="*/ 1 w 12"/>
                <a:gd name="T17" fmla="*/ 3 h 11"/>
                <a:gd name="T18" fmla="*/ 1 w 12"/>
                <a:gd name="T19"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1">
                  <a:moveTo>
                    <a:pt x="1" y="5"/>
                  </a:moveTo>
                  <a:cubicBezTo>
                    <a:pt x="2" y="5"/>
                    <a:pt x="4" y="6"/>
                    <a:pt x="4" y="7"/>
                  </a:cubicBezTo>
                  <a:cubicBezTo>
                    <a:pt x="4" y="8"/>
                    <a:pt x="3" y="11"/>
                    <a:pt x="5" y="10"/>
                  </a:cubicBezTo>
                  <a:cubicBezTo>
                    <a:pt x="6" y="9"/>
                    <a:pt x="6" y="8"/>
                    <a:pt x="7" y="7"/>
                  </a:cubicBezTo>
                  <a:cubicBezTo>
                    <a:pt x="7" y="6"/>
                    <a:pt x="8" y="8"/>
                    <a:pt x="9" y="8"/>
                  </a:cubicBezTo>
                  <a:cubicBezTo>
                    <a:pt x="11" y="8"/>
                    <a:pt x="12" y="6"/>
                    <a:pt x="10" y="5"/>
                  </a:cubicBezTo>
                  <a:cubicBezTo>
                    <a:pt x="8" y="4"/>
                    <a:pt x="6" y="4"/>
                    <a:pt x="6" y="3"/>
                  </a:cubicBezTo>
                  <a:cubicBezTo>
                    <a:pt x="5" y="2"/>
                    <a:pt x="6" y="0"/>
                    <a:pt x="4" y="1"/>
                  </a:cubicBezTo>
                  <a:cubicBezTo>
                    <a:pt x="3" y="2"/>
                    <a:pt x="1" y="3"/>
                    <a:pt x="1" y="3"/>
                  </a:cubicBezTo>
                  <a:cubicBezTo>
                    <a:pt x="0" y="3"/>
                    <a:pt x="0" y="5"/>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87" name="world icon piece"/>
            <p:cNvSpPr>
              <a:spLocks/>
            </p:cNvSpPr>
            <p:nvPr/>
          </p:nvSpPr>
          <p:spPr bwMode="auto">
            <a:xfrm>
              <a:off x="4330700" y="2913063"/>
              <a:ext cx="12700" cy="7938"/>
            </a:xfrm>
            <a:custGeom>
              <a:avLst/>
              <a:gdLst>
                <a:gd name="T0" fmla="*/ 2 w 5"/>
                <a:gd name="T1" fmla="*/ 3 h 3"/>
                <a:gd name="T2" fmla="*/ 4 w 5"/>
                <a:gd name="T3" fmla="*/ 1 h 3"/>
                <a:gd name="T4" fmla="*/ 1 w 5"/>
                <a:gd name="T5" fmla="*/ 1 h 3"/>
                <a:gd name="T6" fmla="*/ 2 w 5"/>
                <a:gd name="T7" fmla="*/ 3 h 3"/>
              </a:gdLst>
              <a:ahLst/>
              <a:cxnLst>
                <a:cxn ang="0">
                  <a:pos x="T0" y="T1"/>
                </a:cxn>
                <a:cxn ang="0">
                  <a:pos x="T2" y="T3"/>
                </a:cxn>
                <a:cxn ang="0">
                  <a:pos x="T4" y="T5"/>
                </a:cxn>
                <a:cxn ang="0">
                  <a:pos x="T6" y="T7"/>
                </a:cxn>
              </a:cxnLst>
              <a:rect l="0" t="0" r="r" b="b"/>
              <a:pathLst>
                <a:path w="5" h="3">
                  <a:moveTo>
                    <a:pt x="2" y="3"/>
                  </a:moveTo>
                  <a:cubicBezTo>
                    <a:pt x="5" y="3"/>
                    <a:pt x="5" y="1"/>
                    <a:pt x="4" y="1"/>
                  </a:cubicBezTo>
                  <a:cubicBezTo>
                    <a:pt x="3" y="0"/>
                    <a:pt x="2" y="0"/>
                    <a:pt x="1" y="1"/>
                  </a:cubicBezTo>
                  <a:cubicBezTo>
                    <a:pt x="1" y="1"/>
                    <a:pt x="0" y="3"/>
                    <a:pt x="2"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88" name="world icon piece"/>
            <p:cNvSpPr>
              <a:spLocks/>
            </p:cNvSpPr>
            <p:nvPr/>
          </p:nvSpPr>
          <p:spPr bwMode="auto">
            <a:xfrm>
              <a:off x="4495800" y="3162301"/>
              <a:ext cx="7938" cy="7938"/>
            </a:xfrm>
            <a:custGeom>
              <a:avLst/>
              <a:gdLst>
                <a:gd name="T0" fmla="*/ 0 w 3"/>
                <a:gd name="T1" fmla="*/ 1 h 3"/>
                <a:gd name="T2" fmla="*/ 1 w 3"/>
                <a:gd name="T3" fmla="*/ 2 h 3"/>
                <a:gd name="T4" fmla="*/ 3 w 3"/>
                <a:gd name="T5" fmla="*/ 2 h 3"/>
                <a:gd name="T6" fmla="*/ 2 w 3"/>
                <a:gd name="T7" fmla="*/ 1 h 3"/>
                <a:gd name="T8" fmla="*/ 0 w 3"/>
                <a:gd name="T9" fmla="*/ 1 h 3"/>
              </a:gdLst>
              <a:ahLst/>
              <a:cxnLst>
                <a:cxn ang="0">
                  <a:pos x="T0" y="T1"/>
                </a:cxn>
                <a:cxn ang="0">
                  <a:pos x="T2" y="T3"/>
                </a:cxn>
                <a:cxn ang="0">
                  <a:pos x="T4" y="T5"/>
                </a:cxn>
                <a:cxn ang="0">
                  <a:pos x="T6" y="T7"/>
                </a:cxn>
                <a:cxn ang="0">
                  <a:pos x="T8" y="T9"/>
                </a:cxn>
              </a:cxnLst>
              <a:rect l="0" t="0" r="r" b="b"/>
              <a:pathLst>
                <a:path w="3" h="3">
                  <a:moveTo>
                    <a:pt x="0" y="1"/>
                  </a:moveTo>
                  <a:cubicBezTo>
                    <a:pt x="0" y="1"/>
                    <a:pt x="0" y="2"/>
                    <a:pt x="1" y="2"/>
                  </a:cubicBezTo>
                  <a:cubicBezTo>
                    <a:pt x="2" y="3"/>
                    <a:pt x="3" y="3"/>
                    <a:pt x="3" y="2"/>
                  </a:cubicBezTo>
                  <a:cubicBezTo>
                    <a:pt x="2" y="2"/>
                    <a:pt x="2" y="1"/>
                    <a:pt x="2" y="1"/>
                  </a:cubicBezTo>
                  <a:cubicBezTo>
                    <a:pt x="2"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89" name="world icon piece"/>
            <p:cNvSpPr>
              <a:spLocks/>
            </p:cNvSpPr>
            <p:nvPr/>
          </p:nvSpPr>
          <p:spPr bwMode="auto">
            <a:xfrm>
              <a:off x="4403725" y="3214688"/>
              <a:ext cx="20638" cy="36513"/>
            </a:xfrm>
            <a:custGeom>
              <a:avLst/>
              <a:gdLst>
                <a:gd name="T0" fmla="*/ 6 w 8"/>
                <a:gd name="T1" fmla="*/ 1 h 14"/>
                <a:gd name="T2" fmla="*/ 4 w 8"/>
                <a:gd name="T3" fmla="*/ 4 h 14"/>
                <a:gd name="T4" fmla="*/ 2 w 8"/>
                <a:gd name="T5" fmla="*/ 5 h 14"/>
                <a:gd name="T6" fmla="*/ 1 w 8"/>
                <a:gd name="T7" fmla="*/ 9 h 14"/>
                <a:gd name="T8" fmla="*/ 1 w 8"/>
                <a:gd name="T9" fmla="*/ 9 h 14"/>
                <a:gd name="T10" fmla="*/ 1 w 8"/>
                <a:gd name="T11" fmla="*/ 12 h 14"/>
                <a:gd name="T12" fmla="*/ 3 w 8"/>
                <a:gd name="T13" fmla="*/ 13 h 14"/>
                <a:gd name="T14" fmla="*/ 5 w 8"/>
                <a:gd name="T15" fmla="*/ 11 h 14"/>
                <a:gd name="T16" fmla="*/ 6 w 8"/>
                <a:gd name="T17" fmla="*/ 7 h 14"/>
                <a:gd name="T18" fmla="*/ 8 w 8"/>
                <a:gd name="T19" fmla="*/ 3 h 14"/>
                <a:gd name="T20" fmla="*/ 6 w 8"/>
                <a:gd name="T21"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4">
                  <a:moveTo>
                    <a:pt x="6" y="1"/>
                  </a:moveTo>
                  <a:cubicBezTo>
                    <a:pt x="5" y="2"/>
                    <a:pt x="5" y="3"/>
                    <a:pt x="4" y="4"/>
                  </a:cubicBezTo>
                  <a:cubicBezTo>
                    <a:pt x="3" y="4"/>
                    <a:pt x="2" y="4"/>
                    <a:pt x="2" y="5"/>
                  </a:cubicBezTo>
                  <a:cubicBezTo>
                    <a:pt x="1" y="6"/>
                    <a:pt x="1" y="8"/>
                    <a:pt x="1" y="9"/>
                  </a:cubicBezTo>
                  <a:cubicBezTo>
                    <a:pt x="1" y="9"/>
                    <a:pt x="1" y="9"/>
                    <a:pt x="1" y="9"/>
                  </a:cubicBezTo>
                  <a:cubicBezTo>
                    <a:pt x="0" y="10"/>
                    <a:pt x="0" y="11"/>
                    <a:pt x="1" y="12"/>
                  </a:cubicBezTo>
                  <a:cubicBezTo>
                    <a:pt x="1" y="13"/>
                    <a:pt x="2" y="13"/>
                    <a:pt x="3" y="13"/>
                  </a:cubicBezTo>
                  <a:cubicBezTo>
                    <a:pt x="4" y="14"/>
                    <a:pt x="4" y="13"/>
                    <a:pt x="5" y="11"/>
                  </a:cubicBezTo>
                  <a:cubicBezTo>
                    <a:pt x="6" y="10"/>
                    <a:pt x="6" y="10"/>
                    <a:pt x="6" y="7"/>
                  </a:cubicBezTo>
                  <a:cubicBezTo>
                    <a:pt x="7" y="4"/>
                    <a:pt x="7" y="5"/>
                    <a:pt x="8" y="3"/>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90" name="world icon piece"/>
            <p:cNvSpPr>
              <a:spLocks/>
            </p:cNvSpPr>
            <p:nvPr/>
          </p:nvSpPr>
          <p:spPr bwMode="auto">
            <a:xfrm>
              <a:off x="4065588" y="2913063"/>
              <a:ext cx="20638" cy="23813"/>
            </a:xfrm>
            <a:custGeom>
              <a:avLst/>
              <a:gdLst>
                <a:gd name="T0" fmla="*/ 8 w 8"/>
                <a:gd name="T1" fmla="*/ 3 h 9"/>
                <a:gd name="T2" fmla="*/ 8 w 8"/>
                <a:gd name="T3" fmla="*/ 2 h 9"/>
                <a:gd name="T4" fmla="*/ 4 w 8"/>
                <a:gd name="T5" fmla="*/ 2 h 9"/>
                <a:gd name="T6" fmla="*/ 1 w 8"/>
                <a:gd name="T7" fmla="*/ 6 h 9"/>
                <a:gd name="T8" fmla="*/ 2 w 8"/>
                <a:gd name="T9" fmla="*/ 9 h 9"/>
                <a:gd name="T10" fmla="*/ 4 w 8"/>
                <a:gd name="T11" fmla="*/ 8 h 9"/>
                <a:gd name="T12" fmla="*/ 5 w 8"/>
                <a:gd name="T13" fmla="*/ 7 h 9"/>
                <a:gd name="T14" fmla="*/ 7 w 8"/>
                <a:gd name="T15" fmla="*/ 5 h 9"/>
                <a:gd name="T16" fmla="*/ 8 w 8"/>
                <a:gd name="T1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9">
                  <a:moveTo>
                    <a:pt x="8" y="3"/>
                  </a:moveTo>
                  <a:cubicBezTo>
                    <a:pt x="8" y="2"/>
                    <a:pt x="8" y="2"/>
                    <a:pt x="8" y="2"/>
                  </a:cubicBezTo>
                  <a:cubicBezTo>
                    <a:pt x="6" y="0"/>
                    <a:pt x="6" y="1"/>
                    <a:pt x="4" y="2"/>
                  </a:cubicBezTo>
                  <a:cubicBezTo>
                    <a:pt x="2" y="3"/>
                    <a:pt x="2" y="4"/>
                    <a:pt x="1" y="6"/>
                  </a:cubicBezTo>
                  <a:cubicBezTo>
                    <a:pt x="1" y="7"/>
                    <a:pt x="0" y="9"/>
                    <a:pt x="2" y="9"/>
                  </a:cubicBezTo>
                  <a:cubicBezTo>
                    <a:pt x="3" y="8"/>
                    <a:pt x="4" y="9"/>
                    <a:pt x="4" y="8"/>
                  </a:cubicBezTo>
                  <a:cubicBezTo>
                    <a:pt x="5" y="7"/>
                    <a:pt x="5" y="7"/>
                    <a:pt x="5" y="7"/>
                  </a:cubicBezTo>
                  <a:cubicBezTo>
                    <a:pt x="7" y="5"/>
                    <a:pt x="7" y="5"/>
                    <a:pt x="7" y="5"/>
                  </a:cubicBezTo>
                  <a:lnTo>
                    <a:pt x="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91" name="world icon piece"/>
            <p:cNvSpPr>
              <a:spLocks/>
            </p:cNvSpPr>
            <p:nvPr/>
          </p:nvSpPr>
          <p:spPr bwMode="auto">
            <a:xfrm>
              <a:off x="4081463" y="2919413"/>
              <a:ext cx="36513" cy="41275"/>
            </a:xfrm>
            <a:custGeom>
              <a:avLst/>
              <a:gdLst>
                <a:gd name="T0" fmla="*/ 12 w 14"/>
                <a:gd name="T1" fmla="*/ 3 h 16"/>
                <a:gd name="T2" fmla="*/ 9 w 14"/>
                <a:gd name="T3" fmla="*/ 5 h 16"/>
                <a:gd name="T4" fmla="*/ 7 w 14"/>
                <a:gd name="T5" fmla="*/ 4 h 16"/>
                <a:gd name="T6" fmla="*/ 5 w 14"/>
                <a:gd name="T7" fmla="*/ 2 h 16"/>
                <a:gd name="T8" fmla="*/ 5 w 14"/>
                <a:gd name="T9" fmla="*/ 1 h 16"/>
                <a:gd name="T10" fmla="*/ 1 w 14"/>
                <a:gd name="T11" fmla="*/ 5 h 16"/>
                <a:gd name="T12" fmla="*/ 1 w 14"/>
                <a:gd name="T13" fmla="*/ 7 h 16"/>
                <a:gd name="T14" fmla="*/ 0 w 14"/>
                <a:gd name="T15" fmla="*/ 9 h 16"/>
                <a:gd name="T16" fmla="*/ 1 w 14"/>
                <a:gd name="T17" fmla="*/ 13 h 16"/>
                <a:gd name="T18" fmla="*/ 5 w 14"/>
                <a:gd name="T19" fmla="*/ 16 h 16"/>
                <a:gd name="T20" fmla="*/ 9 w 14"/>
                <a:gd name="T21" fmla="*/ 14 h 16"/>
                <a:gd name="T22" fmla="*/ 10 w 14"/>
                <a:gd name="T23" fmla="*/ 10 h 16"/>
                <a:gd name="T24" fmla="*/ 11 w 14"/>
                <a:gd name="T25" fmla="*/ 7 h 16"/>
                <a:gd name="T26" fmla="*/ 12 w 14"/>
                <a:gd name="T27"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6">
                  <a:moveTo>
                    <a:pt x="12" y="3"/>
                  </a:moveTo>
                  <a:cubicBezTo>
                    <a:pt x="10" y="3"/>
                    <a:pt x="11" y="4"/>
                    <a:pt x="9" y="5"/>
                  </a:cubicBezTo>
                  <a:cubicBezTo>
                    <a:pt x="7" y="5"/>
                    <a:pt x="7" y="5"/>
                    <a:pt x="7" y="4"/>
                  </a:cubicBezTo>
                  <a:cubicBezTo>
                    <a:pt x="7" y="3"/>
                    <a:pt x="5" y="2"/>
                    <a:pt x="5" y="2"/>
                  </a:cubicBezTo>
                  <a:cubicBezTo>
                    <a:pt x="5" y="2"/>
                    <a:pt x="5" y="2"/>
                    <a:pt x="5" y="1"/>
                  </a:cubicBezTo>
                  <a:cubicBezTo>
                    <a:pt x="3" y="0"/>
                    <a:pt x="1" y="5"/>
                    <a:pt x="1" y="5"/>
                  </a:cubicBezTo>
                  <a:cubicBezTo>
                    <a:pt x="1" y="5"/>
                    <a:pt x="2" y="6"/>
                    <a:pt x="1" y="7"/>
                  </a:cubicBezTo>
                  <a:cubicBezTo>
                    <a:pt x="1" y="8"/>
                    <a:pt x="0" y="8"/>
                    <a:pt x="0" y="9"/>
                  </a:cubicBezTo>
                  <a:cubicBezTo>
                    <a:pt x="0" y="11"/>
                    <a:pt x="0" y="12"/>
                    <a:pt x="1" y="13"/>
                  </a:cubicBezTo>
                  <a:cubicBezTo>
                    <a:pt x="2" y="14"/>
                    <a:pt x="3" y="16"/>
                    <a:pt x="5" y="16"/>
                  </a:cubicBezTo>
                  <a:cubicBezTo>
                    <a:pt x="6" y="16"/>
                    <a:pt x="8" y="15"/>
                    <a:pt x="9" y="14"/>
                  </a:cubicBezTo>
                  <a:cubicBezTo>
                    <a:pt x="11" y="13"/>
                    <a:pt x="10" y="13"/>
                    <a:pt x="10" y="10"/>
                  </a:cubicBezTo>
                  <a:cubicBezTo>
                    <a:pt x="10" y="8"/>
                    <a:pt x="10" y="8"/>
                    <a:pt x="11" y="7"/>
                  </a:cubicBezTo>
                  <a:cubicBezTo>
                    <a:pt x="12" y="5"/>
                    <a:pt x="14" y="4"/>
                    <a:pt x="12"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92" name="world icon piece"/>
            <p:cNvSpPr>
              <a:spLocks/>
            </p:cNvSpPr>
            <p:nvPr/>
          </p:nvSpPr>
          <p:spPr bwMode="auto">
            <a:xfrm>
              <a:off x="3976688" y="2919413"/>
              <a:ext cx="241300" cy="422275"/>
            </a:xfrm>
            <a:custGeom>
              <a:avLst/>
              <a:gdLst>
                <a:gd name="T0" fmla="*/ 4 w 92"/>
                <a:gd name="T1" fmla="*/ 25 h 161"/>
                <a:gd name="T2" fmla="*/ 10 w 92"/>
                <a:gd name="T3" fmla="*/ 26 h 161"/>
                <a:gd name="T4" fmla="*/ 16 w 92"/>
                <a:gd name="T5" fmla="*/ 33 h 161"/>
                <a:gd name="T6" fmla="*/ 17 w 92"/>
                <a:gd name="T7" fmla="*/ 43 h 161"/>
                <a:gd name="T8" fmla="*/ 19 w 92"/>
                <a:gd name="T9" fmla="*/ 48 h 161"/>
                <a:gd name="T10" fmla="*/ 16 w 92"/>
                <a:gd name="T11" fmla="*/ 53 h 161"/>
                <a:gd name="T12" fmla="*/ 19 w 92"/>
                <a:gd name="T13" fmla="*/ 68 h 161"/>
                <a:gd name="T14" fmla="*/ 22 w 92"/>
                <a:gd name="T15" fmla="*/ 78 h 161"/>
                <a:gd name="T16" fmla="*/ 22 w 92"/>
                <a:gd name="T17" fmla="*/ 74 h 161"/>
                <a:gd name="T18" fmla="*/ 23 w 92"/>
                <a:gd name="T19" fmla="*/ 72 h 161"/>
                <a:gd name="T20" fmla="*/ 27 w 92"/>
                <a:gd name="T21" fmla="*/ 78 h 161"/>
                <a:gd name="T22" fmla="*/ 32 w 92"/>
                <a:gd name="T23" fmla="*/ 85 h 161"/>
                <a:gd name="T24" fmla="*/ 41 w 92"/>
                <a:gd name="T25" fmla="*/ 88 h 161"/>
                <a:gd name="T26" fmla="*/ 47 w 92"/>
                <a:gd name="T27" fmla="*/ 92 h 161"/>
                <a:gd name="T28" fmla="*/ 53 w 92"/>
                <a:gd name="T29" fmla="*/ 95 h 161"/>
                <a:gd name="T30" fmla="*/ 51 w 92"/>
                <a:gd name="T31" fmla="*/ 103 h 161"/>
                <a:gd name="T32" fmla="*/ 52 w 92"/>
                <a:gd name="T33" fmla="*/ 110 h 161"/>
                <a:gd name="T34" fmla="*/ 59 w 92"/>
                <a:gd name="T35" fmla="*/ 118 h 161"/>
                <a:gd name="T36" fmla="*/ 61 w 92"/>
                <a:gd name="T37" fmla="*/ 137 h 161"/>
                <a:gd name="T38" fmla="*/ 61 w 92"/>
                <a:gd name="T39" fmla="*/ 150 h 161"/>
                <a:gd name="T40" fmla="*/ 66 w 92"/>
                <a:gd name="T41" fmla="*/ 159 h 161"/>
                <a:gd name="T42" fmla="*/ 67 w 92"/>
                <a:gd name="T43" fmla="*/ 158 h 161"/>
                <a:gd name="T44" fmla="*/ 67 w 92"/>
                <a:gd name="T45" fmla="*/ 150 h 161"/>
                <a:gd name="T46" fmla="*/ 69 w 92"/>
                <a:gd name="T47" fmla="*/ 142 h 161"/>
                <a:gd name="T48" fmla="*/ 72 w 92"/>
                <a:gd name="T49" fmla="*/ 134 h 161"/>
                <a:gd name="T50" fmla="*/ 77 w 92"/>
                <a:gd name="T51" fmla="*/ 133 h 161"/>
                <a:gd name="T52" fmla="*/ 85 w 92"/>
                <a:gd name="T53" fmla="*/ 123 h 161"/>
                <a:gd name="T54" fmla="*/ 90 w 92"/>
                <a:gd name="T55" fmla="*/ 112 h 161"/>
                <a:gd name="T56" fmla="*/ 84 w 92"/>
                <a:gd name="T57" fmla="*/ 104 h 161"/>
                <a:gd name="T58" fmla="*/ 77 w 92"/>
                <a:gd name="T59" fmla="*/ 97 h 161"/>
                <a:gd name="T60" fmla="*/ 66 w 92"/>
                <a:gd name="T61" fmla="*/ 92 h 161"/>
                <a:gd name="T62" fmla="*/ 56 w 92"/>
                <a:gd name="T63" fmla="*/ 91 h 161"/>
                <a:gd name="T64" fmla="*/ 49 w 92"/>
                <a:gd name="T65" fmla="*/ 92 h 161"/>
                <a:gd name="T66" fmla="*/ 44 w 92"/>
                <a:gd name="T67" fmla="*/ 86 h 161"/>
                <a:gd name="T68" fmla="*/ 44 w 92"/>
                <a:gd name="T69" fmla="*/ 81 h 161"/>
                <a:gd name="T70" fmla="*/ 36 w 92"/>
                <a:gd name="T71" fmla="*/ 82 h 161"/>
                <a:gd name="T72" fmla="*/ 42 w 92"/>
                <a:gd name="T73" fmla="*/ 72 h 161"/>
                <a:gd name="T74" fmla="*/ 50 w 92"/>
                <a:gd name="T75" fmla="*/ 73 h 161"/>
                <a:gd name="T76" fmla="*/ 51 w 92"/>
                <a:gd name="T77" fmla="*/ 72 h 161"/>
                <a:gd name="T78" fmla="*/ 58 w 92"/>
                <a:gd name="T79" fmla="*/ 63 h 161"/>
                <a:gd name="T80" fmla="*/ 67 w 92"/>
                <a:gd name="T81" fmla="*/ 55 h 161"/>
                <a:gd name="T82" fmla="*/ 73 w 92"/>
                <a:gd name="T83" fmla="*/ 54 h 161"/>
                <a:gd name="T84" fmla="*/ 67 w 92"/>
                <a:gd name="T85" fmla="*/ 51 h 161"/>
                <a:gd name="T86" fmla="*/ 77 w 92"/>
                <a:gd name="T87" fmla="*/ 47 h 161"/>
                <a:gd name="T88" fmla="*/ 73 w 92"/>
                <a:gd name="T89" fmla="*/ 35 h 161"/>
                <a:gd name="T90" fmla="*/ 68 w 92"/>
                <a:gd name="T91" fmla="*/ 35 h 161"/>
                <a:gd name="T92" fmla="*/ 62 w 92"/>
                <a:gd name="T93" fmla="*/ 30 h 161"/>
                <a:gd name="T94" fmla="*/ 61 w 92"/>
                <a:gd name="T95" fmla="*/ 41 h 161"/>
                <a:gd name="T96" fmla="*/ 55 w 92"/>
                <a:gd name="T97" fmla="*/ 44 h 161"/>
                <a:gd name="T98" fmla="*/ 50 w 92"/>
                <a:gd name="T99" fmla="*/ 38 h 161"/>
                <a:gd name="T100" fmla="*/ 54 w 92"/>
                <a:gd name="T101" fmla="*/ 27 h 161"/>
                <a:gd name="T102" fmla="*/ 61 w 92"/>
                <a:gd name="T103" fmla="*/ 27 h 161"/>
                <a:gd name="T104" fmla="*/ 62 w 92"/>
                <a:gd name="T105" fmla="*/ 22 h 161"/>
                <a:gd name="T106" fmla="*/ 62 w 92"/>
                <a:gd name="T107" fmla="*/ 18 h 161"/>
                <a:gd name="T108" fmla="*/ 57 w 92"/>
                <a:gd name="T109" fmla="*/ 15 h 161"/>
                <a:gd name="T110" fmla="*/ 55 w 92"/>
                <a:gd name="T111" fmla="*/ 16 h 161"/>
                <a:gd name="T112" fmla="*/ 52 w 92"/>
                <a:gd name="T113" fmla="*/ 14 h 161"/>
                <a:gd name="T114" fmla="*/ 43 w 92"/>
                <a:gd name="T115" fmla="*/ 17 h 161"/>
                <a:gd name="T116" fmla="*/ 37 w 92"/>
                <a:gd name="T117" fmla="*/ 12 h 161"/>
                <a:gd name="T118" fmla="*/ 30 w 92"/>
                <a:gd name="T119" fmla="*/ 8 h 161"/>
                <a:gd name="T120" fmla="*/ 22 w 92"/>
                <a:gd name="T121" fmla="*/ 7 h 161"/>
                <a:gd name="T122" fmla="*/ 13 w 92"/>
                <a:gd name="T123"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2" h="161">
                  <a:moveTo>
                    <a:pt x="1" y="24"/>
                  </a:moveTo>
                  <a:cubicBezTo>
                    <a:pt x="1" y="25"/>
                    <a:pt x="0" y="26"/>
                    <a:pt x="1" y="26"/>
                  </a:cubicBezTo>
                  <a:cubicBezTo>
                    <a:pt x="3" y="26"/>
                    <a:pt x="4" y="25"/>
                    <a:pt x="4" y="25"/>
                  </a:cubicBezTo>
                  <a:cubicBezTo>
                    <a:pt x="5" y="25"/>
                    <a:pt x="5" y="24"/>
                    <a:pt x="6" y="23"/>
                  </a:cubicBezTo>
                  <a:cubicBezTo>
                    <a:pt x="6" y="23"/>
                    <a:pt x="7" y="23"/>
                    <a:pt x="8" y="24"/>
                  </a:cubicBezTo>
                  <a:cubicBezTo>
                    <a:pt x="9" y="25"/>
                    <a:pt x="9" y="25"/>
                    <a:pt x="10" y="26"/>
                  </a:cubicBezTo>
                  <a:cubicBezTo>
                    <a:pt x="11" y="27"/>
                    <a:pt x="12" y="28"/>
                    <a:pt x="13" y="28"/>
                  </a:cubicBezTo>
                  <a:cubicBezTo>
                    <a:pt x="13" y="28"/>
                    <a:pt x="14" y="29"/>
                    <a:pt x="14" y="30"/>
                  </a:cubicBezTo>
                  <a:cubicBezTo>
                    <a:pt x="14" y="31"/>
                    <a:pt x="15" y="32"/>
                    <a:pt x="16" y="33"/>
                  </a:cubicBezTo>
                  <a:cubicBezTo>
                    <a:pt x="16" y="34"/>
                    <a:pt x="16" y="36"/>
                    <a:pt x="16" y="37"/>
                  </a:cubicBezTo>
                  <a:cubicBezTo>
                    <a:pt x="16" y="39"/>
                    <a:pt x="15" y="38"/>
                    <a:pt x="16" y="39"/>
                  </a:cubicBezTo>
                  <a:cubicBezTo>
                    <a:pt x="17" y="40"/>
                    <a:pt x="17" y="42"/>
                    <a:pt x="17" y="43"/>
                  </a:cubicBezTo>
                  <a:cubicBezTo>
                    <a:pt x="16" y="44"/>
                    <a:pt x="17" y="44"/>
                    <a:pt x="18" y="45"/>
                  </a:cubicBezTo>
                  <a:cubicBezTo>
                    <a:pt x="19" y="46"/>
                    <a:pt x="19" y="46"/>
                    <a:pt x="19" y="46"/>
                  </a:cubicBezTo>
                  <a:cubicBezTo>
                    <a:pt x="19" y="47"/>
                    <a:pt x="19" y="48"/>
                    <a:pt x="19" y="48"/>
                  </a:cubicBezTo>
                  <a:cubicBezTo>
                    <a:pt x="18" y="48"/>
                    <a:pt x="18" y="48"/>
                    <a:pt x="18" y="48"/>
                  </a:cubicBezTo>
                  <a:cubicBezTo>
                    <a:pt x="17" y="48"/>
                    <a:pt x="16" y="48"/>
                    <a:pt x="17" y="50"/>
                  </a:cubicBezTo>
                  <a:cubicBezTo>
                    <a:pt x="17" y="51"/>
                    <a:pt x="16" y="52"/>
                    <a:pt x="16" y="53"/>
                  </a:cubicBezTo>
                  <a:cubicBezTo>
                    <a:pt x="15" y="54"/>
                    <a:pt x="15" y="57"/>
                    <a:pt x="15" y="60"/>
                  </a:cubicBezTo>
                  <a:cubicBezTo>
                    <a:pt x="16" y="63"/>
                    <a:pt x="16" y="66"/>
                    <a:pt x="17" y="67"/>
                  </a:cubicBezTo>
                  <a:cubicBezTo>
                    <a:pt x="18" y="67"/>
                    <a:pt x="18" y="67"/>
                    <a:pt x="19" y="68"/>
                  </a:cubicBezTo>
                  <a:cubicBezTo>
                    <a:pt x="19" y="70"/>
                    <a:pt x="19" y="71"/>
                    <a:pt x="20" y="73"/>
                  </a:cubicBezTo>
                  <a:cubicBezTo>
                    <a:pt x="21" y="74"/>
                    <a:pt x="20" y="74"/>
                    <a:pt x="21" y="75"/>
                  </a:cubicBezTo>
                  <a:cubicBezTo>
                    <a:pt x="22" y="77"/>
                    <a:pt x="22" y="77"/>
                    <a:pt x="22" y="78"/>
                  </a:cubicBezTo>
                  <a:cubicBezTo>
                    <a:pt x="23" y="79"/>
                    <a:pt x="24" y="78"/>
                    <a:pt x="24" y="78"/>
                  </a:cubicBezTo>
                  <a:cubicBezTo>
                    <a:pt x="24" y="77"/>
                    <a:pt x="24" y="77"/>
                    <a:pt x="23" y="76"/>
                  </a:cubicBezTo>
                  <a:cubicBezTo>
                    <a:pt x="23" y="75"/>
                    <a:pt x="22" y="75"/>
                    <a:pt x="22" y="74"/>
                  </a:cubicBezTo>
                  <a:cubicBezTo>
                    <a:pt x="22" y="72"/>
                    <a:pt x="21" y="73"/>
                    <a:pt x="21" y="72"/>
                  </a:cubicBezTo>
                  <a:cubicBezTo>
                    <a:pt x="22" y="71"/>
                    <a:pt x="22" y="70"/>
                    <a:pt x="22" y="70"/>
                  </a:cubicBezTo>
                  <a:cubicBezTo>
                    <a:pt x="23" y="70"/>
                    <a:pt x="23" y="71"/>
                    <a:pt x="23" y="72"/>
                  </a:cubicBezTo>
                  <a:cubicBezTo>
                    <a:pt x="24" y="73"/>
                    <a:pt x="23" y="74"/>
                    <a:pt x="24" y="75"/>
                  </a:cubicBezTo>
                  <a:cubicBezTo>
                    <a:pt x="25" y="76"/>
                    <a:pt x="25" y="76"/>
                    <a:pt x="26" y="76"/>
                  </a:cubicBezTo>
                  <a:cubicBezTo>
                    <a:pt x="26" y="77"/>
                    <a:pt x="27" y="76"/>
                    <a:pt x="27" y="78"/>
                  </a:cubicBezTo>
                  <a:cubicBezTo>
                    <a:pt x="27" y="79"/>
                    <a:pt x="27" y="79"/>
                    <a:pt x="28" y="81"/>
                  </a:cubicBezTo>
                  <a:cubicBezTo>
                    <a:pt x="29" y="82"/>
                    <a:pt x="28" y="82"/>
                    <a:pt x="29" y="83"/>
                  </a:cubicBezTo>
                  <a:cubicBezTo>
                    <a:pt x="30" y="84"/>
                    <a:pt x="30" y="85"/>
                    <a:pt x="32" y="85"/>
                  </a:cubicBezTo>
                  <a:cubicBezTo>
                    <a:pt x="33" y="85"/>
                    <a:pt x="34" y="86"/>
                    <a:pt x="35" y="86"/>
                  </a:cubicBezTo>
                  <a:cubicBezTo>
                    <a:pt x="36" y="87"/>
                    <a:pt x="37" y="87"/>
                    <a:pt x="38" y="87"/>
                  </a:cubicBezTo>
                  <a:cubicBezTo>
                    <a:pt x="39" y="87"/>
                    <a:pt x="40" y="88"/>
                    <a:pt x="41" y="88"/>
                  </a:cubicBezTo>
                  <a:cubicBezTo>
                    <a:pt x="41" y="89"/>
                    <a:pt x="41" y="89"/>
                    <a:pt x="43" y="89"/>
                  </a:cubicBezTo>
                  <a:cubicBezTo>
                    <a:pt x="44" y="89"/>
                    <a:pt x="45" y="89"/>
                    <a:pt x="45" y="90"/>
                  </a:cubicBezTo>
                  <a:cubicBezTo>
                    <a:pt x="45" y="91"/>
                    <a:pt x="46" y="92"/>
                    <a:pt x="47" y="92"/>
                  </a:cubicBezTo>
                  <a:cubicBezTo>
                    <a:pt x="47" y="93"/>
                    <a:pt x="47" y="94"/>
                    <a:pt x="49" y="94"/>
                  </a:cubicBezTo>
                  <a:cubicBezTo>
                    <a:pt x="50" y="94"/>
                    <a:pt x="50" y="94"/>
                    <a:pt x="51" y="94"/>
                  </a:cubicBezTo>
                  <a:cubicBezTo>
                    <a:pt x="52" y="94"/>
                    <a:pt x="53" y="94"/>
                    <a:pt x="53" y="95"/>
                  </a:cubicBezTo>
                  <a:cubicBezTo>
                    <a:pt x="54" y="96"/>
                    <a:pt x="54" y="98"/>
                    <a:pt x="53" y="99"/>
                  </a:cubicBezTo>
                  <a:cubicBezTo>
                    <a:pt x="53" y="99"/>
                    <a:pt x="53" y="100"/>
                    <a:pt x="52" y="101"/>
                  </a:cubicBezTo>
                  <a:cubicBezTo>
                    <a:pt x="52" y="102"/>
                    <a:pt x="51" y="102"/>
                    <a:pt x="51" y="103"/>
                  </a:cubicBezTo>
                  <a:cubicBezTo>
                    <a:pt x="51" y="104"/>
                    <a:pt x="51" y="105"/>
                    <a:pt x="51" y="105"/>
                  </a:cubicBezTo>
                  <a:cubicBezTo>
                    <a:pt x="50" y="106"/>
                    <a:pt x="49" y="107"/>
                    <a:pt x="50" y="108"/>
                  </a:cubicBezTo>
                  <a:cubicBezTo>
                    <a:pt x="51" y="108"/>
                    <a:pt x="51" y="108"/>
                    <a:pt x="52" y="110"/>
                  </a:cubicBezTo>
                  <a:cubicBezTo>
                    <a:pt x="53" y="112"/>
                    <a:pt x="53" y="112"/>
                    <a:pt x="54" y="113"/>
                  </a:cubicBezTo>
                  <a:cubicBezTo>
                    <a:pt x="54" y="114"/>
                    <a:pt x="54" y="115"/>
                    <a:pt x="55" y="116"/>
                  </a:cubicBezTo>
                  <a:cubicBezTo>
                    <a:pt x="57" y="117"/>
                    <a:pt x="58" y="117"/>
                    <a:pt x="59" y="118"/>
                  </a:cubicBezTo>
                  <a:cubicBezTo>
                    <a:pt x="60" y="119"/>
                    <a:pt x="60" y="120"/>
                    <a:pt x="60" y="122"/>
                  </a:cubicBezTo>
                  <a:cubicBezTo>
                    <a:pt x="61" y="123"/>
                    <a:pt x="60" y="125"/>
                    <a:pt x="60" y="128"/>
                  </a:cubicBezTo>
                  <a:cubicBezTo>
                    <a:pt x="60" y="131"/>
                    <a:pt x="60" y="136"/>
                    <a:pt x="61" y="137"/>
                  </a:cubicBezTo>
                  <a:cubicBezTo>
                    <a:pt x="61" y="139"/>
                    <a:pt x="60" y="141"/>
                    <a:pt x="61" y="143"/>
                  </a:cubicBezTo>
                  <a:cubicBezTo>
                    <a:pt x="61" y="144"/>
                    <a:pt x="61" y="144"/>
                    <a:pt x="61" y="146"/>
                  </a:cubicBezTo>
                  <a:cubicBezTo>
                    <a:pt x="61" y="148"/>
                    <a:pt x="62" y="148"/>
                    <a:pt x="61" y="150"/>
                  </a:cubicBezTo>
                  <a:cubicBezTo>
                    <a:pt x="61" y="151"/>
                    <a:pt x="61" y="152"/>
                    <a:pt x="62" y="154"/>
                  </a:cubicBezTo>
                  <a:cubicBezTo>
                    <a:pt x="62" y="156"/>
                    <a:pt x="62" y="156"/>
                    <a:pt x="63" y="157"/>
                  </a:cubicBezTo>
                  <a:cubicBezTo>
                    <a:pt x="64" y="159"/>
                    <a:pt x="65" y="159"/>
                    <a:pt x="66" y="159"/>
                  </a:cubicBezTo>
                  <a:cubicBezTo>
                    <a:pt x="67" y="160"/>
                    <a:pt x="67" y="161"/>
                    <a:pt x="69" y="161"/>
                  </a:cubicBezTo>
                  <a:cubicBezTo>
                    <a:pt x="70" y="161"/>
                    <a:pt x="69" y="160"/>
                    <a:pt x="69" y="160"/>
                  </a:cubicBezTo>
                  <a:cubicBezTo>
                    <a:pt x="68" y="160"/>
                    <a:pt x="68" y="160"/>
                    <a:pt x="67" y="158"/>
                  </a:cubicBezTo>
                  <a:cubicBezTo>
                    <a:pt x="66" y="157"/>
                    <a:pt x="66" y="156"/>
                    <a:pt x="66" y="155"/>
                  </a:cubicBezTo>
                  <a:cubicBezTo>
                    <a:pt x="67" y="154"/>
                    <a:pt x="67" y="155"/>
                    <a:pt x="67" y="154"/>
                  </a:cubicBezTo>
                  <a:cubicBezTo>
                    <a:pt x="67" y="152"/>
                    <a:pt x="67" y="151"/>
                    <a:pt x="67" y="150"/>
                  </a:cubicBezTo>
                  <a:cubicBezTo>
                    <a:pt x="66" y="150"/>
                    <a:pt x="66" y="149"/>
                    <a:pt x="66" y="148"/>
                  </a:cubicBezTo>
                  <a:cubicBezTo>
                    <a:pt x="67" y="147"/>
                    <a:pt x="67" y="147"/>
                    <a:pt x="68" y="146"/>
                  </a:cubicBezTo>
                  <a:cubicBezTo>
                    <a:pt x="68" y="144"/>
                    <a:pt x="68" y="143"/>
                    <a:pt x="69" y="142"/>
                  </a:cubicBezTo>
                  <a:cubicBezTo>
                    <a:pt x="70" y="141"/>
                    <a:pt x="71" y="142"/>
                    <a:pt x="72" y="141"/>
                  </a:cubicBezTo>
                  <a:cubicBezTo>
                    <a:pt x="73" y="141"/>
                    <a:pt x="75" y="138"/>
                    <a:pt x="74" y="137"/>
                  </a:cubicBezTo>
                  <a:cubicBezTo>
                    <a:pt x="72" y="136"/>
                    <a:pt x="72" y="135"/>
                    <a:pt x="72" y="134"/>
                  </a:cubicBezTo>
                  <a:cubicBezTo>
                    <a:pt x="72" y="133"/>
                    <a:pt x="71" y="132"/>
                    <a:pt x="72" y="132"/>
                  </a:cubicBezTo>
                  <a:cubicBezTo>
                    <a:pt x="73" y="131"/>
                    <a:pt x="74" y="130"/>
                    <a:pt x="75" y="131"/>
                  </a:cubicBezTo>
                  <a:cubicBezTo>
                    <a:pt x="76" y="132"/>
                    <a:pt x="77" y="134"/>
                    <a:pt x="77" y="133"/>
                  </a:cubicBezTo>
                  <a:cubicBezTo>
                    <a:pt x="78" y="133"/>
                    <a:pt x="80" y="131"/>
                    <a:pt x="80" y="129"/>
                  </a:cubicBezTo>
                  <a:cubicBezTo>
                    <a:pt x="79" y="127"/>
                    <a:pt x="80" y="126"/>
                    <a:pt x="81" y="125"/>
                  </a:cubicBezTo>
                  <a:cubicBezTo>
                    <a:pt x="82" y="125"/>
                    <a:pt x="83" y="124"/>
                    <a:pt x="85" y="123"/>
                  </a:cubicBezTo>
                  <a:cubicBezTo>
                    <a:pt x="87" y="123"/>
                    <a:pt x="88" y="122"/>
                    <a:pt x="89" y="121"/>
                  </a:cubicBezTo>
                  <a:cubicBezTo>
                    <a:pt x="89" y="120"/>
                    <a:pt x="88" y="116"/>
                    <a:pt x="89" y="115"/>
                  </a:cubicBezTo>
                  <a:cubicBezTo>
                    <a:pt x="89" y="113"/>
                    <a:pt x="90" y="113"/>
                    <a:pt x="90" y="112"/>
                  </a:cubicBezTo>
                  <a:cubicBezTo>
                    <a:pt x="91" y="111"/>
                    <a:pt x="92" y="109"/>
                    <a:pt x="92" y="108"/>
                  </a:cubicBezTo>
                  <a:cubicBezTo>
                    <a:pt x="92" y="107"/>
                    <a:pt x="90" y="105"/>
                    <a:pt x="89" y="105"/>
                  </a:cubicBezTo>
                  <a:cubicBezTo>
                    <a:pt x="88" y="104"/>
                    <a:pt x="86" y="104"/>
                    <a:pt x="84" y="104"/>
                  </a:cubicBezTo>
                  <a:cubicBezTo>
                    <a:pt x="83" y="104"/>
                    <a:pt x="83" y="103"/>
                    <a:pt x="81" y="103"/>
                  </a:cubicBezTo>
                  <a:cubicBezTo>
                    <a:pt x="79" y="103"/>
                    <a:pt x="78" y="103"/>
                    <a:pt x="78" y="102"/>
                  </a:cubicBezTo>
                  <a:cubicBezTo>
                    <a:pt x="78" y="101"/>
                    <a:pt x="78" y="99"/>
                    <a:pt x="77" y="97"/>
                  </a:cubicBezTo>
                  <a:cubicBezTo>
                    <a:pt x="75" y="96"/>
                    <a:pt x="75" y="96"/>
                    <a:pt x="73" y="96"/>
                  </a:cubicBezTo>
                  <a:cubicBezTo>
                    <a:pt x="71" y="96"/>
                    <a:pt x="72" y="96"/>
                    <a:pt x="70" y="95"/>
                  </a:cubicBezTo>
                  <a:cubicBezTo>
                    <a:pt x="69" y="93"/>
                    <a:pt x="67" y="92"/>
                    <a:pt x="66" y="92"/>
                  </a:cubicBezTo>
                  <a:cubicBezTo>
                    <a:pt x="64" y="92"/>
                    <a:pt x="64" y="91"/>
                    <a:pt x="62" y="91"/>
                  </a:cubicBezTo>
                  <a:cubicBezTo>
                    <a:pt x="60" y="91"/>
                    <a:pt x="60" y="91"/>
                    <a:pt x="59" y="90"/>
                  </a:cubicBezTo>
                  <a:cubicBezTo>
                    <a:pt x="58" y="90"/>
                    <a:pt x="57" y="91"/>
                    <a:pt x="56" y="91"/>
                  </a:cubicBezTo>
                  <a:cubicBezTo>
                    <a:pt x="55" y="91"/>
                    <a:pt x="55" y="91"/>
                    <a:pt x="55" y="92"/>
                  </a:cubicBezTo>
                  <a:cubicBezTo>
                    <a:pt x="54" y="93"/>
                    <a:pt x="53" y="93"/>
                    <a:pt x="52" y="93"/>
                  </a:cubicBezTo>
                  <a:cubicBezTo>
                    <a:pt x="51" y="93"/>
                    <a:pt x="51" y="92"/>
                    <a:pt x="49" y="92"/>
                  </a:cubicBezTo>
                  <a:cubicBezTo>
                    <a:pt x="47" y="92"/>
                    <a:pt x="47" y="91"/>
                    <a:pt x="47" y="90"/>
                  </a:cubicBezTo>
                  <a:cubicBezTo>
                    <a:pt x="47" y="89"/>
                    <a:pt x="48" y="87"/>
                    <a:pt x="47" y="87"/>
                  </a:cubicBezTo>
                  <a:cubicBezTo>
                    <a:pt x="46" y="86"/>
                    <a:pt x="44" y="87"/>
                    <a:pt x="44" y="86"/>
                  </a:cubicBezTo>
                  <a:cubicBezTo>
                    <a:pt x="43" y="85"/>
                    <a:pt x="43" y="85"/>
                    <a:pt x="44" y="84"/>
                  </a:cubicBezTo>
                  <a:cubicBezTo>
                    <a:pt x="45" y="83"/>
                    <a:pt x="45" y="83"/>
                    <a:pt x="45" y="82"/>
                  </a:cubicBezTo>
                  <a:cubicBezTo>
                    <a:pt x="45" y="81"/>
                    <a:pt x="45" y="81"/>
                    <a:pt x="44" y="81"/>
                  </a:cubicBezTo>
                  <a:cubicBezTo>
                    <a:pt x="43" y="81"/>
                    <a:pt x="43" y="82"/>
                    <a:pt x="42" y="83"/>
                  </a:cubicBezTo>
                  <a:cubicBezTo>
                    <a:pt x="41" y="83"/>
                    <a:pt x="41" y="84"/>
                    <a:pt x="39" y="84"/>
                  </a:cubicBezTo>
                  <a:cubicBezTo>
                    <a:pt x="37" y="84"/>
                    <a:pt x="36" y="83"/>
                    <a:pt x="36" y="82"/>
                  </a:cubicBezTo>
                  <a:cubicBezTo>
                    <a:pt x="36" y="80"/>
                    <a:pt x="35" y="79"/>
                    <a:pt x="36" y="77"/>
                  </a:cubicBezTo>
                  <a:cubicBezTo>
                    <a:pt x="36" y="75"/>
                    <a:pt x="36" y="73"/>
                    <a:pt x="38" y="73"/>
                  </a:cubicBezTo>
                  <a:cubicBezTo>
                    <a:pt x="40" y="72"/>
                    <a:pt x="40" y="72"/>
                    <a:pt x="42" y="72"/>
                  </a:cubicBezTo>
                  <a:cubicBezTo>
                    <a:pt x="43" y="72"/>
                    <a:pt x="44" y="73"/>
                    <a:pt x="46" y="72"/>
                  </a:cubicBezTo>
                  <a:cubicBezTo>
                    <a:pt x="47" y="72"/>
                    <a:pt x="48" y="71"/>
                    <a:pt x="48" y="71"/>
                  </a:cubicBezTo>
                  <a:cubicBezTo>
                    <a:pt x="49" y="72"/>
                    <a:pt x="50" y="72"/>
                    <a:pt x="50" y="73"/>
                  </a:cubicBezTo>
                  <a:cubicBezTo>
                    <a:pt x="50" y="75"/>
                    <a:pt x="50" y="76"/>
                    <a:pt x="51" y="76"/>
                  </a:cubicBezTo>
                  <a:cubicBezTo>
                    <a:pt x="51" y="77"/>
                    <a:pt x="52" y="77"/>
                    <a:pt x="52" y="76"/>
                  </a:cubicBezTo>
                  <a:cubicBezTo>
                    <a:pt x="52" y="74"/>
                    <a:pt x="51" y="73"/>
                    <a:pt x="51" y="72"/>
                  </a:cubicBezTo>
                  <a:cubicBezTo>
                    <a:pt x="52" y="70"/>
                    <a:pt x="51" y="69"/>
                    <a:pt x="53" y="69"/>
                  </a:cubicBezTo>
                  <a:cubicBezTo>
                    <a:pt x="55" y="68"/>
                    <a:pt x="56" y="68"/>
                    <a:pt x="56" y="66"/>
                  </a:cubicBezTo>
                  <a:cubicBezTo>
                    <a:pt x="57" y="65"/>
                    <a:pt x="57" y="64"/>
                    <a:pt x="58" y="63"/>
                  </a:cubicBezTo>
                  <a:cubicBezTo>
                    <a:pt x="59" y="61"/>
                    <a:pt x="59" y="61"/>
                    <a:pt x="61" y="60"/>
                  </a:cubicBezTo>
                  <a:cubicBezTo>
                    <a:pt x="63" y="59"/>
                    <a:pt x="62" y="57"/>
                    <a:pt x="64" y="56"/>
                  </a:cubicBezTo>
                  <a:cubicBezTo>
                    <a:pt x="65" y="55"/>
                    <a:pt x="66" y="54"/>
                    <a:pt x="67" y="55"/>
                  </a:cubicBezTo>
                  <a:cubicBezTo>
                    <a:pt x="67" y="55"/>
                    <a:pt x="66" y="57"/>
                    <a:pt x="68" y="56"/>
                  </a:cubicBezTo>
                  <a:cubicBezTo>
                    <a:pt x="70" y="56"/>
                    <a:pt x="68" y="56"/>
                    <a:pt x="70" y="56"/>
                  </a:cubicBezTo>
                  <a:cubicBezTo>
                    <a:pt x="72" y="55"/>
                    <a:pt x="73" y="55"/>
                    <a:pt x="73" y="54"/>
                  </a:cubicBezTo>
                  <a:cubicBezTo>
                    <a:pt x="72" y="53"/>
                    <a:pt x="73" y="53"/>
                    <a:pt x="71" y="53"/>
                  </a:cubicBezTo>
                  <a:cubicBezTo>
                    <a:pt x="69" y="54"/>
                    <a:pt x="68" y="54"/>
                    <a:pt x="68" y="52"/>
                  </a:cubicBezTo>
                  <a:cubicBezTo>
                    <a:pt x="68" y="51"/>
                    <a:pt x="68" y="53"/>
                    <a:pt x="67" y="51"/>
                  </a:cubicBezTo>
                  <a:cubicBezTo>
                    <a:pt x="67" y="50"/>
                    <a:pt x="67" y="49"/>
                    <a:pt x="69" y="49"/>
                  </a:cubicBezTo>
                  <a:cubicBezTo>
                    <a:pt x="71" y="49"/>
                    <a:pt x="75" y="49"/>
                    <a:pt x="75" y="48"/>
                  </a:cubicBezTo>
                  <a:cubicBezTo>
                    <a:pt x="75" y="48"/>
                    <a:pt x="76" y="48"/>
                    <a:pt x="77" y="47"/>
                  </a:cubicBezTo>
                  <a:cubicBezTo>
                    <a:pt x="77" y="46"/>
                    <a:pt x="78" y="46"/>
                    <a:pt x="76" y="44"/>
                  </a:cubicBezTo>
                  <a:cubicBezTo>
                    <a:pt x="75" y="42"/>
                    <a:pt x="74" y="42"/>
                    <a:pt x="74" y="40"/>
                  </a:cubicBezTo>
                  <a:cubicBezTo>
                    <a:pt x="73" y="38"/>
                    <a:pt x="74" y="36"/>
                    <a:pt x="73" y="35"/>
                  </a:cubicBezTo>
                  <a:cubicBezTo>
                    <a:pt x="73" y="34"/>
                    <a:pt x="73" y="33"/>
                    <a:pt x="72" y="35"/>
                  </a:cubicBezTo>
                  <a:cubicBezTo>
                    <a:pt x="71" y="36"/>
                    <a:pt x="71" y="37"/>
                    <a:pt x="70" y="37"/>
                  </a:cubicBezTo>
                  <a:cubicBezTo>
                    <a:pt x="68" y="36"/>
                    <a:pt x="69" y="36"/>
                    <a:pt x="68" y="35"/>
                  </a:cubicBezTo>
                  <a:cubicBezTo>
                    <a:pt x="68" y="33"/>
                    <a:pt x="69" y="33"/>
                    <a:pt x="68" y="32"/>
                  </a:cubicBezTo>
                  <a:cubicBezTo>
                    <a:pt x="67" y="31"/>
                    <a:pt x="66" y="32"/>
                    <a:pt x="65" y="31"/>
                  </a:cubicBezTo>
                  <a:cubicBezTo>
                    <a:pt x="63" y="31"/>
                    <a:pt x="62" y="30"/>
                    <a:pt x="62" y="30"/>
                  </a:cubicBezTo>
                  <a:cubicBezTo>
                    <a:pt x="62" y="31"/>
                    <a:pt x="63" y="31"/>
                    <a:pt x="63" y="33"/>
                  </a:cubicBezTo>
                  <a:cubicBezTo>
                    <a:pt x="62" y="36"/>
                    <a:pt x="61" y="35"/>
                    <a:pt x="61" y="37"/>
                  </a:cubicBezTo>
                  <a:cubicBezTo>
                    <a:pt x="61" y="39"/>
                    <a:pt x="62" y="40"/>
                    <a:pt x="61" y="41"/>
                  </a:cubicBezTo>
                  <a:cubicBezTo>
                    <a:pt x="60" y="41"/>
                    <a:pt x="59" y="44"/>
                    <a:pt x="58" y="45"/>
                  </a:cubicBezTo>
                  <a:cubicBezTo>
                    <a:pt x="58" y="45"/>
                    <a:pt x="58" y="47"/>
                    <a:pt x="57" y="47"/>
                  </a:cubicBezTo>
                  <a:cubicBezTo>
                    <a:pt x="56" y="46"/>
                    <a:pt x="55" y="45"/>
                    <a:pt x="55" y="44"/>
                  </a:cubicBezTo>
                  <a:cubicBezTo>
                    <a:pt x="56" y="43"/>
                    <a:pt x="58" y="42"/>
                    <a:pt x="57" y="41"/>
                  </a:cubicBezTo>
                  <a:cubicBezTo>
                    <a:pt x="55" y="41"/>
                    <a:pt x="55" y="40"/>
                    <a:pt x="53" y="39"/>
                  </a:cubicBezTo>
                  <a:cubicBezTo>
                    <a:pt x="51" y="38"/>
                    <a:pt x="51" y="39"/>
                    <a:pt x="50" y="38"/>
                  </a:cubicBezTo>
                  <a:cubicBezTo>
                    <a:pt x="49" y="37"/>
                    <a:pt x="49" y="38"/>
                    <a:pt x="49" y="36"/>
                  </a:cubicBezTo>
                  <a:cubicBezTo>
                    <a:pt x="49" y="33"/>
                    <a:pt x="48" y="33"/>
                    <a:pt x="50" y="31"/>
                  </a:cubicBezTo>
                  <a:cubicBezTo>
                    <a:pt x="51" y="29"/>
                    <a:pt x="53" y="27"/>
                    <a:pt x="54" y="27"/>
                  </a:cubicBezTo>
                  <a:cubicBezTo>
                    <a:pt x="55" y="26"/>
                    <a:pt x="56" y="25"/>
                    <a:pt x="57" y="26"/>
                  </a:cubicBezTo>
                  <a:cubicBezTo>
                    <a:pt x="57" y="27"/>
                    <a:pt x="58" y="28"/>
                    <a:pt x="59" y="28"/>
                  </a:cubicBezTo>
                  <a:cubicBezTo>
                    <a:pt x="59" y="28"/>
                    <a:pt x="61" y="29"/>
                    <a:pt x="61" y="27"/>
                  </a:cubicBezTo>
                  <a:cubicBezTo>
                    <a:pt x="61" y="26"/>
                    <a:pt x="61" y="25"/>
                    <a:pt x="60" y="25"/>
                  </a:cubicBezTo>
                  <a:cubicBezTo>
                    <a:pt x="60" y="24"/>
                    <a:pt x="58" y="24"/>
                    <a:pt x="59" y="23"/>
                  </a:cubicBezTo>
                  <a:cubicBezTo>
                    <a:pt x="60" y="22"/>
                    <a:pt x="61" y="22"/>
                    <a:pt x="62" y="22"/>
                  </a:cubicBezTo>
                  <a:cubicBezTo>
                    <a:pt x="63" y="22"/>
                    <a:pt x="63" y="21"/>
                    <a:pt x="64" y="20"/>
                  </a:cubicBezTo>
                  <a:cubicBezTo>
                    <a:pt x="64" y="18"/>
                    <a:pt x="64" y="16"/>
                    <a:pt x="63" y="16"/>
                  </a:cubicBezTo>
                  <a:cubicBezTo>
                    <a:pt x="62" y="16"/>
                    <a:pt x="63" y="17"/>
                    <a:pt x="62" y="18"/>
                  </a:cubicBezTo>
                  <a:cubicBezTo>
                    <a:pt x="61" y="19"/>
                    <a:pt x="61" y="21"/>
                    <a:pt x="60" y="20"/>
                  </a:cubicBezTo>
                  <a:cubicBezTo>
                    <a:pt x="59" y="19"/>
                    <a:pt x="59" y="18"/>
                    <a:pt x="58" y="18"/>
                  </a:cubicBezTo>
                  <a:cubicBezTo>
                    <a:pt x="57" y="18"/>
                    <a:pt x="57" y="17"/>
                    <a:pt x="57" y="15"/>
                  </a:cubicBezTo>
                  <a:cubicBezTo>
                    <a:pt x="57" y="13"/>
                    <a:pt x="58" y="11"/>
                    <a:pt x="57" y="11"/>
                  </a:cubicBezTo>
                  <a:cubicBezTo>
                    <a:pt x="55" y="11"/>
                    <a:pt x="54" y="12"/>
                    <a:pt x="54" y="13"/>
                  </a:cubicBezTo>
                  <a:cubicBezTo>
                    <a:pt x="54" y="14"/>
                    <a:pt x="56" y="15"/>
                    <a:pt x="55" y="16"/>
                  </a:cubicBezTo>
                  <a:cubicBezTo>
                    <a:pt x="55" y="18"/>
                    <a:pt x="54" y="19"/>
                    <a:pt x="53" y="18"/>
                  </a:cubicBezTo>
                  <a:cubicBezTo>
                    <a:pt x="53" y="18"/>
                    <a:pt x="52" y="16"/>
                    <a:pt x="53" y="15"/>
                  </a:cubicBezTo>
                  <a:cubicBezTo>
                    <a:pt x="53" y="15"/>
                    <a:pt x="52" y="13"/>
                    <a:pt x="52" y="14"/>
                  </a:cubicBezTo>
                  <a:cubicBezTo>
                    <a:pt x="52" y="15"/>
                    <a:pt x="52" y="16"/>
                    <a:pt x="51" y="17"/>
                  </a:cubicBezTo>
                  <a:cubicBezTo>
                    <a:pt x="51" y="19"/>
                    <a:pt x="52" y="19"/>
                    <a:pt x="49" y="18"/>
                  </a:cubicBezTo>
                  <a:cubicBezTo>
                    <a:pt x="47" y="18"/>
                    <a:pt x="43" y="17"/>
                    <a:pt x="43" y="17"/>
                  </a:cubicBezTo>
                  <a:cubicBezTo>
                    <a:pt x="43" y="18"/>
                    <a:pt x="42" y="18"/>
                    <a:pt x="41" y="17"/>
                  </a:cubicBezTo>
                  <a:cubicBezTo>
                    <a:pt x="39" y="17"/>
                    <a:pt x="38" y="18"/>
                    <a:pt x="38" y="16"/>
                  </a:cubicBezTo>
                  <a:cubicBezTo>
                    <a:pt x="39" y="14"/>
                    <a:pt x="38" y="14"/>
                    <a:pt x="37" y="12"/>
                  </a:cubicBezTo>
                  <a:cubicBezTo>
                    <a:pt x="36" y="11"/>
                    <a:pt x="36" y="11"/>
                    <a:pt x="35" y="11"/>
                  </a:cubicBezTo>
                  <a:cubicBezTo>
                    <a:pt x="33" y="11"/>
                    <a:pt x="33" y="11"/>
                    <a:pt x="32" y="10"/>
                  </a:cubicBezTo>
                  <a:cubicBezTo>
                    <a:pt x="32" y="9"/>
                    <a:pt x="32" y="8"/>
                    <a:pt x="30" y="8"/>
                  </a:cubicBezTo>
                  <a:cubicBezTo>
                    <a:pt x="29" y="8"/>
                    <a:pt x="28" y="7"/>
                    <a:pt x="27" y="9"/>
                  </a:cubicBezTo>
                  <a:cubicBezTo>
                    <a:pt x="26" y="10"/>
                    <a:pt x="25" y="10"/>
                    <a:pt x="24" y="10"/>
                  </a:cubicBezTo>
                  <a:cubicBezTo>
                    <a:pt x="24" y="9"/>
                    <a:pt x="24" y="8"/>
                    <a:pt x="22" y="7"/>
                  </a:cubicBezTo>
                  <a:cubicBezTo>
                    <a:pt x="21" y="5"/>
                    <a:pt x="20" y="5"/>
                    <a:pt x="18" y="3"/>
                  </a:cubicBezTo>
                  <a:cubicBezTo>
                    <a:pt x="15" y="2"/>
                    <a:pt x="14" y="1"/>
                    <a:pt x="13" y="0"/>
                  </a:cubicBezTo>
                  <a:cubicBezTo>
                    <a:pt x="13" y="0"/>
                    <a:pt x="13" y="0"/>
                    <a:pt x="13" y="0"/>
                  </a:cubicBezTo>
                  <a:cubicBezTo>
                    <a:pt x="8" y="7"/>
                    <a:pt x="4" y="15"/>
                    <a:pt x="1" y="23"/>
                  </a:cubicBezTo>
                  <a:cubicBezTo>
                    <a:pt x="1" y="23"/>
                    <a:pt x="1" y="23"/>
                    <a:pt x="1" y="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US" dirty="0"/>
            </a:p>
          </p:txBody>
        </p:sp>
        <p:sp>
          <p:nvSpPr>
            <p:cNvPr id="193" name="world icon piece"/>
            <p:cNvSpPr>
              <a:spLocks/>
            </p:cNvSpPr>
            <p:nvPr/>
          </p:nvSpPr>
          <p:spPr bwMode="auto">
            <a:xfrm>
              <a:off x="4146550" y="2876551"/>
              <a:ext cx="66675" cy="49213"/>
            </a:xfrm>
            <a:custGeom>
              <a:avLst/>
              <a:gdLst>
                <a:gd name="T0" fmla="*/ 16 w 25"/>
                <a:gd name="T1" fmla="*/ 12 h 19"/>
                <a:gd name="T2" fmla="*/ 17 w 25"/>
                <a:gd name="T3" fmla="*/ 10 h 19"/>
                <a:gd name="T4" fmla="*/ 20 w 25"/>
                <a:gd name="T5" fmla="*/ 9 h 19"/>
                <a:gd name="T6" fmla="*/ 22 w 25"/>
                <a:gd name="T7" fmla="*/ 6 h 19"/>
                <a:gd name="T8" fmla="*/ 23 w 25"/>
                <a:gd name="T9" fmla="*/ 5 h 19"/>
                <a:gd name="T10" fmla="*/ 23 w 25"/>
                <a:gd name="T11" fmla="*/ 5 h 19"/>
                <a:gd name="T12" fmla="*/ 24 w 25"/>
                <a:gd name="T13" fmla="*/ 5 h 19"/>
                <a:gd name="T14" fmla="*/ 25 w 25"/>
                <a:gd name="T15" fmla="*/ 4 h 19"/>
                <a:gd name="T16" fmla="*/ 24 w 25"/>
                <a:gd name="T17" fmla="*/ 3 h 19"/>
                <a:gd name="T18" fmla="*/ 24 w 25"/>
                <a:gd name="T19" fmla="*/ 2 h 19"/>
                <a:gd name="T20" fmla="*/ 18 w 25"/>
                <a:gd name="T21" fmla="*/ 0 h 19"/>
                <a:gd name="T22" fmla="*/ 14 w 25"/>
                <a:gd name="T23" fmla="*/ 1 h 19"/>
                <a:gd name="T24" fmla="*/ 10 w 25"/>
                <a:gd name="T25" fmla="*/ 1 h 19"/>
                <a:gd name="T26" fmla="*/ 9 w 25"/>
                <a:gd name="T27" fmla="*/ 5 h 19"/>
                <a:gd name="T28" fmla="*/ 11 w 25"/>
                <a:gd name="T29" fmla="*/ 7 h 19"/>
                <a:gd name="T30" fmla="*/ 9 w 25"/>
                <a:gd name="T31" fmla="*/ 8 h 19"/>
                <a:gd name="T32" fmla="*/ 7 w 25"/>
                <a:gd name="T33" fmla="*/ 5 h 19"/>
                <a:gd name="T34" fmla="*/ 5 w 25"/>
                <a:gd name="T35" fmla="*/ 5 h 19"/>
                <a:gd name="T36" fmla="*/ 3 w 25"/>
                <a:gd name="T37" fmla="*/ 7 h 19"/>
                <a:gd name="T38" fmla="*/ 3 w 25"/>
                <a:gd name="T39" fmla="*/ 8 h 19"/>
                <a:gd name="T40" fmla="*/ 4 w 25"/>
                <a:gd name="T41" fmla="*/ 9 h 19"/>
                <a:gd name="T42" fmla="*/ 3 w 25"/>
                <a:gd name="T43" fmla="*/ 10 h 19"/>
                <a:gd name="T44" fmla="*/ 2 w 25"/>
                <a:gd name="T45" fmla="*/ 12 h 19"/>
                <a:gd name="T46" fmla="*/ 6 w 25"/>
                <a:gd name="T47" fmla="*/ 13 h 19"/>
                <a:gd name="T48" fmla="*/ 4 w 25"/>
                <a:gd name="T49" fmla="*/ 15 h 19"/>
                <a:gd name="T50" fmla="*/ 2 w 25"/>
                <a:gd name="T51" fmla="*/ 17 h 19"/>
                <a:gd name="T52" fmla="*/ 5 w 25"/>
                <a:gd name="T53" fmla="*/ 18 h 19"/>
                <a:gd name="T54" fmla="*/ 9 w 25"/>
                <a:gd name="T55" fmla="*/ 18 h 19"/>
                <a:gd name="T56" fmla="*/ 10 w 25"/>
                <a:gd name="T57" fmla="*/ 16 h 19"/>
                <a:gd name="T58" fmla="*/ 13 w 25"/>
                <a:gd name="T59" fmla="*/ 13 h 19"/>
                <a:gd name="T60" fmla="*/ 16 w 25"/>
                <a:gd name="T61"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 h="19">
                  <a:moveTo>
                    <a:pt x="16" y="12"/>
                  </a:moveTo>
                  <a:cubicBezTo>
                    <a:pt x="17" y="11"/>
                    <a:pt x="16" y="11"/>
                    <a:pt x="17" y="10"/>
                  </a:cubicBezTo>
                  <a:cubicBezTo>
                    <a:pt x="18" y="10"/>
                    <a:pt x="19" y="9"/>
                    <a:pt x="20" y="9"/>
                  </a:cubicBezTo>
                  <a:cubicBezTo>
                    <a:pt x="21" y="9"/>
                    <a:pt x="21" y="7"/>
                    <a:pt x="22" y="6"/>
                  </a:cubicBezTo>
                  <a:cubicBezTo>
                    <a:pt x="22" y="6"/>
                    <a:pt x="22" y="5"/>
                    <a:pt x="23" y="5"/>
                  </a:cubicBezTo>
                  <a:cubicBezTo>
                    <a:pt x="23" y="5"/>
                    <a:pt x="23" y="5"/>
                    <a:pt x="23" y="5"/>
                  </a:cubicBezTo>
                  <a:cubicBezTo>
                    <a:pt x="23" y="5"/>
                    <a:pt x="23" y="5"/>
                    <a:pt x="24" y="5"/>
                  </a:cubicBezTo>
                  <a:cubicBezTo>
                    <a:pt x="24" y="5"/>
                    <a:pt x="24" y="4"/>
                    <a:pt x="25" y="4"/>
                  </a:cubicBezTo>
                  <a:cubicBezTo>
                    <a:pt x="24" y="3"/>
                    <a:pt x="24" y="3"/>
                    <a:pt x="24" y="3"/>
                  </a:cubicBezTo>
                  <a:cubicBezTo>
                    <a:pt x="24" y="2"/>
                    <a:pt x="24" y="2"/>
                    <a:pt x="24" y="2"/>
                  </a:cubicBezTo>
                  <a:cubicBezTo>
                    <a:pt x="23" y="1"/>
                    <a:pt x="20" y="0"/>
                    <a:pt x="18" y="0"/>
                  </a:cubicBezTo>
                  <a:cubicBezTo>
                    <a:pt x="16" y="0"/>
                    <a:pt x="15" y="0"/>
                    <a:pt x="14" y="1"/>
                  </a:cubicBezTo>
                  <a:cubicBezTo>
                    <a:pt x="12" y="1"/>
                    <a:pt x="11" y="1"/>
                    <a:pt x="10" y="1"/>
                  </a:cubicBezTo>
                  <a:cubicBezTo>
                    <a:pt x="9" y="2"/>
                    <a:pt x="9" y="4"/>
                    <a:pt x="9" y="5"/>
                  </a:cubicBezTo>
                  <a:cubicBezTo>
                    <a:pt x="9" y="6"/>
                    <a:pt x="11" y="6"/>
                    <a:pt x="11" y="7"/>
                  </a:cubicBezTo>
                  <a:cubicBezTo>
                    <a:pt x="11" y="7"/>
                    <a:pt x="11" y="8"/>
                    <a:pt x="9" y="8"/>
                  </a:cubicBezTo>
                  <a:cubicBezTo>
                    <a:pt x="8" y="7"/>
                    <a:pt x="8" y="6"/>
                    <a:pt x="7" y="5"/>
                  </a:cubicBezTo>
                  <a:cubicBezTo>
                    <a:pt x="7" y="3"/>
                    <a:pt x="6" y="4"/>
                    <a:pt x="5" y="5"/>
                  </a:cubicBezTo>
                  <a:cubicBezTo>
                    <a:pt x="4" y="5"/>
                    <a:pt x="3" y="6"/>
                    <a:pt x="3" y="7"/>
                  </a:cubicBezTo>
                  <a:cubicBezTo>
                    <a:pt x="3" y="8"/>
                    <a:pt x="3" y="8"/>
                    <a:pt x="3" y="8"/>
                  </a:cubicBezTo>
                  <a:cubicBezTo>
                    <a:pt x="3" y="9"/>
                    <a:pt x="3" y="9"/>
                    <a:pt x="4" y="9"/>
                  </a:cubicBezTo>
                  <a:cubicBezTo>
                    <a:pt x="5" y="8"/>
                    <a:pt x="4" y="9"/>
                    <a:pt x="3" y="10"/>
                  </a:cubicBezTo>
                  <a:cubicBezTo>
                    <a:pt x="2" y="10"/>
                    <a:pt x="1" y="10"/>
                    <a:pt x="2" y="12"/>
                  </a:cubicBezTo>
                  <a:cubicBezTo>
                    <a:pt x="3" y="14"/>
                    <a:pt x="5" y="12"/>
                    <a:pt x="6" y="13"/>
                  </a:cubicBezTo>
                  <a:cubicBezTo>
                    <a:pt x="8" y="14"/>
                    <a:pt x="6" y="15"/>
                    <a:pt x="4" y="15"/>
                  </a:cubicBezTo>
                  <a:cubicBezTo>
                    <a:pt x="2" y="16"/>
                    <a:pt x="3" y="15"/>
                    <a:pt x="2" y="17"/>
                  </a:cubicBezTo>
                  <a:cubicBezTo>
                    <a:pt x="0" y="18"/>
                    <a:pt x="3" y="18"/>
                    <a:pt x="5" y="18"/>
                  </a:cubicBezTo>
                  <a:cubicBezTo>
                    <a:pt x="8" y="18"/>
                    <a:pt x="7" y="19"/>
                    <a:pt x="9" y="18"/>
                  </a:cubicBezTo>
                  <a:cubicBezTo>
                    <a:pt x="10" y="17"/>
                    <a:pt x="9" y="17"/>
                    <a:pt x="10" y="16"/>
                  </a:cubicBezTo>
                  <a:cubicBezTo>
                    <a:pt x="12" y="15"/>
                    <a:pt x="13" y="15"/>
                    <a:pt x="13" y="13"/>
                  </a:cubicBezTo>
                  <a:cubicBezTo>
                    <a:pt x="13" y="11"/>
                    <a:pt x="14" y="12"/>
                    <a:pt x="16"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94" name="world icon piece"/>
            <p:cNvSpPr>
              <a:spLocks/>
            </p:cNvSpPr>
            <p:nvPr/>
          </p:nvSpPr>
          <p:spPr bwMode="auto">
            <a:xfrm>
              <a:off x="4181475" y="2881313"/>
              <a:ext cx="104775" cy="134938"/>
            </a:xfrm>
            <a:custGeom>
              <a:avLst/>
              <a:gdLst>
                <a:gd name="T0" fmla="*/ 26 w 40"/>
                <a:gd name="T1" fmla="*/ 35 h 51"/>
                <a:gd name="T2" fmla="*/ 28 w 40"/>
                <a:gd name="T3" fmla="*/ 34 h 51"/>
                <a:gd name="T4" fmla="*/ 31 w 40"/>
                <a:gd name="T5" fmla="*/ 34 h 51"/>
                <a:gd name="T6" fmla="*/ 30 w 40"/>
                <a:gd name="T7" fmla="*/ 32 h 51"/>
                <a:gd name="T8" fmla="*/ 29 w 40"/>
                <a:gd name="T9" fmla="*/ 31 h 51"/>
                <a:gd name="T10" fmla="*/ 31 w 40"/>
                <a:gd name="T11" fmla="*/ 29 h 51"/>
                <a:gd name="T12" fmla="*/ 33 w 40"/>
                <a:gd name="T13" fmla="*/ 29 h 51"/>
                <a:gd name="T14" fmla="*/ 33 w 40"/>
                <a:gd name="T15" fmla="*/ 25 h 51"/>
                <a:gd name="T16" fmla="*/ 33 w 40"/>
                <a:gd name="T17" fmla="*/ 22 h 51"/>
                <a:gd name="T18" fmla="*/ 34 w 40"/>
                <a:gd name="T19" fmla="*/ 21 h 51"/>
                <a:gd name="T20" fmla="*/ 34 w 40"/>
                <a:gd name="T21" fmla="*/ 20 h 51"/>
                <a:gd name="T22" fmla="*/ 35 w 40"/>
                <a:gd name="T23" fmla="*/ 15 h 51"/>
                <a:gd name="T24" fmla="*/ 39 w 40"/>
                <a:gd name="T25" fmla="*/ 11 h 51"/>
                <a:gd name="T26" fmla="*/ 38 w 40"/>
                <a:gd name="T27" fmla="*/ 8 h 51"/>
                <a:gd name="T28" fmla="*/ 36 w 40"/>
                <a:gd name="T29" fmla="*/ 9 h 51"/>
                <a:gd name="T30" fmla="*/ 34 w 40"/>
                <a:gd name="T31" fmla="*/ 9 h 51"/>
                <a:gd name="T32" fmla="*/ 34 w 40"/>
                <a:gd name="T33" fmla="*/ 7 h 51"/>
                <a:gd name="T34" fmla="*/ 35 w 40"/>
                <a:gd name="T35" fmla="*/ 5 h 51"/>
                <a:gd name="T36" fmla="*/ 31 w 40"/>
                <a:gd name="T37" fmla="*/ 2 h 51"/>
                <a:gd name="T38" fmla="*/ 28 w 40"/>
                <a:gd name="T39" fmla="*/ 1 h 51"/>
                <a:gd name="T40" fmla="*/ 26 w 40"/>
                <a:gd name="T41" fmla="*/ 2 h 51"/>
                <a:gd name="T42" fmla="*/ 23 w 40"/>
                <a:gd name="T43" fmla="*/ 4 h 51"/>
                <a:gd name="T44" fmla="*/ 22 w 40"/>
                <a:gd name="T45" fmla="*/ 7 h 51"/>
                <a:gd name="T46" fmla="*/ 20 w 40"/>
                <a:gd name="T47" fmla="*/ 4 h 51"/>
                <a:gd name="T48" fmla="*/ 18 w 40"/>
                <a:gd name="T49" fmla="*/ 7 h 51"/>
                <a:gd name="T50" fmla="*/ 17 w 40"/>
                <a:gd name="T51" fmla="*/ 5 h 51"/>
                <a:gd name="T52" fmla="*/ 14 w 40"/>
                <a:gd name="T53" fmla="*/ 4 h 51"/>
                <a:gd name="T54" fmla="*/ 12 w 40"/>
                <a:gd name="T55" fmla="*/ 4 h 51"/>
                <a:gd name="T56" fmla="*/ 11 w 40"/>
                <a:gd name="T57" fmla="*/ 4 h 51"/>
                <a:gd name="T58" fmla="*/ 12 w 40"/>
                <a:gd name="T59" fmla="*/ 5 h 51"/>
                <a:gd name="T60" fmla="*/ 11 w 40"/>
                <a:gd name="T61" fmla="*/ 7 h 51"/>
                <a:gd name="T62" fmla="*/ 8 w 40"/>
                <a:gd name="T63" fmla="*/ 8 h 51"/>
                <a:gd name="T64" fmla="*/ 8 w 40"/>
                <a:gd name="T65" fmla="*/ 10 h 51"/>
                <a:gd name="T66" fmla="*/ 7 w 40"/>
                <a:gd name="T67" fmla="*/ 12 h 51"/>
                <a:gd name="T68" fmla="*/ 2 w 40"/>
                <a:gd name="T69" fmla="*/ 13 h 51"/>
                <a:gd name="T70" fmla="*/ 5 w 40"/>
                <a:gd name="T71" fmla="*/ 15 h 51"/>
                <a:gd name="T72" fmla="*/ 3 w 40"/>
                <a:gd name="T73" fmla="*/ 16 h 51"/>
                <a:gd name="T74" fmla="*/ 2 w 40"/>
                <a:gd name="T75" fmla="*/ 19 h 51"/>
                <a:gd name="T76" fmla="*/ 7 w 40"/>
                <a:gd name="T77" fmla="*/ 20 h 51"/>
                <a:gd name="T78" fmla="*/ 8 w 40"/>
                <a:gd name="T79" fmla="*/ 25 h 51"/>
                <a:gd name="T80" fmla="*/ 8 w 40"/>
                <a:gd name="T81" fmla="*/ 29 h 51"/>
                <a:gd name="T82" fmla="*/ 8 w 40"/>
                <a:gd name="T83" fmla="*/ 33 h 51"/>
                <a:gd name="T84" fmla="*/ 10 w 40"/>
                <a:gd name="T85" fmla="*/ 34 h 51"/>
                <a:gd name="T86" fmla="*/ 9 w 40"/>
                <a:gd name="T87" fmla="*/ 37 h 51"/>
                <a:gd name="T88" fmla="*/ 7 w 40"/>
                <a:gd name="T89" fmla="*/ 41 h 51"/>
                <a:gd name="T90" fmla="*/ 9 w 40"/>
                <a:gd name="T91" fmla="*/ 48 h 51"/>
                <a:gd name="T92" fmla="*/ 12 w 40"/>
                <a:gd name="T93" fmla="*/ 49 h 51"/>
                <a:gd name="T94" fmla="*/ 15 w 40"/>
                <a:gd name="T95" fmla="*/ 43 h 51"/>
                <a:gd name="T96" fmla="*/ 21 w 40"/>
                <a:gd name="T97" fmla="*/ 41 h 51"/>
                <a:gd name="T98" fmla="*/ 25 w 40"/>
                <a:gd name="T99" fmla="*/ 38 h 51"/>
                <a:gd name="T100" fmla="*/ 29 w 40"/>
                <a:gd name="T101" fmla="*/ 37 h 51"/>
                <a:gd name="T102" fmla="*/ 26 w 40"/>
                <a:gd name="T103" fmla="*/ 3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 h="51">
                  <a:moveTo>
                    <a:pt x="26" y="35"/>
                  </a:moveTo>
                  <a:cubicBezTo>
                    <a:pt x="26" y="34"/>
                    <a:pt x="26" y="34"/>
                    <a:pt x="28" y="34"/>
                  </a:cubicBezTo>
                  <a:cubicBezTo>
                    <a:pt x="29" y="35"/>
                    <a:pt x="29" y="35"/>
                    <a:pt x="31" y="34"/>
                  </a:cubicBezTo>
                  <a:cubicBezTo>
                    <a:pt x="33" y="34"/>
                    <a:pt x="32" y="33"/>
                    <a:pt x="30" y="32"/>
                  </a:cubicBezTo>
                  <a:cubicBezTo>
                    <a:pt x="29" y="31"/>
                    <a:pt x="29" y="31"/>
                    <a:pt x="29" y="31"/>
                  </a:cubicBezTo>
                  <a:cubicBezTo>
                    <a:pt x="29" y="30"/>
                    <a:pt x="30" y="28"/>
                    <a:pt x="31" y="29"/>
                  </a:cubicBezTo>
                  <a:cubicBezTo>
                    <a:pt x="32" y="29"/>
                    <a:pt x="32" y="29"/>
                    <a:pt x="33" y="29"/>
                  </a:cubicBezTo>
                  <a:cubicBezTo>
                    <a:pt x="33" y="28"/>
                    <a:pt x="32" y="26"/>
                    <a:pt x="33" y="25"/>
                  </a:cubicBezTo>
                  <a:cubicBezTo>
                    <a:pt x="35" y="24"/>
                    <a:pt x="33" y="24"/>
                    <a:pt x="33" y="22"/>
                  </a:cubicBezTo>
                  <a:cubicBezTo>
                    <a:pt x="32" y="21"/>
                    <a:pt x="33" y="22"/>
                    <a:pt x="34" y="21"/>
                  </a:cubicBezTo>
                  <a:cubicBezTo>
                    <a:pt x="36" y="21"/>
                    <a:pt x="35" y="21"/>
                    <a:pt x="34" y="20"/>
                  </a:cubicBezTo>
                  <a:cubicBezTo>
                    <a:pt x="33" y="19"/>
                    <a:pt x="34" y="17"/>
                    <a:pt x="35" y="15"/>
                  </a:cubicBezTo>
                  <a:cubicBezTo>
                    <a:pt x="36" y="13"/>
                    <a:pt x="38" y="13"/>
                    <a:pt x="39" y="11"/>
                  </a:cubicBezTo>
                  <a:cubicBezTo>
                    <a:pt x="40" y="10"/>
                    <a:pt x="40" y="9"/>
                    <a:pt x="38" y="8"/>
                  </a:cubicBezTo>
                  <a:cubicBezTo>
                    <a:pt x="37" y="8"/>
                    <a:pt x="37" y="10"/>
                    <a:pt x="36" y="9"/>
                  </a:cubicBezTo>
                  <a:cubicBezTo>
                    <a:pt x="35" y="8"/>
                    <a:pt x="35" y="8"/>
                    <a:pt x="34" y="9"/>
                  </a:cubicBezTo>
                  <a:cubicBezTo>
                    <a:pt x="33" y="9"/>
                    <a:pt x="33" y="7"/>
                    <a:pt x="34" y="7"/>
                  </a:cubicBezTo>
                  <a:cubicBezTo>
                    <a:pt x="34" y="7"/>
                    <a:pt x="36" y="6"/>
                    <a:pt x="35" y="5"/>
                  </a:cubicBezTo>
                  <a:cubicBezTo>
                    <a:pt x="34" y="5"/>
                    <a:pt x="34" y="3"/>
                    <a:pt x="31" y="2"/>
                  </a:cubicBezTo>
                  <a:cubicBezTo>
                    <a:pt x="29" y="0"/>
                    <a:pt x="29" y="1"/>
                    <a:pt x="28" y="1"/>
                  </a:cubicBezTo>
                  <a:cubicBezTo>
                    <a:pt x="27" y="1"/>
                    <a:pt x="27" y="2"/>
                    <a:pt x="26" y="2"/>
                  </a:cubicBezTo>
                  <a:cubicBezTo>
                    <a:pt x="25" y="2"/>
                    <a:pt x="24" y="2"/>
                    <a:pt x="23" y="4"/>
                  </a:cubicBezTo>
                  <a:cubicBezTo>
                    <a:pt x="22" y="5"/>
                    <a:pt x="22" y="5"/>
                    <a:pt x="22" y="7"/>
                  </a:cubicBezTo>
                  <a:cubicBezTo>
                    <a:pt x="22" y="8"/>
                    <a:pt x="21" y="6"/>
                    <a:pt x="20" y="4"/>
                  </a:cubicBezTo>
                  <a:cubicBezTo>
                    <a:pt x="19" y="3"/>
                    <a:pt x="20" y="6"/>
                    <a:pt x="18" y="7"/>
                  </a:cubicBezTo>
                  <a:cubicBezTo>
                    <a:pt x="17" y="7"/>
                    <a:pt x="18" y="6"/>
                    <a:pt x="17" y="5"/>
                  </a:cubicBezTo>
                  <a:cubicBezTo>
                    <a:pt x="16" y="4"/>
                    <a:pt x="15" y="4"/>
                    <a:pt x="14" y="4"/>
                  </a:cubicBezTo>
                  <a:cubicBezTo>
                    <a:pt x="13" y="4"/>
                    <a:pt x="13" y="3"/>
                    <a:pt x="12" y="4"/>
                  </a:cubicBezTo>
                  <a:cubicBezTo>
                    <a:pt x="11" y="4"/>
                    <a:pt x="11" y="4"/>
                    <a:pt x="11" y="4"/>
                  </a:cubicBezTo>
                  <a:cubicBezTo>
                    <a:pt x="11" y="5"/>
                    <a:pt x="12" y="5"/>
                    <a:pt x="12" y="5"/>
                  </a:cubicBezTo>
                  <a:cubicBezTo>
                    <a:pt x="12" y="6"/>
                    <a:pt x="12" y="6"/>
                    <a:pt x="11" y="7"/>
                  </a:cubicBezTo>
                  <a:cubicBezTo>
                    <a:pt x="10" y="7"/>
                    <a:pt x="9" y="8"/>
                    <a:pt x="8" y="8"/>
                  </a:cubicBezTo>
                  <a:cubicBezTo>
                    <a:pt x="7" y="8"/>
                    <a:pt x="7" y="9"/>
                    <a:pt x="8" y="10"/>
                  </a:cubicBezTo>
                  <a:cubicBezTo>
                    <a:pt x="9" y="12"/>
                    <a:pt x="8" y="12"/>
                    <a:pt x="7" y="12"/>
                  </a:cubicBezTo>
                  <a:cubicBezTo>
                    <a:pt x="6" y="12"/>
                    <a:pt x="4" y="11"/>
                    <a:pt x="2" y="13"/>
                  </a:cubicBezTo>
                  <a:cubicBezTo>
                    <a:pt x="0" y="15"/>
                    <a:pt x="3" y="15"/>
                    <a:pt x="5" y="15"/>
                  </a:cubicBezTo>
                  <a:cubicBezTo>
                    <a:pt x="6" y="15"/>
                    <a:pt x="4" y="16"/>
                    <a:pt x="3" y="16"/>
                  </a:cubicBezTo>
                  <a:cubicBezTo>
                    <a:pt x="1" y="16"/>
                    <a:pt x="1" y="18"/>
                    <a:pt x="2" y="19"/>
                  </a:cubicBezTo>
                  <a:cubicBezTo>
                    <a:pt x="3" y="20"/>
                    <a:pt x="5" y="20"/>
                    <a:pt x="7" y="20"/>
                  </a:cubicBezTo>
                  <a:cubicBezTo>
                    <a:pt x="10" y="21"/>
                    <a:pt x="8" y="23"/>
                    <a:pt x="8" y="25"/>
                  </a:cubicBezTo>
                  <a:cubicBezTo>
                    <a:pt x="8" y="26"/>
                    <a:pt x="9" y="28"/>
                    <a:pt x="8" y="29"/>
                  </a:cubicBezTo>
                  <a:cubicBezTo>
                    <a:pt x="8" y="30"/>
                    <a:pt x="8" y="32"/>
                    <a:pt x="8" y="33"/>
                  </a:cubicBezTo>
                  <a:cubicBezTo>
                    <a:pt x="8" y="34"/>
                    <a:pt x="9" y="34"/>
                    <a:pt x="10" y="34"/>
                  </a:cubicBezTo>
                  <a:cubicBezTo>
                    <a:pt x="10" y="35"/>
                    <a:pt x="10" y="36"/>
                    <a:pt x="9" y="37"/>
                  </a:cubicBezTo>
                  <a:cubicBezTo>
                    <a:pt x="9" y="38"/>
                    <a:pt x="8" y="39"/>
                    <a:pt x="7" y="41"/>
                  </a:cubicBezTo>
                  <a:cubicBezTo>
                    <a:pt x="6" y="43"/>
                    <a:pt x="7" y="45"/>
                    <a:pt x="9" y="48"/>
                  </a:cubicBezTo>
                  <a:cubicBezTo>
                    <a:pt x="10" y="51"/>
                    <a:pt x="10" y="49"/>
                    <a:pt x="12" y="49"/>
                  </a:cubicBezTo>
                  <a:cubicBezTo>
                    <a:pt x="14" y="49"/>
                    <a:pt x="14" y="45"/>
                    <a:pt x="15" y="43"/>
                  </a:cubicBezTo>
                  <a:cubicBezTo>
                    <a:pt x="16" y="42"/>
                    <a:pt x="18" y="42"/>
                    <a:pt x="21" y="41"/>
                  </a:cubicBezTo>
                  <a:cubicBezTo>
                    <a:pt x="23" y="40"/>
                    <a:pt x="22" y="39"/>
                    <a:pt x="25" y="38"/>
                  </a:cubicBezTo>
                  <a:cubicBezTo>
                    <a:pt x="27" y="37"/>
                    <a:pt x="28" y="38"/>
                    <a:pt x="29" y="37"/>
                  </a:cubicBezTo>
                  <a:cubicBezTo>
                    <a:pt x="31" y="36"/>
                    <a:pt x="27" y="36"/>
                    <a:pt x="26"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55000" lnSpcReduction="20000"/>
            </a:bodyPr>
            <a:lstStyle/>
            <a:p>
              <a:endParaRPr lang="en-US" dirty="0"/>
            </a:p>
          </p:txBody>
        </p:sp>
        <p:sp>
          <p:nvSpPr>
            <p:cNvPr id="195" name="world icon piece"/>
            <p:cNvSpPr>
              <a:spLocks/>
            </p:cNvSpPr>
            <p:nvPr/>
          </p:nvSpPr>
          <p:spPr bwMode="auto">
            <a:xfrm>
              <a:off x="4173538" y="3036888"/>
              <a:ext cx="17463" cy="17463"/>
            </a:xfrm>
            <a:custGeom>
              <a:avLst/>
              <a:gdLst>
                <a:gd name="T0" fmla="*/ 5 w 7"/>
                <a:gd name="T1" fmla="*/ 4 h 7"/>
                <a:gd name="T2" fmla="*/ 4 w 7"/>
                <a:gd name="T3" fmla="*/ 3 h 7"/>
                <a:gd name="T4" fmla="*/ 5 w 7"/>
                <a:gd name="T5" fmla="*/ 1 h 7"/>
                <a:gd name="T6" fmla="*/ 3 w 7"/>
                <a:gd name="T7" fmla="*/ 3 h 7"/>
                <a:gd name="T8" fmla="*/ 1 w 7"/>
                <a:gd name="T9" fmla="*/ 5 h 7"/>
                <a:gd name="T10" fmla="*/ 0 w 7"/>
                <a:gd name="T11" fmla="*/ 6 h 7"/>
                <a:gd name="T12" fmla="*/ 2 w 7"/>
                <a:gd name="T13" fmla="*/ 7 h 7"/>
                <a:gd name="T14" fmla="*/ 6 w 7"/>
                <a:gd name="T15" fmla="*/ 7 h 7"/>
                <a:gd name="T16" fmla="*/ 7 w 7"/>
                <a:gd name="T17" fmla="*/ 5 h 7"/>
                <a:gd name="T18" fmla="*/ 5 w 7"/>
                <a:gd name="T19"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7">
                  <a:moveTo>
                    <a:pt x="5" y="4"/>
                  </a:moveTo>
                  <a:cubicBezTo>
                    <a:pt x="4" y="3"/>
                    <a:pt x="4" y="3"/>
                    <a:pt x="4" y="3"/>
                  </a:cubicBezTo>
                  <a:cubicBezTo>
                    <a:pt x="4" y="2"/>
                    <a:pt x="5" y="1"/>
                    <a:pt x="5" y="1"/>
                  </a:cubicBezTo>
                  <a:cubicBezTo>
                    <a:pt x="4" y="0"/>
                    <a:pt x="3" y="2"/>
                    <a:pt x="3" y="3"/>
                  </a:cubicBezTo>
                  <a:cubicBezTo>
                    <a:pt x="2" y="4"/>
                    <a:pt x="2" y="4"/>
                    <a:pt x="1" y="5"/>
                  </a:cubicBezTo>
                  <a:cubicBezTo>
                    <a:pt x="0" y="6"/>
                    <a:pt x="0" y="6"/>
                    <a:pt x="0" y="6"/>
                  </a:cubicBezTo>
                  <a:cubicBezTo>
                    <a:pt x="0" y="7"/>
                    <a:pt x="2" y="7"/>
                    <a:pt x="2" y="7"/>
                  </a:cubicBezTo>
                  <a:cubicBezTo>
                    <a:pt x="2" y="7"/>
                    <a:pt x="5" y="7"/>
                    <a:pt x="6" y="7"/>
                  </a:cubicBezTo>
                  <a:cubicBezTo>
                    <a:pt x="7" y="7"/>
                    <a:pt x="7" y="6"/>
                    <a:pt x="7" y="5"/>
                  </a:cubicBezTo>
                  <a:cubicBezTo>
                    <a:pt x="7" y="4"/>
                    <a:pt x="6" y="4"/>
                    <a:pt x="5"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96" name="world icon piece"/>
            <p:cNvSpPr>
              <a:spLocks/>
            </p:cNvSpPr>
            <p:nvPr/>
          </p:nvSpPr>
          <p:spPr bwMode="auto">
            <a:xfrm>
              <a:off x="4330700" y="3089276"/>
              <a:ext cx="7938" cy="4763"/>
            </a:xfrm>
            <a:custGeom>
              <a:avLst/>
              <a:gdLst>
                <a:gd name="T0" fmla="*/ 2 w 3"/>
                <a:gd name="T1" fmla="*/ 1 h 2"/>
                <a:gd name="T2" fmla="*/ 3 w 3"/>
                <a:gd name="T3" fmla="*/ 1 h 2"/>
                <a:gd name="T4" fmla="*/ 3 w 3"/>
                <a:gd name="T5" fmla="*/ 1 h 2"/>
                <a:gd name="T6" fmla="*/ 3 w 3"/>
                <a:gd name="T7" fmla="*/ 0 h 2"/>
                <a:gd name="T8" fmla="*/ 2 w 3"/>
                <a:gd name="T9" fmla="*/ 0 h 2"/>
                <a:gd name="T10" fmla="*/ 1 w 3"/>
                <a:gd name="T11" fmla="*/ 0 h 2"/>
                <a:gd name="T12" fmla="*/ 2 w 3"/>
                <a:gd name="T13" fmla="*/ 1 h 2"/>
                <a:gd name="T14" fmla="*/ 2 w 3"/>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2" y="1"/>
                  </a:moveTo>
                  <a:cubicBezTo>
                    <a:pt x="3" y="2"/>
                    <a:pt x="3" y="2"/>
                    <a:pt x="3" y="1"/>
                  </a:cubicBezTo>
                  <a:cubicBezTo>
                    <a:pt x="3" y="1"/>
                    <a:pt x="3" y="1"/>
                    <a:pt x="3" y="1"/>
                  </a:cubicBezTo>
                  <a:cubicBezTo>
                    <a:pt x="3" y="0"/>
                    <a:pt x="3" y="0"/>
                    <a:pt x="3" y="0"/>
                  </a:cubicBezTo>
                  <a:cubicBezTo>
                    <a:pt x="2" y="0"/>
                    <a:pt x="2" y="0"/>
                    <a:pt x="2" y="0"/>
                  </a:cubicBezTo>
                  <a:cubicBezTo>
                    <a:pt x="1" y="0"/>
                    <a:pt x="1" y="0"/>
                    <a:pt x="1" y="0"/>
                  </a:cubicBezTo>
                  <a:cubicBezTo>
                    <a:pt x="0" y="0"/>
                    <a:pt x="1" y="1"/>
                    <a:pt x="2" y="1"/>
                  </a:cubicBezTo>
                  <a:cubicBezTo>
                    <a:pt x="2" y="1"/>
                    <a:pt x="2"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97" name="world icon piece"/>
            <p:cNvSpPr>
              <a:spLocks/>
            </p:cNvSpPr>
            <p:nvPr/>
          </p:nvSpPr>
          <p:spPr bwMode="auto">
            <a:xfrm>
              <a:off x="4322763" y="3073401"/>
              <a:ext cx="3175" cy="4763"/>
            </a:xfrm>
            <a:custGeom>
              <a:avLst/>
              <a:gdLst>
                <a:gd name="T0" fmla="*/ 0 w 1"/>
                <a:gd name="T1" fmla="*/ 2 h 2"/>
                <a:gd name="T2" fmla="*/ 1 w 1"/>
                <a:gd name="T3" fmla="*/ 2 h 2"/>
                <a:gd name="T4" fmla="*/ 1 w 1"/>
                <a:gd name="T5" fmla="*/ 2 h 2"/>
                <a:gd name="T6" fmla="*/ 1 w 1"/>
                <a:gd name="T7" fmla="*/ 0 h 2"/>
                <a:gd name="T8" fmla="*/ 1 w 1"/>
                <a:gd name="T9" fmla="*/ 1 h 2"/>
                <a:gd name="T10" fmla="*/ 0 w 1"/>
                <a:gd name="T11" fmla="*/ 1 h 2"/>
                <a:gd name="T12" fmla="*/ 0 w 1"/>
                <a:gd name="T13" fmla="*/ 1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1" y="2"/>
                  </a:cubicBezTo>
                  <a:cubicBezTo>
                    <a:pt x="1" y="2"/>
                    <a:pt x="1" y="2"/>
                    <a:pt x="1" y="2"/>
                  </a:cubicBezTo>
                  <a:cubicBezTo>
                    <a:pt x="1" y="2"/>
                    <a:pt x="1" y="1"/>
                    <a:pt x="1" y="0"/>
                  </a:cubicBezTo>
                  <a:cubicBezTo>
                    <a:pt x="1" y="1"/>
                    <a:pt x="1" y="1"/>
                    <a:pt x="1" y="1"/>
                  </a:cubicBezTo>
                  <a:cubicBezTo>
                    <a:pt x="0" y="1"/>
                    <a:pt x="0" y="1"/>
                    <a:pt x="0" y="1"/>
                  </a:cubicBezTo>
                  <a:cubicBezTo>
                    <a:pt x="0" y="1"/>
                    <a:pt x="0" y="1"/>
                    <a:pt x="0" y="1"/>
                  </a:cubicBezTo>
                  <a:cubicBezTo>
                    <a:pt x="0" y="2"/>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98" name="world icon piece"/>
            <p:cNvSpPr>
              <a:spLocks/>
            </p:cNvSpPr>
            <p:nvPr/>
          </p:nvSpPr>
          <p:spPr bwMode="auto">
            <a:xfrm>
              <a:off x="4322763" y="3081338"/>
              <a:ext cx="3175" cy="7938"/>
            </a:xfrm>
            <a:custGeom>
              <a:avLst/>
              <a:gdLst>
                <a:gd name="T0" fmla="*/ 1 w 1"/>
                <a:gd name="T1" fmla="*/ 0 h 3"/>
                <a:gd name="T2" fmla="*/ 0 w 1"/>
                <a:gd name="T3" fmla="*/ 1 h 3"/>
                <a:gd name="T4" fmla="*/ 0 w 1"/>
                <a:gd name="T5" fmla="*/ 1 h 3"/>
                <a:gd name="T6" fmla="*/ 0 w 1"/>
                <a:gd name="T7" fmla="*/ 2 h 3"/>
                <a:gd name="T8" fmla="*/ 1 w 1"/>
                <a:gd name="T9" fmla="*/ 2 h 3"/>
                <a:gd name="T10" fmla="*/ 1 w 1"/>
                <a:gd name="T11" fmla="*/ 2 h 3"/>
                <a:gd name="T12" fmla="*/ 1 w 1"/>
                <a:gd name="T13" fmla="*/ 0 h 3"/>
                <a:gd name="T14" fmla="*/ 1 w 1"/>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3">
                  <a:moveTo>
                    <a:pt x="1" y="0"/>
                  </a:moveTo>
                  <a:cubicBezTo>
                    <a:pt x="0" y="0"/>
                    <a:pt x="0" y="0"/>
                    <a:pt x="0" y="1"/>
                  </a:cubicBezTo>
                  <a:cubicBezTo>
                    <a:pt x="0" y="1"/>
                    <a:pt x="0" y="1"/>
                    <a:pt x="0" y="1"/>
                  </a:cubicBezTo>
                  <a:cubicBezTo>
                    <a:pt x="0" y="2"/>
                    <a:pt x="0" y="2"/>
                    <a:pt x="0" y="2"/>
                  </a:cubicBezTo>
                  <a:cubicBezTo>
                    <a:pt x="0" y="3"/>
                    <a:pt x="0" y="2"/>
                    <a:pt x="1" y="2"/>
                  </a:cubicBezTo>
                  <a:cubicBezTo>
                    <a:pt x="1" y="2"/>
                    <a:pt x="1" y="2"/>
                    <a:pt x="1" y="2"/>
                  </a:cubicBezTo>
                  <a:cubicBezTo>
                    <a:pt x="1" y="1"/>
                    <a:pt x="1" y="1"/>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99" name="world icon piece"/>
            <p:cNvSpPr>
              <a:spLocks/>
            </p:cNvSpPr>
            <p:nvPr/>
          </p:nvSpPr>
          <p:spPr bwMode="auto">
            <a:xfrm>
              <a:off x="4438650" y="2884488"/>
              <a:ext cx="9525" cy="7938"/>
            </a:xfrm>
            <a:custGeom>
              <a:avLst/>
              <a:gdLst>
                <a:gd name="T0" fmla="*/ 1 w 4"/>
                <a:gd name="T1" fmla="*/ 3 h 3"/>
                <a:gd name="T2" fmla="*/ 2 w 4"/>
                <a:gd name="T3" fmla="*/ 3 h 3"/>
                <a:gd name="T4" fmla="*/ 3 w 4"/>
                <a:gd name="T5" fmla="*/ 3 h 3"/>
                <a:gd name="T6" fmla="*/ 3 w 4"/>
                <a:gd name="T7" fmla="*/ 1 h 3"/>
                <a:gd name="T8" fmla="*/ 2 w 4"/>
                <a:gd name="T9" fmla="*/ 0 h 3"/>
                <a:gd name="T10" fmla="*/ 1 w 4"/>
                <a:gd name="T11" fmla="*/ 0 h 3"/>
                <a:gd name="T12" fmla="*/ 1 w 4"/>
                <a:gd name="T13" fmla="*/ 2 h 3"/>
                <a:gd name="T14" fmla="*/ 1 w 4"/>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3">
                  <a:moveTo>
                    <a:pt x="1" y="3"/>
                  </a:moveTo>
                  <a:cubicBezTo>
                    <a:pt x="1" y="3"/>
                    <a:pt x="1" y="3"/>
                    <a:pt x="2" y="3"/>
                  </a:cubicBezTo>
                  <a:cubicBezTo>
                    <a:pt x="3" y="3"/>
                    <a:pt x="3" y="3"/>
                    <a:pt x="3" y="3"/>
                  </a:cubicBezTo>
                  <a:cubicBezTo>
                    <a:pt x="4" y="2"/>
                    <a:pt x="4" y="2"/>
                    <a:pt x="3" y="1"/>
                  </a:cubicBezTo>
                  <a:cubicBezTo>
                    <a:pt x="3" y="1"/>
                    <a:pt x="3" y="1"/>
                    <a:pt x="2" y="0"/>
                  </a:cubicBezTo>
                  <a:cubicBezTo>
                    <a:pt x="1" y="0"/>
                    <a:pt x="1" y="0"/>
                    <a:pt x="1" y="0"/>
                  </a:cubicBezTo>
                  <a:cubicBezTo>
                    <a:pt x="0" y="0"/>
                    <a:pt x="1" y="1"/>
                    <a:pt x="1" y="2"/>
                  </a:cubicBezTo>
                  <a:cubicBezTo>
                    <a:pt x="1" y="2"/>
                    <a:pt x="1" y="2"/>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200" name="world icon piece"/>
            <p:cNvSpPr>
              <a:spLocks/>
            </p:cNvSpPr>
            <p:nvPr/>
          </p:nvSpPr>
          <p:spPr bwMode="auto">
            <a:xfrm>
              <a:off x="4446588" y="2889251"/>
              <a:ext cx="12700" cy="14288"/>
            </a:xfrm>
            <a:custGeom>
              <a:avLst/>
              <a:gdLst>
                <a:gd name="T0" fmla="*/ 2 w 5"/>
                <a:gd name="T1" fmla="*/ 4 h 5"/>
                <a:gd name="T2" fmla="*/ 4 w 5"/>
                <a:gd name="T3" fmla="*/ 4 h 5"/>
                <a:gd name="T4" fmla="*/ 4 w 5"/>
                <a:gd name="T5" fmla="*/ 3 h 5"/>
                <a:gd name="T6" fmla="*/ 4 w 5"/>
                <a:gd name="T7" fmla="*/ 2 h 5"/>
                <a:gd name="T8" fmla="*/ 3 w 5"/>
                <a:gd name="T9" fmla="*/ 1 h 5"/>
                <a:gd name="T10" fmla="*/ 2 w 5"/>
                <a:gd name="T11" fmla="*/ 1 h 5"/>
                <a:gd name="T12" fmla="*/ 2 w 5"/>
                <a:gd name="T13" fmla="*/ 1 h 5"/>
                <a:gd name="T14" fmla="*/ 1 w 5"/>
                <a:gd name="T15" fmla="*/ 1 h 5"/>
                <a:gd name="T16" fmla="*/ 0 w 5"/>
                <a:gd name="T17" fmla="*/ 3 h 5"/>
                <a:gd name="T18" fmla="*/ 2 w 5"/>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5">
                  <a:moveTo>
                    <a:pt x="2" y="4"/>
                  </a:moveTo>
                  <a:cubicBezTo>
                    <a:pt x="3" y="5"/>
                    <a:pt x="3" y="4"/>
                    <a:pt x="4" y="4"/>
                  </a:cubicBezTo>
                  <a:cubicBezTo>
                    <a:pt x="5" y="4"/>
                    <a:pt x="5" y="4"/>
                    <a:pt x="4" y="3"/>
                  </a:cubicBezTo>
                  <a:cubicBezTo>
                    <a:pt x="4" y="2"/>
                    <a:pt x="4" y="2"/>
                    <a:pt x="4" y="2"/>
                  </a:cubicBezTo>
                  <a:cubicBezTo>
                    <a:pt x="4" y="1"/>
                    <a:pt x="4" y="1"/>
                    <a:pt x="3" y="1"/>
                  </a:cubicBezTo>
                  <a:cubicBezTo>
                    <a:pt x="2" y="1"/>
                    <a:pt x="2" y="1"/>
                    <a:pt x="2" y="1"/>
                  </a:cubicBezTo>
                  <a:cubicBezTo>
                    <a:pt x="2" y="1"/>
                    <a:pt x="2" y="1"/>
                    <a:pt x="2" y="1"/>
                  </a:cubicBezTo>
                  <a:cubicBezTo>
                    <a:pt x="1" y="0"/>
                    <a:pt x="1" y="1"/>
                    <a:pt x="1" y="1"/>
                  </a:cubicBezTo>
                  <a:cubicBezTo>
                    <a:pt x="0" y="2"/>
                    <a:pt x="1" y="2"/>
                    <a:pt x="0" y="3"/>
                  </a:cubicBezTo>
                  <a:cubicBezTo>
                    <a:pt x="0" y="3"/>
                    <a:pt x="1" y="4"/>
                    <a:pt x="2"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201" name="world icon piece"/>
            <p:cNvSpPr>
              <a:spLocks/>
            </p:cNvSpPr>
            <p:nvPr/>
          </p:nvSpPr>
          <p:spPr bwMode="auto">
            <a:xfrm>
              <a:off x="4459288" y="2892426"/>
              <a:ext cx="11113" cy="12700"/>
            </a:xfrm>
            <a:custGeom>
              <a:avLst/>
              <a:gdLst>
                <a:gd name="T0" fmla="*/ 1 w 4"/>
                <a:gd name="T1" fmla="*/ 5 h 5"/>
                <a:gd name="T2" fmla="*/ 2 w 4"/>
                <a:gd name="T3" fmla="*/ 4 h 5"/>
                <a:gd name="T4" fmla="*/ 4 w 4"/>
                <a:gd name="T5" fmla="*/ 3 h 5"/>
                <a:gd name="T6" fmla="*/ 2 w 4"/>
                <a:gd name="T7" fmla="*/ 1 h 5"/>
                <a:gd name="T8" fmla="*/ 1 w 4"/>
                <a:gd name="T9" fmla="*/ 1 h 5"/>
                <a:gd name="T10" fmla="*/ 1 w 4"/>
                <a:gd name="T11" fmla="*/ 3 h 5"/>
                <a:gd name="T12" fmla="*/ 1 w 4"/>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1" y="5"/>
                  </a:moveTo>
                  <a:cubicBezTo>
                    <a:pt x="2" y="5"/>
                    <a:pt x="1" y="5"/>
                    <a:pt x="2" y="4"/>
                  </a:cubicBezTo>
                  <a:cubicBezTo>
                    <a:pt x="3" y="4"/>
                    <a:pt x="4" y="4"/>
                    <a:pt x="4" y="3"/>
                  </a:cubicBezTo>
                  <a:cubicBezTo>
                    <a:pt x="3" y="2"/>
                    <a:pt x="2" y="2"/>
                    <a:pt x="2" y="1"/>
                  </a:cubicBezTo>
                  <a:cubicBezTo>
                    <a:pt x="2" y="1"/>
                    <a:pt x="2" y="0"/>
                    <a:pt x="1" y="1"/>
                  </a:cubicBezTo>
                  <a:cubicBezTo>
                    <a:pt x="1" y="3"/>
                    <a:pt x="1" y="3"/>
                    <a:pt x="1" y="3"/>
                  </a:cubicBezTo>
                  <a:cubicBezTo>
                    <a:pt x="1" y="3"/>
                    <a:pt x="0" y="5"/>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202" name="world icon piece"/>
            <p:cNvSpPr>
              <a:spLocks/>
            </p:cNvSpPr>
            <p:nvPr/>
          </p:nvSpPr>
          <p:spPr bwMode="auto">
            <a:xfrm>
              <a:off x="4548188" y="3170238"/>
              <a:ext cx="7938" cy="11113"/>
            </a:xfrm>
            <a:custGeom>
              <a:avLst/>
              <a:gdLst>
                <a:gd name="T0" fmla="*/ 1 w 3"/>
                <a:gd name="T1" fmla="*/ 3 h 4"/>
                <a:gd name="T2" fmla="*/ 2 w 3"/>
                <a:gd name="T3" fmla="*/ 3 h 4"/>
                <a:gd name="T4" fmla="*/ 1 w 3"/>
                <a:gd name="T5" fmla="*/ 0 h 4"/>
                <a:gd name="T6" fmla="*/ 0 w 3"/>
                <a:gd name="T7" fmla="*/ 3 h 4"/>
                <a:gd name="T8" fmla="*/ 1 w 3"/>
                <a:gd name="T9" fmla="*/ 3 h 4"/>
              </a:gdLst>
              <a:ahLst/>
              <a:cxnLst>
                <a:cxn ang="0">
                  <a:pos x="T0" y="T1"/>
                </a:cxn>
                <a:cxn ang="0">
                  <a:pos x="T2" y="T3"/>
                </a:cxn>
                <a:cxn ang="0">
                  <a:pos x="T4" y="T5"/>
                </a:cxn>
                <a:cxn ang="0">
                  <a:pos x="T6" y="T7"/>
                </a:cxn>
                <a:cxn ang="0">
                  <a:pos x="T8" y="T9"/>
                </a:cxn>
              </a:cxnLst>
              <a:rect l="0" t="0" r="r" b="b"/>
              <a:pathLst>
                <a:path w="3" h="4">
                  <a:moveTo>
                    <a:pt x="1" y="3"/>
                  </a:moveTo>
                  <a:cubicBezTo>
                    <a:pt x="2" y="4"/>
                    <a:pt x="2" y="4"/>
                    <a:pt x="2" y="3"/>
                  </a:cubicBezTo>
                  <a:cubicBezTo>
                    <a:pt x="3" y="2"/>
                    <a:pt x="2" y="1"/>
                    <a:pt x="1" y="0"/>
                  </a:cubicBezTo>
                  <a:cubicBezTo>
                    <a:pt x="1" y="1"/>
                    <a:pt x="0" y="2"/>
                    <a:pt x="0" y="3"/>
                  </a:cubicBezTo>
                  <a:cubicBezTo>
                    <a:pt x="1" y="3"/>
                    <a:pt x="1" y="3"/>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203" name="world icon piece"/>
            <p:cNvSpPr>
              <a:spLocks/>
            </p:cNvSpPr>
            <p:nvPr/>
          </p:nvSpPr>
          <p:spPr bwMode="auto">
            <a:xfrm>
              <a:off x="3996731" y="2929844"/>
              <a:ext cx="638709" cy="368300"/>
            </a:xfrm>
            <a:custGeom>
              <a:avLst/>
              <a:gdLst>
                <a:gd name="T0" fmla="*/ 90 w 115"/>
                <a:gd name="T1" fmla="*/ 10 h 140"/>
                <a:gd name="T2" fmla="*/ 84 w 115"/>
                <a:gd name="T3" fmla="*/ 2 h 140"/>
                <a:gd name="T4" fmla="*/ 77 w 115"/>
                <a:gd name="T5" fmla="*/ 7 h 140"/>
                <a:gd name="T6" fmla="*/ 72 w 115"/>
                <a:gd name="T7" fmla="*/ 17 h 140"/>
                <a:gd name="T8" fmla="*/ 72 w 115"/>
                <a:gd name="T9" fmla="*/ 28 h 140"/>
                <a:gd name="T10" fmla="*/ 63 w 115"/>
                <a:gd name="T11" fmla="*/ 20 h 140"/>
                <a:gd name="T12" fmla="*/ 60 w 115"/>
                <a:gd name="T13" fmla="*/ 27 h 140"/>
                <a:gd name="T14" fmla="*/ 49 w 115"/>
                <a:gd name="T15" fmla="*/ 31 h 140"/>
                <a:gd name="T16" fmla="*/ 42 w 115"/>
                <a:gd name="T17" fmla="*/ 35 h 140"/>
                <a:gd name="T18" fmla="*/ 47 w 115"/>
                <a:gd name="T19" fmla="*/ 30 h 140"/>
                <a:gd name="T20" fmla="*/ 34 w 115"/>
                <a:gd name="T21" fmla="*/ 25 h 140"/>
                <a:gd name="T22" fmla="*/ 21 w 115"/>
                <a:gd name="T23" fmla="*/ 39 h 140"/>
                <a:gd name="T24" fmla="*/ 26 w 115"/>
                <a:gd name="T25" fmla="*/ 46 h 140"/>
                <a:gd name="T26" fmla="*/ 29 w 115"/>
                <a:gd name="T27" fmla="*/ 41 h 140"/>
                <a:gd name="T28" fmla="*/ 34 w 115"/>
                <a:gd name="T29" fmla="*/ 34 h 140"/>
                <a:gd name="T30" fmla="*/ 38 w 115"/>
                <a:gd name="T31" fmla="*/ 42 h 140"/>
                <a:gd name="T32" fmla="*/ 35 w 115"/>
                <a:gd name="T33" fmla="*/ 49 h 140"/>
                <a:gd name="T34" fmla="*/ 24 w 115"/>
                <a:gd name="T35" fmla="*/ 47 h 140"/>
                <a:gd name="T36" fmla="*/ 19 w 115"/>
                <a:gd name="T37" fmla="*/ 53 h 140"/>
                <a:gd name="T38" fmla="*/ 13 w 115"/>
                <a:gd name="T39" fmla="*/ 58 h 140"/>
                <a:gd name="T40" fmla="*/ 12 w 115"/>
                <a:gd name="T41" fmla="*/ 63 h 140"/>
                <a:gd name="T42" fmla="*/ 9 w 115"/>
                <a:gd name="T43" fmla="*/ 71 h 140"/>
                <a:gd name="T44" fmla="*/ 17 w 115"/>
                <a:gd name="T45" fmla="*/ 70 h 140"/>
                <a:gd name="T46" fmla="*/ 20 w 115"/>
                <a:gd name="T47" fmla="*/ 64 h 140"/>
                <a:gd name="T48" fmla="*/ 29 w 115"/>
                <a:gd name="T49" fmla="*/ 67 h 140"/>
                <a:gd name="T50" fmla="*/ 31 w 115"/>
                <a:gd name="T51" fmla="*/ 66 h 140"/>
                <a:gd name="T52" fmla="*/ 33 w 115"/>
                <a:gd name="T53" fmla="*/ 67 h 140"/>
                <a:gd name="T54" fmla="*/ 39 w 115"/>
                <a:gd name="T55" fmla="*/ 67 h 140"/>
                <a:gd name="T56" fmla="*/ 47 w 115"/>
                <a:gd name="T57" fmla="*/ 73 h 140"/>
                <a:gd name="T58" fmla="*/ 34 w 115"/>
                <a:gd name="T59" fmla="*/ 76 h 140"/>
                <a:gd name="T60" fmla="*/ 20 w 115"/>
                <a:gd name="T61" fmla="*/ 71 h 140"/>
                <a:gd name="T62" fmla="*/ 7 w 115"/>
                <a:gd name="T63" fmla="*/ 80 h 140"/>
                <a:gd name="T64" fmla="*/ 2 w 115"/>
                <a:gd name="T65" fmla="*/ 91 h 140"/>
                <a:gd name="T66" fmla="*/ 10 w 115"/>
                <a:gd name="T67" fmla="*/ 102 h 140"/>
                <a:gd name="T68" fmla="*/ 24 w 115"/>
                <a:gd name="T69" fmla="*/ 102 h 140"/>
                <a:gd name="T70" fmla="*/ 29 w 115"/>
                <a:gd name="T71" fmla="*/ 118 h 140"/>
                <a:gd name="T72" fmla="*/ 29 w 115"/>
                <a:gd name="T73" fmla="*/ 128 h 140"/>
                <a:gd name="T74" fmla="*/ 44 w 115"/>
                <a:gd name="T75" fmla="*/ 134 h 140"/>
                <a:gd name="T76" fmla="*/ 54 w 115"/>
                <a:gd name="T77" fmla="*/ 121 h 140"/>
                <a:gd name="T78" fmla="*/ 63 w 115"/>
                <a:gd name="T79" fmla="*/ 98 h 140"/>
                <a:gd name="T80" fmla="*/ 55 w 115"/>
                <a:gd name="T81" fmla="*/ 94 h 140"/>
                <a:gd name="T82" fmla="*/ 50 w 115"/>
                <a:gd name="T83" fmla="*/ 81 h 140"/>
                <a:gd name="T84" fmla="*/ 59 w 115"/>
                <a:gd name="T85" fmla="*/ 94 h 140"/>
                <a:gd name="T86" fmla="*/ 69 w 115"/>
                <a:gd name="T87" fmla="*/ 84 h 140"/>
                <a:gd name="T88" fmla="*/ 60 w 115"/>
                <a:gd name="T89" fmla="*/ 79 h 140"/>
                <a:gd name="T90" fmla="*/ 67 w 115"/>
                <a:gd name="T91" fmla="*/ 80 h 140"/>
                <a:gd name="T92" fmla="*/ 80 w 115"/>
                <a:gd name="T93" fmla="*/ 84 h 140"/>
                <a:gd name="T94" fmla="*/ 86 w 115"/>
                <a:gd name="T95" fmla="*/ 94 h 140"/>
                <a:gd name="T96" fmla="*/ 91 w 115"/>
                <a:gd name="T97" fmla="*/ 91 h 140"/>
                <a:gd name="T98" fmla="*/ 103 w 115"/>
                <a:gd name="T99" fmla="*/ 88 h 140"/>
                <a:gd name="T100" fmla="*/ 107 w 115"/>
                <a:gd name="T101" fmla="*/ 93 h 140"/>
                <a:gd name="T102" fmla="*/ 110 w 115"/>
                <a:gd name="T103" fmla="*/ 103 h 140"/>
                <a:gd name="T104" fmla="*/ 109 w 115"/>
                <a:gd name="T105" fmla="*/ 96 h 140"/>
                <a:gd name="T106" fmla="*/ 114 w 115"/>
                <a:gd name="T107" fmla="*/ 87 h 140"/>
                <a:gd name="T108" fmla="*/ 96 w 115"/>
                <a:gd name="T109" fmla="*/ 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5" h="140">
                  <a:moveTo>
                    <a:pt x="94" y="8"/>
                  </a:moveTo>
                  <a:cubicBezTo>
                    <a:pt x="93" y="8"/>
                    <a:pt x="94" y="9"/>
                    <a:pt x="93" y="9"/>
                  </a:cubicBezTo>
                  <a:cubicBezTo>
                    <a:pt x="92" y="8"/>
                    <a:pt x="91" y="9"/>
                    <a:pt x="91" y="9"/>
                  </a:cubicBezTo>
                  <a:cubicBezTo>
                    <a:pt x="90" y="10"/>
                    <a:pt x="90" y="10"/>
                    <a:pt x="90" y="10"/>
                  </a:cubicBezTo>
                  <a:cubicBezTo>
                    <a:pt x="89" y="10"/>
                    <a:pt x="90" y="8"/>
                    <a:pt x="90" y="6"/>
                  </a:cubicBezTo>
                  <a:cubicBezTo>
                    <a:pt x="90" y="4"/>
                    <a:pt x="90" y="4"/>
                    <a:pt x="89" y="3"/>
                  </a:cubicBezTo>
                  <a:cubicBezTo>
                    <a:pt x="88" y="2"/>
                    <a:pt x="87" y="2"/>
                    <a:pt x="86" y="3"/>
                  </a:cubicBezTo>
                  <a:cubicBezTo>
                    <a:pt x="85" y="3"/>
                    <a:pt x="85" y="3"/>
                    <a:pt x="84" y="2"/>
                  </a:cubicBezTo>
                  <a:cubicBezTo>
                    <a:pt x="82" y="1"/>
                    <a:pt x="82" y="0"/>
                    <a:pt x="81" y="1"/>
                  </a:cubicBezTo>
                  <a:cubicBezTo>
                    <a:pt x="80" y="2"/>
                    <a:pt x="81" y="3"/>
                    <a:pt x="81" y="5"/>
                  </a:cubicBezTo>
                  <a:cubicBezTo>
                    <a:pt x="81" y="6"/>
                    <a:pt x="81" y="6"/>
                    <a:pt x="80" y="6"/>
                  </a:cubicBezTo>
                  <a:cubicBezTo>
                    <a:pt x="79" y="6"/>
                    <a:pt x="78" y="6"/>
                    <a:pt x="77" y="7"/>
                  </a:cubicBezTo>
                  <a:cubicBezTo>
                    <a:pt x="77" y="9"/>
                    <a:pt x="74" y="9"/>
                    <a:pt x="73" y="10"/>
                  </a:cubicBezTo>
                  <a:cubicBezTo>
                    <a:pt x="72" y="11"/>
                    <a:pt x="73" y="12"/>
                    <a:pt x="74" y="12"/>
                  </a:cubicBezTo>
                  <a:cubicBezTo>
                    <a:pt x="75" y="12"/>
                    <a:pt x="74" y="13"/>
                    <a:pt x="72" y="14"/>
                  </a:cubicBezTo>
                  <a:cubicBezTo>
                    <a:pt x="71" y="15"/>
                    <a:pt x="72" y="16"/>
                    <a:pt x="72" y="17"/>
                  </a:cubicBezTo>
                  <a:cubicBezTo>
                    <a:pt x="72" y="18"/>
                    <a:pt x="71" y="18"/>
                    <a:pt x="70" y="18"/>
                  </a:cubicBezTo>
                  <a:cubicBezTo>
                    <a:pt x="68" y="18"/>
                    <a:pt x="69" y="19"/>
                    <a:pt x="69" y="21"/>
                  </a:cubicBezTo>
                  <a:cubicBezTo>
                    <a:pt x="70" y="23"/>
                    <a:pt x="71" y="23"/>
                    <a:pt x="72" y="25"/>
                  </a:cubicBezTo>
                  <a:cubicBezTo>
                    <a:pt x="72" y="26"/>
                    <a:pt x="72" y="26"/>
                    <a:pt x="72" y="28"/>
                  </a:cubicBezTo>
                  <a:cubicBezTo>
                    <a:pt x="71" y="30"/>
                    <a:pt x="69" y="28"/>
                    <a:pt x="70" y="27"/>
                  </a:cubicBezTo>
                  <a:cubicBezTo>
                    <a:pt x="72" y="25"/>
                    <a:pt x="70" y="25"/>
                    <a:pt x="68" y="23"/>
                  </a:cubicBezTo>
                  <a:cubicBezTo>
                    <a:pt x="67" y="21"/>
                    <a:pt x="68" y="20"/>
                    <a:pt x="67" y="18"/>
                  </a:cubicBezTo>
                  <a:cubicBezTo>
                    <a:pt x="66" y="17"/>
                    <a:pt x="64" y="18"/>
                    <a:pt x="63" y="20"/>
                  </a:cubicBezTo>
                  <a:cubicBezTo>
                    <a:pt x="62" y="22"/>
                    <a:pt x="64" y="23"/>
                    <a:pt x="66" y="24"/>
                  </a:cubicBezTo>
                  <a:cubicBezTo>
                    <a:pt x="67" y="25"/>
                    <a:pt x="66" y="25"/>
                    <a:pt x="65" y="25"/>
                  </a:cubicBezTo>
                  <a:cubicBezTo>
                    <a:pt x="64" y="25"/>
                    <a:pt x="62" y="23"/>
                    <a:pt x="60" y="24"/>
                  </a:cubicBezTo>
                  <a:cubicBezTo>
                    <a:pt x="58" y="25"/>
                    <a:pt x="60" y="25"/>
                    <a:pt x="60" y="27"/>
                  </a:cubicBezTo>
                  <a:cubicBezTo>
                    <a:pt x="59" y="28"/>
                    <a:pt x="57" y="27"/>
                    <a:pt x="55" y="27"/>
                  </a:cubicBezTo>
                  <a:cubicBezTo>
                    <a:pt x="52" y="27"/>
                    <a:pt x="53" y="28"/>
                    <a:pt x="52" y="29"/>
                  </a:cubicBezTo>
                  <a:cubicBezTo>
                    <a:pt x="51" y="31"/>
                    <a:pt x="51" y="28"/>
                    <a:pt x="49" y="28"/>
                  </a:cubicBezTo>
                  <a:cubicBezTo>
                    <a:pt x="48" y="28"/>
                    <a:pt x="49" y="29"/>
                    <a:pt x="49" y="31"/>
                  </a:cubicBezTo>
                  <a:cubicBezTo>
                    <a:pt x="48" y="34"/>
                    <a:pt x="49" y="31"/>
                    <a:pt x="48" y="32"/>
                  </a:cubicBezTo>
                  <a:cubicBezTo>
                    <a:pt x="47" y="33"/>
                    <a:pt x="47" y="33"/>
                    <a:pt x="46" y="34"/>
                  </a:cubicBezTo>
                  <a:cubicBezTo>
                    <a:pt x="44" y="35"/>
                    <a:pt x="44" y="35"/>
                    <a:pt x="44" y="37"/>
                  </a:cubicBezTo>
                  <a:cubicBezTo>
                    <a:pt x="43" y="39"/>
                    <a:pt x="43" y="37"/>
                    <a:pt x="42" y="35"/>
                  </a:cubicBezTo>
                  <a:cubicBezTo>
                    <a:pt x="42" y="34"/>
                    <a:pt x="42" y="34"/>
                    <a:pt x="41" y="34"/>
                  </a:cubicBezTo>
                  <a:cubicBezTo>
                    <a:pt x="40" y="33"/>
                    <a:pt x="40" y="32"/>
                    <a:pt x="41" y="32"/>
                  </a:cubicBezTo>
                  <a:cubicBezTo>
                    <a:pt x="42" y="32"/>
                    <a:pt x="43" y="33"/>
                    <a:pt x="45" y="32"/>
                  </a:cubicBezTo>
                  <a:cubicBezTo>
                    <a:pt x="47" y="32"/>
                    <a:pt x="47" y="31"/>
                    <a:pt x="47" y="30"/>
                  </a:cubicBezTo>
                  <a:cubicBezTo>
                    <a:pt x="47" y="29"/>
                    <a:pt x="45" y="29"/>
                    <a:pt x="44" y="29"/>
                  </a:cubicBezTo>
                  <a:cubicBezTo>
                    <a:pt x="43" y="28"/>
                    <a:pt x="42" y="27"/>
                    <a:pt x="41" y="27"/>
                  </a:cubicBezTo>
                  <a:cubicBezTo>
                    <a:pt x="40" y="27"/>
                    <a:pt x="39" y="26"/>
                    <a:pt x="38" y="26"/>
                  </a:cubicBezTo>
                  <a:cubicBezTo>
                    <a:pt x="37" y="25"/>
                    <a:pt x="36" y="25"/>
                    <a:pt x="34" y="25"/>
                  </a:cubicBezTo>
                  <a:cubicBezTo>
                    <a:pt x="32" y="25"/>
                    <a:pt x="32" y="26"/>
                    <a:pt x="31" y="27"/>
                  </a:cubicBezTo>
                  <a:cubicBezTo>
                    <a:pt x="30" y="29"/>
                    <a:pt x="29" y="29"/>
                    <a:pt x="27" y="30"/>
                  </a:cubicBezTo>
                  <a:cubicBezTo>
                    <a:pt x="25" y="32"/>
                    <a:pt x="25" y="33"/>
                    <a:pt x="24" y="36"/>
                  </a:cubicBezTo>
                  <a:cubicBezTo>
                    <a:pt x="23" y="38"/>
                    <a:pt x="22" y="37"/>
                    <a:pt x="21" y="39"/>
                  </a:cubicBezTo>
                  <a:cubicBezTo>
                    <a:pt x="19" y="40"/>
                    <a:pt x="19" y="40"/>
                    <a:pt x="20" y="42"/>
                  </a:cubicBezTo>
                  <a:cubicBezTo>
                    <a:pt x="20" y="44"/>
                    <a:pt x="20" y="44"/>
                    <a:pt x="21" y="45"/>
                  </a:cubicBezTo>
                  <a:cubicBezTo>
                    <a:pt x="23" y="45"/>
                    <a:pt x="22" y="45"/>
                    <a:pt x="23" y="44"/>
                  </a:cubicBezTo>
                  <a:cubicBezTo>
                    <a:pt x="24" y="43"/>
                    <a:pt x="26" y="45"/>
                    <a:pt x="26" y="46"/>
                  </a:cubicBezTo>
                  <a:cubicBezTo>
                    <a:pt x="26" y="47"/>
                    <a:pt x="26" y="47"/>
                    <a:pt x="27" y="49"/>
                  </a:cubicBezTo>
                  <a:cubicBezTo>
                    <a:pt x="27" y="50"/>
                    <a:pt x="28" y="48"/>
                    <a:pt x="29" y="48"/>
                  </a:cubicBezTo>
                  <a:cubicBezTo>
                    <a:pt x="30" y="47"/>
                    <a:pt x="29" y="46"/>
                    <a:pt x="29" y="45"/>
                  </a:cubicBezTo>
                  <a:cubicBezTo>
                    <a:pt x="30" y="43"/>
                    <a:pt x="30" y="43"/>
                    <a:pt x="29" y="41"/>
                  </a:cubicBezTo>
                  <a:cubicBezTo>
                    <a:pt x="29" y="40"/>
                    <a:pt x="29" y="40"/>
                    <a:pt x="29" y="39"/>
                  </a:cubicBezTo>
                  <a:cubicBezTo>
                    <a:pt x="29" y="38"/>
                    <a:pt x="30" y="37"/>
                    <a:pt x="31" y="37"/>
                  </a:cubicBezTo>
                  <a:cubicBezTo>
                    <a:pt x="32" y="37"/>
                    <a:pt x="31" y="35"/>
                    <a:pt x="32" y="34"/>
                  </a:cubicBezTo>
                  <a:cubicBezTo>
                    <a:pt x="33" y="34"/>
                    <a:pt x="34" y="33"/>
                    <a:pt x="34" y="34"/>
                  </a:cubicBezTo>
                  <a:cubicBezTo>
                    <a:pt x="34" y="35"/>
                    <a:pt x="34" y="37"/>
                    <a:pt x="33" y="38"/>
                  </a:cubicBezTo>
                  <a:cubicBezTo>
                    <a:pt x="33" y="39"/>
                    <a:pt x="33" y="39"/>
                    <a:pt x="33" y="41"/>
                  </a:cubicBezTo>
                  <a:cubicBezTo>
                    <a:pt x="34" y="43"/>
                    <a:pt x="36" y="41"/>
                    <a:pt x="37" y="41"/>
                  </a:cubicBezTo>
                  <a:cubicBezTo>
                    <a:pt x="39" y="41"/>
                    <a:pt x="38" y="41"/>
                    <a:pt x="38" y="42"/>
                  </a:cubicBezTo>
                  <a:cubicBezTo>
                    <a:pt x="39" y="44"/>
                    <a:pt x="37" y="43"/>
                    <a:pt x="35" y="43"/>
                  </a:cubicBezTo>
                  <a:cubicBezTo>
                    <a:pt x="34" y="44"/>
                    <a:pt x="35" y="46"/>
                    <a:pt x="34" y="46"/>
                  </a:cubicBezTo>
                  <a:cubicBezTo>
                    <a:pt x="34" y="46"/>
                    <a:pt x="33" y="47"/>
                    <a:pt x="33" y="48"/>
                  </a:cubicBezTo>
                  <a:cubicBezTo>
                    <a:pt x="33" y="49"/>
                    <a:pt x="34" y="49"/>
                    <a:pt x="35" y="49"/>
                  </a:cubicBezTo>
                  <a:cubicBezTo>
                    <a:pt x="36" y="50"/>
                    <a:pt x="34" y="50"/>
                    <a:pt x="34" y="50"/>
                  </a:cubicBezTo>
                  <a:cubicBezTo>
                    <a:pt x="33" y="50"/>
                    <a:pt x="30" y="50"/>
                    <a:pt x="29" y="50"/>
                  </a:cubicBezTo>
                  <a:cubicBezTo>
                    <a:pt x="28" y="50"/>
                    <a:pt x="26" y="50"/>
                    <a:pt x="25" y="50"/>
                  </a:cubicBezTo>
                  <a:cubicBezTo>
                    <a:pt x="24" y="50"/>
                    <a:pt x="25" y="47"/>
                    <a:pt x="24" y="47"/>
                  </a:cubicBezTo>
                  <a:cubicBezTo>
                    <a:pt x="24" y="47"/>
                    <a:pt x="23" y="47"/>
                    <a:pt x="23" y="48"/>
                  </a:cubicBezTo>
                  <a:cubicBezTo>
                    <a:pt x="23" y="49"/>
                    <a:pt x="24" y="51"/>
                    <a:pt x="23" y="51"/>
                  </a:cubicBezTo>
                  <a:cubicBezTo>
                    <a:pt x="23" y="52"/>
                    <a:pt x="22" y="51"/>
                    <a:pt x="21" y="51"/>
                  </a:cubicBezTo>
                  <a:cubicBezTo>
                    <a:pt x="21" y="52"/>
                    <a:pt x="20" y="52"/>
                    <a:pt x="19" y="53"/>
                  </a:cubicBezTo>
                  <a:cubicBezTo>
                    <a:pt x="18" y="55"/>
                    <a:pt x="19" y="55"/>
                    <a:pt x="18" y="56"/>
                  </a:cubicBezTo>
                  <a:cubicBezTo>
                    <a:pt x="16" y="57"/>
                    <a:pt x="16" y="57"/>
                    <a:pt x="15" y="57"/>
                  </a:cubicBezTo>
                  <a:cubicBezTo>
                    <a:pt x="15" y="57"/>
                    <a:pt x="13" y="57"/>
                    <a:pt x="12" y="57"/>
                  </a:cubicBezTo>
                  <a:cubicBezTo>
                    <a:pt x="12" y="57"/>
                    <a:pt x="12" y="58"/>
                    <a:pt x="13" y="58"/>
                  </a:cubicBezTo>
                  <a:cubicBezTo>
                    <a:pt x="13" y="58"/>
                    <a:pt x="14" y="59"/>
                    <a:pt x="15" y="59"/>
                  </a:cubicBezTo>
                  <a:cubicBezTo>
                    <a:pt x="15" y="60"/>
                    <a:pt x="17" y="60"/>
                    <a:pt x="17" y="62"/>
                  </a:cubicBezTo>
                  <a:cubicBezTo>
                    <a:pt x="17" y="64"/>
                    <a:pt x="16" y="63"/>
                    <a:pt x="15" y="63"/>
                  </a:cubicBezTo>
                  <a:cubicBezTo>
                    <a:pt x="15" y="64"/>
                    <a:pt x="12" y="63"/>
                    <a:pt x="12" y="63"/>
                  </a:cubicBezTo>
                  <a:cubicBezTo>
                    <a:pt x="11" y="63"/>
                    <a:pt x="10" y="63"/>
                    <a:pt x="9" y="64"/>
                  </a:cubicBezTo>
                  <a:cubicBezTo>
                    <a:pt x="9" y="65"/>
                    <a:pt x="9" y="65"/>
                    <a:pt x="9" y="65"/>
                  </a:cubicBezTo>
                  <a:cubicBezTo>
                    <a:pt x="9" y="66"/>
                    <a:pt x="10" y="67"/>
                    <a:pt x="10" y="67"/>
                  </a:cubicBezTo>
                  <a:cubicBezTo>
                    <a:pt x="9" y="68"/>
                    <a:pt x="8" y="70"/>
                    <a:pt x="9" y="71"/>
                  </a:cubicBezTo>
                  <a:cubicBezTo>
                    <a:pt x="10" y="71"/>
                    <a:pt x="10" y="71"/>
                    <a:pt x="11" y="71"/>
                  </a:cubicBezTo>
                  <a:cubicBezTo>
                    <a:pt x="12" y="71"/>
                    <a:pt x="12" y="72"/>
                    <a:pt x="12" y="72"/>
                  </a:cubicBezTo>
                  <a:cubicBezTo>
                    <a:pt x="13" y="72"/>
                    <a:pt x="13" y="71"/>
                    <a:pt x="14" y="71"/>
                  </a:cubicBezTo>
                  <a:cubicBezTo>
                    <a:pt x="15" y="71"/>
                    <a:pt x="16" y="71"/>
                    <a:pt x="17" y="70"/>
                  </a:cubicBezTo>
                  <a:cubicBezTo>
                    <a:pt x="17" y="70"/>
                    <a:pt x="17" y="69"/>
                    <a:pt x="18" y="68"/>
                  </a:cubicBezTo>
                  <a:cubicBezTo>
                    <a:pt x="18" y="67"/>
                    <a:pt x="19" y="67"/>
                    <a:pt x="19" y="66"/>
                  </a:cubicBezTo>
                  <a:cubicBezTo>
                    <a:pt x="20" y="66"/>
                    <a:pt x="20" y="66"/>
                    <a:pt x="21" y="65"/>
                  </a:cubicBezTo>
                  <a:cubicBezTo>
                    <a:pt x="21" y="65"/>
                    <a:pt x="19" y="64"/>
                    <a:pt x="20" y="64"/>
                  </a:cubicBezTo>
                  <a:cubicBezTo>
                    <a:pt x="21" y="64"/>
                    <a:pt x="21" y="65"/>
                    <a:pt x="22" y="64"/>
                  </a:cubicBezTo>
                  <a:cubicBezTo>
                    <a:pt x="24" y="64"/>
                    <a:pt x="24" y="63"/>
                    <a:pt x="25" y="63"/>
                  </a:cubicBezTo>
                  <a:cubicBezTo>
                    <a:pt x="27" y="64"/>
                    <a:pt x="26" y="65"/>
                    <a:pt x="27" y="66"/>
                  </a:cubicBezTo>
                  <a:cubicBezTo>
                    <a:pt x="28" y="67"/>
                    <a:pt x="29" y="66"/>
                    <a:pt x="29" y="67"/>
                  </a:cubicBezTo>
                  <a:cubicBezTo>
                    <a:pt x="30" y="67"/>
                    <a:pt x="31" y="68"/>
                    <a:pt x="31" y="69"/>
                  </a:cubicBezTo>
                  <a:cubicBezTo>
                    <a:pt x="31" y="69"/>
                    <a:pt x="30" y="70"/>
                    <a:pt x="31" y="70"/>
                  </a:cubicBezTo>
                  <a:cubicBezTo>
                    <a:pt x="32" y="70"/>
                    <a:pt x="31" y="68"/>
                    <a:pt x="32" y="68"/>
                  </a:cubicBezTo>
                  <a:cubicBezTo>
                    <a:pt x="34" y="68"/>
                    <a:pt x="31" y="67"/>
                    <a:pt x="31" y="66"/>
                  </a:cubicBezTo>
                  <a:cubicBezTo>
                    <a:pt x="29" y="65"/>
                    <a:pt x="29" y="65"/>
                    <a:pt x="28" y="64"/>
                  </a:cubicBezTo>
                  <a:cubicBezTo>
                    <a:pt x="27" y="63"/>
                    <a:pt x="27" y="62"/>
                    <a:pt x="28" y="62"/>
                  </a:cubicBezTo>
                  <a:cubicBezTo>
                    <a:pt x="29" y="62"/>
                    <a:pt x="29" y="63"/>
                    <a:pt x="31" y="64"/>
                  </a:cubicBezTo>
                  <a:cubicBezTo>
                    <a:pt x="32" y="65"/>
                    <a:pt x="32" y="65"/>
                    <a:pt x="33" y="67"/>
                  </a:cubicBezTo>
                  <a:cubicBezTo>
                    <a:pt x="34" y="68"/>
                    <a:pt x="34" y="68"/>
                    <a:pt x="34" y="69"/>
                  </a:cubicBezTo>
                  <a:cubicBezTo>
                    <a:pt x="35" y="70"/>
                    <a:pt x="35" y="71"/>
                    <a:pt x="36" y="71"/>
                  </a:cubicBezTo>
                  <a:cubicBezTo>
                    <a:pt x="38" y="71"/>
                    <a:pt x="37" y="69"/>
                    <a:pt x="36" y="67"/>
                  </a:cubicBezTo>
                  <a:cubicBezTo>
                    <a:pt x="36" y="67"/>
                    <a:pt x="38" y="67"/>
                    <a:pt x="39" y="67"/>
                  </a:cubicBezTo>
                  <a:cubicBezTo>
                    <a:pt x="40" y="68"/>
                    <a:pt x="39" y="69"/>
                    <a:pt x="39" y="70"/>
                  </a:cubicBezTo>
                  <a:cubicBezTo>
                    <a:pt x="40" y="72"/>
                    <a:pt x="40" y="71"/>
                    <a:pt x="43" y="72"/>
                  </a:cubicBezTo>
                  <a:cubicBezTo>
                    <a:pt x="45" y="73"/>
                    <a:pt x="44" y="71"/>
                    <a:pt x="45" y="71"/>
                  </a:cubicBezTo>
                  <a:cubicBezTo>
                    <a:pt x="47" y="71"/>
                    <a:pt x="47" y="73"/>
                    <a:pt x="47" y="73"/>
                  </a:cubicBezTo>
                  <a:cubicBezTo>
                    <a:pt x="48" y="73"/>
                    <a:pt x="48" y="74"/>
                    <a:pt x="48" y="76"/>
                  </a:cubicBezTo>
                  <a:cubicBezTo>
                    <a:pt x="48" y="78"/>
                    <a:pt x="47" y="77"/>
                    <a:pt x="44" y="77"/>
                  </a:cubicBezTo>
                  <a:cubicBezTo>
                    <a:pt x="41" y="77"/>
                    <a:pt x="42" y="77"/>
                    <a:pt x="41" y="76"/>
                  </a:cubicBezTo>
                  <a:cubicBezTo>
                    <a:pt x="39" y="76"/>
                    <a:pt x="35" y="76"/>
                    <a:pt x="34" y="76"/>
                  </a:cubicBezTo>
                  <a:cubicBezTo>
                    <a:pt x="32" y="77"/>
                    <a:pt x="33" y="78"/>
                    <a:pt x="32" y="78"/>
                  </a:cubicBezTo>
                  <a:cubicBezTo>
                    <a:pt x="31" y="78"/>
                    <a:pt x="30" y="76"/>
                    <a:pt x="28" y="75"/>
                  </a:cubicBezTo>
                  <a:cubicBezTo>
                    <a:pt x="27" y="75"/>
                    <a:pt x="27" y="73"/>
                    <a:pt x="25" y="71"/>
                  </a:cubicBezTo>
                  <a:cubicBezTo>
                    <a:pt x="24" y="69"/>
                    <a:pt x="22" y="71"/>
                    <a:pt x="20" y="71"/>
                  </a:cubicBezTo>
                  <a:cubicBezTo>
                    <a:pt x="18" y="71"/>
                    <a:pt x="17" y="72"/>
                    <a:pt x="16" y="73"/>
                  </a:cubicBezTo>
                  <a:cubicBezTo>
                    <a:pt x="15" y="74"/>
                    <a:pt x="13" y="73"/>
                    <a:pt x="12" y="73"/>
                  </a:cubicBezTo>
                  <a:cubicBezTo>
                    <a:pt x="11" y="74"/>
                    <a:pt x="9" y="75"/>
                    <a:pt x="8" y="76"/>
                  </a:cubicBezTo>
                  <a:cubicBezTo>
                    <a:pt x="7" y="77"/>
                    <a:pt x="8" y="78"/>
                    <a:pt x="7" y="80"/>
                  </a:cubicBezTo>
                  <a:cubicBezTo>
                    <a:pt x="6" y="81"/>
                    <a:pt x="6" y="81"/>
                    <a:pt x="4" y="82"/>
                  </a:cubicBezTo>
                  <a:cubicBezTo>
                    <a:pt x="2" y="84"/>
                    <a:pt x="2" y="84"/>
                    <a:pt x="1" y="85"/>
                  </a:cubicBezTo>
                  <a:cubicBezTo>
                    <a:pt x="0" y="86"/>
                    <a:pt x="1" y="87"/>
                    <a:pt x="2" y="89"/>
                  </a:cubicBezTo>
                  <a:cubicBezTo>
                    <a:pt x="2" y="91"/>
                    <a:pt x="2" y="89"/>
                    <a:pt x="2" y="91"/>
                  </a:cubicBezTo>
                  <a:cubicBezTo>
                    <a:pt x="1" y="93"/>
                    <a:pt x="1" y="93"/>
                    <a:pt x="2" y="95"/>
                  </a:cubicBezTo>
                  <a:cubicBezTo>
                    <a:pt x="2" y="95"/>
                    <a:pt x="3" y="98"/>
                    <a:pt x="4" y="99"/>
                  </a:cubicBezTo>
                  <a:cubicBezTo>
                    <a:pt x="6" y="100"/>
                    <a:pt x="5" y="100"/>
                    <a:pt x="7" y="101"/>
                  </a:cubicBezTo>
                  <a:cubicBezTo>
                    <a:pt x="8" y="103"/>
                    <a:pt x="8" y="102"/>
                    <a:pt x="10" y="102"/>
                  </a:cubicBezTo>
                  <a:cubicBezTo>
                    <a:pt x="12" y="101"/>
                    <a:pt x="11" y="101"/>
                    <a:pt x="14" y="101"/>
                  </a:cubicBezTo>
                  <a:cubicBezTo>
                    <a:pt x="18" y="102"/>
                    <a:pt x="18" y="101"/>
                    <a:pt x="19" y="100"/>
                  </a:cubicBezTo>
                  <a:cubicBezTo>
                    <a:pt x="20" y="100"/>
                    <a:pt x="21" y="100"/>
                    <a:pt x="21" y="101"/>
                  </a:cubicBezTo>
                  <a:cubicBezTo>
                    <a:pt x="21" y="102"/>
                    <a:pt x="22" y="102"/>
                    <a:pt x="24" y="102"/>
                  </a:cubicBezTo>
                  <a:cubicBezTo>
                    <a:pt x="26" y="103"/>
                    <a:pt x="25" y="106"/>
                    <a:pt x="25" y="107"/>
                  </a:cubicBezTo>
                  <a:cubicBezTo>
                    <a:pt x="25" y="109"/>
                    <a:pt x="25" y="109"/>
                    <a:pt x="27" y="110"/>
                  </a:cubicBezTo>
                  <a:cubicBezTo>
                    <a:pt x="28" y="111"/>
                    <a:pt x="27" y="111"/>
                    <a:pt x="27" y="113"/>
                  </a:cubicBezTo>
                  <a:cubicBezTo>
                    <a:pt x="28" y="114"/>
                    <a:pt x="28" y="115"/>
                    <a:pt x="29" y="118"/>
                  </a:cubicBezTo>
                  <a:cubicBezTo>
                    <a:pt x="29" y="118"/>
                    <a:pt x="29" y="119"/>
                    <a:pt x="29" y="120"/>
                  </a:cubicBezTo>
                  <a:cubicBezTo>
                    <a:pt x="28" y="120"/>
                    <a:pt x="27" y="120"/>
                    <a:pt x="27" y="121"/>
                  </a:cubicBezTo>
                  <a:cubicBezTo>
                    <a:pt x="27" y="122"/>
                    <a:pt x="27" y="123"/>
                    <a:pt x="27" y="123"/>
                  </a:cubicBezTo>
                  <a:cubicBezTo>
                    <a:pt x="26" y="127"/>
                    <a:pt x="29" y="124"/>
                    <a:pt x="29" y="128"/>
                  </a:cubicBezTo>
                  <a:cubicBezTo>
                    <a:pt x="30" y="131"/>
                    <a:pt x="30" y="130"/>
                    <a:pt x="31" y="133"/>
                  </a:cubicBezTo>
                  <a:cubicBezTo>
                    <a:pt x="33" y="136"/>
                    <a:pt x="31" y="137"/>
                    <a:pt x="32" y="138"/>
                  </a:cubicBezTo>
                  <a:cubicBezTo>
                    <a:pt x="33" y="140"/>
                    <a:pt x="37" y="138"/>
                    <a:pt x="40" y="138"/>
                  </a:cubicBezTo>
                  <a:cubicBezTo>
                    <a:pt x="43" y="137"/>
                    <a:pt x="42" y="136"/>
                    <a:pt x="44" y="134"/>
                  </a:cubicBezTo>
                  <a:cubicBezTo>
                    <a:pt x="46" y="132"/>
                    <a:pt x="46" y="131"/>
                    <a:pt x="47" y="131"/>
                  </a:cubicBezTo>
                  <a:cubicBezTo>
                    <a:pt x="48" y="131"/>
                    <a:pt x="48" y="129"/>
                    <a:pt x="49" y="126"/>
                  </a:cubicBezTo>
                  <a:cubicBezTo>
                    <a:pt x="49" y="125"/>
                    <a:pt x="49" y="124"/>
                    <a:pt x="50" y="124"/>
                  </a:cubicBezTo>
                  <a:cubicBezTo>
                    <a:pt x="51" y="123"/>
                    <a:pt x="53" y="122"/>
                    <a:pt x="54" y="121"/>
                  </a:cubicBezTo>
                  <a:cubicBezTo>
                    <a:pt x="54" y="120"/>
                    <a:pt x="54" y="119"/>
                    <a:pt x="53" y="119"/>
                  </a:cubicBezTo>
                  <a:cubicBezTo>
                    <a:pt x="53" y="116"/>
                    <a:pt x="53" y="113"/>
                    <a:pt x="53" y="111"/>
                  </a:cubicBezTo>
                  <a:cubicBezTo>
                    <a:pt x="53" y="108"/>
                    <a:pt x="54" y="108"/>
                    <a:pt x="56" y="106"/>
                  </a:cubicBezTo>
                  <a:cubicBezTo>
                    <a:pt x="58" y="105"/>
                    <a:pt x="62" y="99"/>
                    <a:pt x="63" y="98"/>
                  </a:cubicBezTo>
                  <a:cubicBezTo>
                    <a:pt x="64" y="97"/>
                    <a:pt x="64" y="97"/>
                    <a:pt x="62" y="96"/>
                  </a:cubicBezTo>
                  <a:cubicBezTo>
                    <a:pt x="61" y="96"/>
                    <a:pt x="61" y="97"/>
                    <a:pt x="60" y="96"/>
                  </a:cubicBezTo>
                  <a:cubicBezTo>
                    <a:pt x="58" y="96"/>
                    <a:pt x="58" y="97"/>
                    <a:pt x="57" y="97"/>
                  </a:cubicBezTo>
                  <a:cubicBezTo>
                    <a:pt x="55" y="97"/>
                    <a:pt x="55" y="96"/>
                    <a:pt x="55" y="94"/>
                  </a:cubicBezTo>
                  <a:cubicBezTo>
                    <a:pt x="54" y="93"/>
                    <a:pt x="53" y="92"/>
                    <a:pt x="51" y="90"/>
                  </a:cubicBezTo>
                  <a:cubicBezTo>
                    <a:pt x="50" y="88"/>
                    <a:pt x="50" y="86"/>
                    <a:pt x="49" y="85"/>
                  </a:cubicBezTo>
                  <a:cubicBezTo>
                    <a:pt x="48" y="83"/>
                    <a:pt x="46" y="81"/>
                    <a:pt x="47" y="80"/>
                  </a:cubicBezTo>
                  <a:cubicBezTo>
                    <a:pt x="48" y="79"/>
                    <a:pt x="48" y="80"/>
                    <a:pt x="50" y="81"/>
                  </a:cubicBezTo>
                  <a:cubicBezTo>
                    <a:pt x="51" y="83"/>
                    <a:pt x="50" y="82"/>
                    <a:pt x="51" y="83"/>
                  </a:cubicBezTo>
                  <a:cubicBezTo>
                    <a:pt x="53" y="84"/>
                    <a:pt x="52" y="85"/>
                    <a:pt x="53" y="87"/>
                  </a:cubicBezTo>
                  <a:cubicBezTo>
                    <a:pt x="54" y="88"/>
                    <a:pt x="55" y="89"/>
                    <a:pt x="56" y="91"/>
                  </a:cubicBezTo>
                  <a:cubicBezTo>
                    <a:pt x="57" y="93"/>
                    <a:pt x="57" y="93"/>
                    <a:pt x="59" y="94"/>
                  </a:cubicBezTo>
                  <a:cubicBezTo>
                    <a:pt x="60" y="95"/>
                    <a:pt x="61" y="93"/>
                    <a:pt x="63" y="92"/>
                  </a:cubicBezTo>
                  <a:cubicBezTo>
                    <a:pt x="65" y="91"/>
                    <a:pt x="67" y="89"/>
                    <a:pt x="70" y="88"/>
                  </a:cubicBezTo>
                  <a:cubicBezTo>
                    <a:pt x="72" y="86"/>
                    <a:pt x="71" y="87"/>
                    <a:pt x="71" y="86"/>
                  </a:cubicBezTo>
                  <a:cubicBezTo>
                    <a:pt x="71" y="85"/>
                    <a:pt x="70" y="85"/>
                    <a:pt x="69" y="84"/>
                  </a:cubicBezTo>
                  <a:cubicBezTo>
                    <a:pt x="68" y="82"/>
                    <a:pt x="67" y="83"/>
                    <a:pt x="66" y="84"/>
                  </a:cubicBezTo>
                  <a:cubicBezTo>
                    <a:pt x="64" y="85"/>
                    <a:pt x="65" y="84"/>
                    <a:pt x="64" y="83"/>
                  </a:cubicBezTo>
                  <a:cubicBezTo>
                    <a:pt x="63" y="82"/>
                    <a:pt x="63" y="83"/>
                    <a:pt x="62" y="82"/>
                  </a:cubicBezTo>
                  <a:cubicBezTo>
                    <a:pt x="60" y="81"/>
                    <a:pt x="61" y="81"/>
                    <a:pt x="60" y="79"/>
                  </a:cubicBezTo>
                  <a:cubicBezTo>
                    <a:pt x="58" y="78"/>
                    <a:pt x="59" y="78"/>
                    <a:pt x="60" y="78"/>
                  </a:cubicBezTo>
                  <a:cubicBezTo>
                    <a:pt x="60" y="77"/>
                    <a:pt x="60" y="77"/>
                    <a:pt x="62" y="78"/>
                  </a:cubicBezTo>
                  <a:cubicBezTo>
                    <a:pt x="63" y="79"/>
                    <a:pt x="63" y="79"/>
                    <a:pt x="64" y="80"/>
                  </a:cubicBezTo>
                  <a:cubicBezTo>
                    <a:pt x="65" y="81"/>
                    <a:pt x="66" y="81"/>
                    <a:pt x="67" y="80"/>
                  </a:cubicBezTo>
                  <a:cubicBezTo>
                    <a:pt x="69" y="80"/>
                    <a:pt x="67" y="80"/>
                    <a:pt x="68" y="81"/>
                  </a:cubicBezTo>
                  <a:cubicBezTo>
                    <a:pt x="70" y="81"/>
                    <a:pt x="69" y="81"/>
                    <a:pt x="72" y="82"/>
                  </a:cubicBezTo>
                  <a:cubicBezTo>
                    <a:pt x="75" y="82"/>
                    <a:pt x="75" y="82"/>
                    <a:pt x="78" y="82"/>
                  </a:cubicBezTo>
                  <a:cubicBezTo>
                    <a:pt x="81" y="82"/>
                    <a:pt x="78" y="83"/>
                    <a:pt x="80" y="84"/>
                  </a:cubicBezTo>
                  <a:cubicBezTo>
                    <a:pt x="82" y="85"/>
                    <a:pt x="80" y="85"/>
                    <a:pt x="81" y="86"/>
                  </a:cubicBezTo>
                  <a:cubicBezTo>
                    <a:pt x="81" y="87"/>
                    <a:pt x="82" y="87"/>
                    <a:pt x="84" y="87"/>
                  </a:cubicBezTo>
                  <a:cubicBezTo>
                    <a:pt x="85" y="88"/>
                    <a:pt x="84" y="88"/>
                    <a:pt x="84" y="90"/>
                  </a:cubicBezTo>
                  <a:cubicBezTo>
                    <a:pt x="84" y="91"/>
                    <a:pt x="85" y="92"/>
                    <a:pt x="86" y="94"/>
                  </a:cubicBezTo>
                  <a:cubicBezTo>
                    <a:pt x="88" y="95"/>
                    <a:pt x="87" y="96"/>
                    <a:pt x="88" y="98"/>
                  </a:cubicBezTo>
                  <a:cubicBezTo>
                    <a:pt x="89" y="100"/>
                    <a:pt x="89" y="98"/>
                    <a:pt x="90" y="97"/>
                  </a:cubicBezTo>
                  <a:cubicBezTo>
                    <a:pt x="91" y="96"/>
                    <a:pt x="91" y="96"/>
                    <a:pt x="90" y="95"/>
                  </a:cubicBezTo>
                  <a:cubicBezTo>
                    <a:pt x="90" y="93"/>
                    <a:pt x="90" y="92"/>
                    <a:pt x="91" y="91"/>
                  </a:cubicBezTo>
                  <a:cubicBezTo>
                    <a:pt x="91" y="90"/>
                    <a:pt x="92" y="91"/>
                    <a:pt x="92" y="90"/>
                  </a:cubicBezTo>
                  <a:cubicBezTo>
                    <a:pt x="93" y="89"/>
                    <a:pt x="93" y="88"/>
                    <a:pt x="96" y="87"/>
                  </a:cubicBezTo>
                  <a:cubicBezTo>
                    <a:pt x="100" y="86"/>
                    <a:pt x="97" y="85"/>
                    <a:pt x="100" y="85"/>
                  </a:cubicBezTo>
                  <a:cubicBezTo>
                    <a:pt x="103" y="84"/>
                    <a:pt x="102" y="87"/>
                    <a:pt x="103" y="88"/>
                  </a:cubicBezTo>
                  <a:cubicBezTo>
                    <a:pt x="103" y="89"/>
                    <a:pt x="103" y="89"/>
                    <a:pt x="103" y="90"/>
                  </a:cubicBezTo>
                  <a:cubicBezTo>
                    <a:pt x="104" y="91"/>
                    <a:pt x="104" y="91"/>
                    <a:pt x="105" y="91"/>
                  </a:cubicBezTo>
                  <a:cubicBezTo>
                    <a:pt x="106" y="91"/>
                    <a:pt x="104" y="90"/>
                    <a:pt x="105" y="90"/>
                  </a:cubicBezTo>
                  <a:cubicBezTo>
                    <a:pt x="106" y="90"/>
                    <a:pt x="107" y="92"/>
                    <a:pt x="107" y="93"/>
                  </a:cubicBezTo>
                  <a:cubicBezTo>
                    <a:pt x="107" y="94"/>
                    <a:pt x="108" y="95"/>
                    <a:pt x="108" y="96"/>
                  </a:cubicBezTo>
                  <a:cubicBezTo>
                    <a:pt x="108" y="98"/>
                    <a:pt x="108" y="98"/>
                    <a:pt x="108" y="99"/>
                  </a:cubicBezTo>
                  <a:cubicBezTo>
                    <a:pt x="108" y="100"/>
                    <a:pt x="108" y="100"/>
                    <a:pt x="109" y="101"/>
                  </a:cubicBezTo>
                  <a:cubicBezTo>
                    <a:pt x="109" y="101"/>
                    <a:pt x="109" y="101"/>
                    <a:pt x="110" y="103"/>
                  </a:cubicBezTo>
                  <a:cubicBezTo>
                    <a:pt x="110" y="104"/>
                    <a:pt x="110" y="104"/>
                    <a:pt x="110" y="104"/>
                  </a:cubicBezTo>
                  <a:cubicBezTo>
                    <a:pt x="110" y="103"/>
                    <a:pt x="111" y="102"/>
                    <a:pt x="111" y="101"/>
                  </a:cubicBezTo>
                  <a:cubicBezTo>
                    <a:pt x="111" y="101"/>
                    <a:pt x="110" y="100"/>
                    <a:pt x="110" y="99"/>
                  </a:cubicBezTo>
                  <a:cubicBezTo>
                    <a:pt x="109" y="98"/>
                    <a:pt x="109" y="97"/>
                    <a:pt x="109" y="96"/>
                  </a:cubicBezTo>
                  <a:cubicBezTo>
                    <a:pt x="109" y="95"/>
                    <a:pt x="109" y="94"/>
                    <a:pt x="111" y="94"/>
                  </a:cubicBezTo>
                  <a:cubicBezTo>
                    <a:pt x="112" y="94"/>
                    <a:pt x="112" y="95"/>
                    <a:pt x="112" y="95"/>
                  </a:cubicBezTo>
                  <a:cubicBezTo>
                    <a:pt x="113" y="93"/>
                    <a:pt x="114" y="90"/>
                    <a:pt x="114" y="87"/>
                  </a:cubicBezTo>
                  <a:cubicBezTo>
                    <a:pt x="114" y="87"/>
                    <a:pt x="114" y="87"/>
                    <a:pt x="114" y="87"/>
                  </a:cubicBezTo>
                  <a:cubicBezTo>
                    <a:pt x="113" y="86"/>
                    <a:pt x="114" y="86"/>
                    <a:pt x="114" y="85"/>
                  </a:cubicBezTo>
                  <a:cubicBezTo>
                    <a:pt x="115" y="80"/>
                    <a:pt x="115" y="75"/>
                    <a:pt x="115" y="70"/>
                  </a:cubicBezTo>
                  <a:cubicBezTo>
                    <a:pt x="115" y="47"/>
                    <a:pt x="109" y="26"/>
                    <a:pt x="98" y="9"/>
                  </a:cubicBezTo>
                  <a:cubicBezTo>
                    <a:pt x="97" y="9"/>
                    <a:pt x="97" y="8"/>
                    <a:pt x="96" y="8"/>
                  </a:cubicBezTo>
                  <a:cubicBezTo>
                    <a:pt x="95" y="7"/>
                    <a:pt x="95" y="8"/>
                    <a:pt x="94"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r>
                <a:rPr lang="en-US" dirty="0" err="1"/>
                <a:t>Solutionitis</a:t>
              </a:r>
              <a:endParaRPr lang="en-US" dirty="0"/>
            </a:p>
          </p:txBody>
        </p:sp>
        <p:sp>
          <p:nvSpPr>
            <p:cNvPr id="204" name="world icon piece"/>
            <p:cNvSpPr>
              <a:spLocks/>
            </p:cNvSpPr>
            <p:nvPr/>
          </p:nvSpPr>
          <p:spPr bwMode="auto">
            <a:xfrm>
              <a:off x="4532313" y="3173413"/>
              <a:ext cx="15875" cy="15875"/>
            </a:xfrm>
            <a:custGeom>
              <a:avLst/>
              <a:gdLst>
                <a:gd name="T0" fmla="*/ 5 w 6"/>
                <a:gd name="T1" fmla="*/ 3 h 6"/>
                <a:gd name="T2" fmla="*/ 3 w 6"/>
                <a:gd name="T3" fmla="*/ 1 h 6"/>
                <a:gd name="T4" fmla="*/ 0 w 6"/>
                <a:gd name="T5" fmla="*/ 0 h 6"/>
                <a:gd name="T6" fmla="*/ 0 w 6"/>
                <a:gd name="T7" fmla="*/ 1 h 6"/>
                <a:gd name="T8" fmla="*/ 2 w 6"/>
                <a:gd name="T9" fmla="*/ 1 h 6"/>
                <a:gd name="T10" fmla="*/ 3 w 6"/>
                <a:gd name="T11" fmla="*/ 3 h 6"/>
                <a:gd name="T12" fmla="*/ 4 w 6"/>
                <a:gd name="T13" fmla="*/ 5 h 6"/>
                <a:gd name="T14" fmla="*/ 5 w 6"/>
                <a:gd name="T15" fmla="*/ 6 h 6"/>
                <a:gd name="T16" fmla="*/ 6 w 6"/>
                <a:gd name="T17" fmla="*/ 3 h 6"/>
                <a:gd name="T18" fmla="*/ 5 w 6"/>
                <a:gd name="T1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6">
                  <a:moveTo>
                    <a:pt x="5" y="3"/>
                  </a:moveTo>
                  <a:cubicBezTo>
                    <a:pt x="4" y="2"/>
                    <a:pt x="4" y="2"/>
                    <a:pt x="3" y="1"/>
                  </a:cubicBezTo>
                  <a:cubicBezTo>
                    <a:pt x="2" y="0"/>
                    <a:pt x="1" y="0"/>
                    <a:pt x="0" y="0"/>
                  </a:cubicBezTo>
                  <a:cubicBezTo>
                    <a:pt x="0" y="1"/>
                    <a:pt x="0" y="1"/>
                    <a:pt x="0" y="1"/>
                  </a:cubicBezTo>
                  <a:cubicBezTo>
                    <a:pt x="1" y="1"/>
                    <a:pt x="1" y="1"/>
                    <a:pt x="2" y="1"/>
                  </a:cubicBezTo>
                  <a:cubicBezTo>
                    <a:pt x="2" y="1"/>
                    <a:pt x="3" y="2"/>
                    <a:pt x="3" y="3"/>
                  </a:cubicBezTo>
                  <a:cubicBezTo>
                    <a:pt x="3" y="3"/>
                    <a:pt x="3" y="4"/>
                    <a:pt x="4" y="5"/>
                  </a:cubicBezTo>
                  <a:cubicBezTo>
                    <a:pt x="5" y="6"/>
                    <a:pt x="5" y="6"/>
                    <a:pt x="5" y="6"/>
                  </a:cubicBezTo>
                  <a:cubicBezTo>
                    <a:pt x="5" y="5"/>
                    <a:pt x="5" y="4"/>
                    <a:pt x="6" y="3"/>
                  </a:cubicBezTo>
                  <a:cubicBezTo>
                    <a:pt x="6" y="3"/>
                    <a:pt x="6" y="3"/>
                    <a:pt x="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205" name="world icon piece"/>
            <p:cNvSpPr>
              <a:spLocks/>
            </p:cNvSpPr>
            <p:nvPr/>
          </p:nvSpPr>
          <p:spPr bwMode="auto">
            <a:xfrm>
              <a:off x="4273550" y="3033713"/>
              <a:ext cx="20638" cy="36513"/>
            </a:xfrm>
            <a:custGeom>
              <a:avLst/>
              <a:gdLst>
                <a:gd name="T0" fmla="*/ 3 w 8"/>
                <a:gd name="T1" fmla="*/ 2 h 14"/>
                <a:gd name="T2" fmla="*/ 3 w 8"/>
                <a:gd name="T3" fmla="*/ 5 h 14"/>
                <a:gd name="T4" fmla="*/ 3 w 8"/>
                <a:gd name="T5" fmla="*/ 6 h 14"/>
                <a:gd name="T6" fmla="*/ 1 w 8"/>
                <a:gd name="T7" fmla="*/ 10 h 14"/>
                <a:gd name="T8" fmla="*/ 3 w 8"/>
                <a:gd name="T9" fmla="*/ 12 h 14"/>
                <a:gd name="T10" fmla="*/ 5 w 8"/>
                <a:gd name="T11" fmla="*/ 12 h 14"/>
                <a:gd name="T12" fmla="*/ 5 w 8"/>
                <a:gd name="T13" fmla="*/ 8 h 14"/>
                <a:gd name="T14" fmla="*/ 6 w 8"/>
                <a:gd name="T15" fmla="*/ 5 h 14"/>
                <a:gd name="T16" fmla="*/ 6 w 8"/>
                <a:gd name="T17" fmla="*/ 2 h 14"/>
                <a:gd name="T18" fmla="*/ 3 w 8"/>
                <a:gd name="T1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4">
                  <a:moveTo>
                    <a:pt x="3" y="2"/>
                  </a:moveTo>
                  <a:cubicBezTo>
                    <a:pt x="3" y="3"/>
                    <a:pt x="3" y="5"/>
                    <a:pt x="3" y="5"/>
                  </a:cubicBezTo>
                  <a:cubicBezTo>
                    <a:pt x="3" y="5"/>
                    <a:pt x="4" y="5"/>
                    <a:pt x="3" y="6"/>
                  </a:cubicBezTo>
                  <a:cubicBezTo>
                    <a:pt x="1" y="8"/>
                    <a:pt x="0" y="9"/>
                    <a:pt x="1" y="10"/>
                  </a:cubicBezTo>
                  <a:cubicBezTo>
                    <a:pt x="1" y="11"/>
                    <a:pt x="2" y="11"/>
                    <a:pt x="3" y="12"/>
                  </a:cubicBezTo>
                  <a:cubicBezTo>
                    <a:pt x="4" y="12"/>
                    <a:pt x="4" y="14"/>
                    <a:pt x="5" y="12"/>
                  </a:cubicBezTo>
                  <a:cubicBezTo>
                    <a:pt x="5" y="10"/>
                    <a:pt x="3" y="11"/>
                    <a:pt x="5" y="8"/>
                  </a:cubicBezTo>
                  <a:cubicBezTo>
                    <a:pt x="6" y="6"/>
                    <a:pt x="6" y="6"/>
                    <a:pt x="6" y="5"/>
                  </a:cubicBezTo>
                  <a:cubicBezTo>
                    <a:pt x="6" y="4"/>
                    <a:pt x="8" y="2"/>
                    <a:pt x="6" y="2"/>
                  </a:cubicBezTo>
                  <a:cubicBezTo>
                    <a:pt x="5" y="2"/>
                    <a:pt x="3" y="0"/>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206" name="world icon piece"/>
            <p:cNvSpPr>
              <a:spLocks/>
            </p:cNvSpPr>
            <p:nvPr/>
          </p:nvSpPr>
          <p:spPr bwMode="auto">
            <a:xfrm>
              <a:off x="4267200" y="3041651"/>
              <a:ext cx="11113" cy="11113"/>
            </a:xfrm>
            <a:custGeom>
              <a:avLst/>
              <a:gdLst>
                <a:gd name="T0" fmla="*/ 1 w 4"/>
                <a:gd name="T1" fmla="*/ 3 h 4"/>
                <a:gd name="T2" fmla="*/ 2 w 4"/>
                <a:gd name="T3" fmla="*/ 4 h 4"/>
                <a:gd name="T4" fmla="*/ 3 w 4"/>
                <a:gd name="T5" fmla="*/ 3 h 4"/>
                <a:gd name="T6" fmla="*/ 4 w 4"/>
                <a:gd name="T7" fmla="*/ 2 h 4"/>
                <a:gd name="T8" fmla="*/ 3 w 4"/>
                <a:gd name="T9" fmla="*/ 0 h 4"/>
                <a:gd name="T10" fmla="*/ 2 w 4"/>
                <a:gd name="T11" fmla="*/ 0 h 4"/>
                <a:gd name="T12" fmla="*/ 1 w 4"/>
                <a:gd name="T13" fmla="*/ 1 h 4"/>
                <a:gd name="T14" fmla="*/ 1 w 4"/>
                <a:gd name="T15" fmla="*/ 1 h 4"/>
                <a:gd name="T16" fmla="*/ 0 w 4"/>
                <a:gd name="T17" fmla="*/ 2 h 4"/>
                <a:gd name="T18" fmla="*/ 1 w 4"/>
                <a:gd name="T19" fmla="*/ 2 h 4"/>
                <a:gd name="T20" fmla="*/ 1 w 4"/>
                <a:gd name="T21" fmla="*/ 2 h 4"/>
                <a:gd name="T22" fmla="*/ 1 w 4"/>
                <a:gd name="T23" fmla="*/ 2 h 4"/>
                <a:gd name="T24" fmla="*/ 1 w 4"/>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4">
                  <a:moveTo>
                    <a:pt x="1" y="3"/>
                  </a:moveTo>
                  <a:cubicBezTo>
                    <a:pt x="1" y="4"/>
                    <a:pt x="2" y="4"/>
                    <a:pt x="2" y="4"/>
                  </a:cubicBezTo>
                  <a:cubicBezTo>
                    <a:pt x="2" y="3"/>
                    <a:pt x="3" y="3"/>
                    <a:pt x="3" y="3"/>
                  </a:cubicBezTo>
                  <a:cubicBezTo>
                    <a:pt x="3" y="3"/>
                    <a:pt x="3" y="3"/>
                    <a:pt x="4" y="2"/>
                  </a:cubicBezTo>
                  <a:cubicBezTo>
                    <a:pt x="4" y="1"/>
                    <a:pt x="4" y="1"/>
                    <a:pt x="3" y="0"/>
                  </a:cubicBezTo>
                  <a:cubicBezTo>
                    <a:pt x="3" y="0"/>
                    <a:pt x="3" y="0"/>
                    <a:pt x="2" y="0"/>
                  </a:cubicBezTo>
                  <a:cubicBezTo>
                    <a:pt x="2" y="1"/>
                    <a:pt x="2" y="1"/>
                    <a:pt x="1" y="1"/>
                  </a:cubicBezTo>
                  <a:cubicBezTo>
                    <a:pt x="1" y="1"/>
                    <a:pt x="1" y="1"/>
                    <a:pt x="1" y="1"/>
                  </a:cubicBezTo>
                  <a:cubicBezTo>
                    <a:pt x="0" y="2"/>
                    <a:pt x="0" y="2"/>
                    <a:pt x="0" y="2"/>
                  </a:cubicBezTo>
                  <a:cubicBezTo>
                    <a:pt x="0" y="2"/>
                    <a:pt x="0" y="2"/>
                    <a:pt x="1" y="2"/>
                  </a:cubicBezTo>
                  <a:cubicBezTo>
                    <a:pt x="1" y="2"/>
                    <a:pt x="1" y="2"/>
                    <a:pt x="1" y="2"/>
                  </a:cubicBezTo>
                  <a:cubicBezTo>
                    <a:pt x="1" y="2"/>
                    <a:pt x="1" y="2"/>
                    <a:pt x="1" y="2"/>
                  </a:cubicBezTo>
                  <a:cubicBezTo>
                    <a:pt x="1" y="2"/>
                    <a:pt x="1" y="3"/>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grpSp>
      <p:cxnSp>
        <p:nvCxnSpPr>
          <p:cNvPr id="207" name="Straight Arrow Connector 206"/>
          <p:cNvCxnSpPr/>
          <p:nvPr/>
        </p:nvCxnSpPr>
        <p:spPr>
          <a:xfrm flipH="1" flipV="1">
            <a:off x="3992097" y="2252946"/>
            <a:ext cx="8964" cy="699245"/>
          </a:xfrm>
          <a:prstGeom prst="straightConnector1">
            <a:avLst/>
          </a:prstGeom>
          <a:ln w="38100">
            <a:solidFill>
              <a:schemeClr val="accent6"/>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8" name="Parallelogram 207"/>
          <p:cNvSpPr/>
          <p:nvPr/>
        </p:nvSpPr>
        <p:spPr>
          <a:xfrm>
            <a:off x="10081841" y="342630"/>
            <a:ext cx="1055676" cy="812831"/>
          </a:xfrm>
          <a:prstGeom prst="parallelogram">
            <a:avLst>
              <a:gd name="adj" fmla="val 73456"/>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ctr"/>
            <a:endParaRPr lang="en-US" sz="1425"/>
          </a:p>
        </p:txBody>
      </p:sp>
      <p:sp>
        <p:nvSpPr>
          <p:cNvPr id="210" name="Pentagon 209"/>
          <p:cNvSpPr/>
          <p:nvPr/>
        </p:nvSpPr>
        <p:spPr>
          <a:xfrm rot="10800000">
            <a:off x="7381876" y="295152"/>
            <a:ext cx="3298289" cy="507730"/>
          </a:xfrm>
          <a:prstGeom prst="homePlate">
            <a:avLst/>
          </a:prstGeom>
          <a:solidFill>
            <a:schemeClr val="bg1">
              <a:lumMod val="75000"/>
            </a:schemeClr>
          </a:solidFill>
          <a:ln>
            <a:noFill/>
          </a:ln>
          <a:effectLst>
            <a:outerShdw blurRad="508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425" dirty="0"/>
          </a:p>
        </p:txBody>
      </p:sp>
      <p:sp>
        <p:nvSpPr>
          <p:cNvPr id="212" name="Parallelogram 211"/>
          <p:cNvSpPr/>
          <p:nvPr/>
        </p:nvSpPr>
        <p:spPr>
          <a:xfrm flipV="1">
            <a:off x="9481766" y="-3139"/>
            <a:ext cx="1055676" cy="1161345"/>
          </a:xfrm>
          <a:prstGeom prst="parallelogram">
            <a:avLst>
              <a:gd name="adj" fmla="val 55000"/>
            </a:avLst>
          </a:prstGeom>
          <a:solidFill>
            <a:schemeClr val="bg1">
              <a:lumMod val="8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425"/>
          </a:p>
        </p:txBody>
      </p:sp>
      <p:sp>
        <p:nvSpPr>
          <p:cNvPr id="3" name="TextBox 2"/>
          <p:cNvSpPr txBox="1"/>
          <p:nvPr/>
        </p:nvSpPr>
        <p:spPr>
          <a:xfrm>
            <a:off x="7860964" y="342629"/>
            <a:ext cx="1816437" cy="369332"/>
          </a:xfrm>
          <a:prstGeom prst="rect">
            <a:avLst/>
          </a:prstGeom>
          <a:noFill/>
        </p:spPr>
        <p:txBody>
          <a:bodyPr wrap="square" rtlCol="0">
            <a:spAutoFit/>
          </a:bodyPr>
          <a:lstStyle/>
          <a:p>
            <a:r>
              <a:rPr lang="en-US" dirty="0" err="1"/>
              <a:t>Solutionitis</a:t>
            </a:r>
            <a:endParaRPr lang="en-US" dirty="0"/>
          </a:p>
        </p:txBody>
      </p:sp>
    </p:spTree>
    <p:extLst>
      <p:ext uri="{BB962C8B-B14F-4D97-AF65-F5344CB8AC3E}">
        <p14:creationId xmlns:p14="http://schemas.microsoft.com/office/powerpoint/2010/main" val="336665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300"/>
                                  </p:stCondLst>
                                  <p:childTnLst>
                                    <p:set>
                                      <p:cBhvr>
                                        <p:cTn id="6" dur="1" fill="hold">
                                          <p:stCondLst>
                                            <p:cond delay="0"/>
                                          </p:stCondLst>
                                        </p:cTn>
                                        <p:tgtEl>
                                          <p:spTgt spid="212"/>
                                        </p:tgtEl>
                                        <p:attrNameLst>
                                          <p:attrName>style.visibility</p:attrName>
                                        </p:attrNameLst>
                                      </p:cBhvr>
                                      <p:to>
                                        <p:strVal val="visible"/>
                                      </p:to>
                                    </p:set>
                                    <p:animEffect transition="in" filter="wipe(up)">
                                      <p:cBhvr>
                                        <p:cTn id="7" dur="500"/>
                                        <p:tgtEl>
                                          <p:spTgt spid="212"/>
                                        </p:tgtEl>
                                      </p:cBhvr>
                                    </p:animEffect>
                                  </p:childTnLst>
                                </p:cTn>
                              </p:par>
                            </p:childTnLst>
                          </p:cTn>
                        </p:par>
                        <p:par>
                          <p:cTn id="8" fill="hold">
                            <p:stCondLst>
                              <p:cond delay="800"/>
                            </p:stCondLst>
                            <p:childTnLst>
                              <p:par>
                                <p:cTn id="9" presetID="22" presetClass="entr" presetSubtype="4" fill="hold" grpId="0" nodeType="afterEffect">
                                  <p:stCondLst>
                                    <p:cond delay="0"/>
                                  </p:stCondLst>
                                  <p:childTnLst>
                                    <p:set>
                                      <p:cBhvr>
                                        <p:cTn id="10" dur="1" fill="hold">
                                          <p:stCondLst>
                                            <p:cond delay="0"/>
                                          </p:stCondLst>
                                        </p:cTn>
                                        <p:tgtEl>
                                          <p:spTgt spid="208"/>
                                        </p:tgtEl>
                                        <p:attrNameLst>
                                          <p:attrName>style.visibility</p:attrName>
                                        </p:attrNameLst>
                                      </p:cBhvr>
                                      <p:to>
                                        <p:strVal val="visible"/>
                                      </p:to>
                                    </p:set>
                                    <p:animEffect transition="in" filter="wipe(down)">
                                      <p:cBhvr>
                                        <p:cTn id="11" dur="500"/>
                                        <p:tgtEl>
                                          <p:spTgt spid="20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9"/>
                                        </p:tgtEl>
                                        <p:attrNameLst>
                                          <p:attrName>style.visibility</p:attrName>
                                        </p:attrNameLst>
                                      </p:cBhvr>
                                      <p:to>
                                        <p:strVal val="visible"/>
                                      </p:to>
                                    </p:set>
                                    <p:animEffect transition="in" filter="fade">
                                      <p:cBhvr>
                                        <p:cTn id="16" dur="500"/>
                                        <p:tgtEl>
                                          <p:spTgt spid="1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3"/>
                                        </p:tgtEl>
                                        <p:attrNameLst>
                                          <p:attrName>style.visibility</p:attrName>
                                        </p:attrNameLst>
                                      </p:cBhvr>
                                      <p:to>
                                        <p:strVal val="visible"/>
                                      </p:to>
                                    </p:set>
                                    <p:animEffect transition="in" filter="fade">
                                      <p:cBhvr>
                                        <p:cTn id="19" dur="500"/>
                                        <p:tgtEl>
                                          <p:spTgt spid="133"/>
                                        </p:tgtEl>
                                      </p:cBhvr>
                                    </p:animEffect>
                                  </p:childTnLst>
                                </p:cTn>
                              </p:par>
                              <p:par>
                                <p:cTn id="20" presetID="10" presetClass="entr" presetSubtype="0" fill="hold" nodeType="withEffect">
                                  <p:stCondLst>
                                    <p:cond delay="0"/>
                                  </p:stCondLst>
                                  <p:childTnLst>
                                    <p:set>
                                      <p:cBhvr>
                                        <p:cTn id="21" dur="1" fill="hold">
                                          <p:stCondLst>
                                            <p:cond delay="0"/>
                                          </p:stCondLst>
                                        </p:cTn>
                                        <p:tgtEl>
                                          <p:spTgt spid="144"/>
                                        </p:tgtEl>
                                        <p:attrNameLst>
                                          <p:attrName>style.visibility</p:attrName>
                                        </p:attrNameLst>
                                      </p:cBhvr>
                                      <p:to>
                                        <p:strVal val="visible"/>
                                      </p:to>
                                    </p:set>
                                    <p:animEffect transition="in" filter="fade">
                                      <p:cBhvr>
                                        <p:cTn id="22" dur="500"/>
                                        <p:tgtEl>
                                          <p:spTgt spid="144"/>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126"/>
                                        </p:tgtEl>
                                        <p:attrNameLst>
                                          <p:attrName>style.visibility</p:attrName>
                                        </p:attrNameLst>
                                      </p:cBhvr>
                                      <p:to>
                                        <p:strVal val="visible"/>
                                      </p:to>
                                    </p:set>
                                    <p:animEffect transition="in" filter="wipe(up)">
                                      <p:cBhvr>
                                        <p:cTn id="26" dur="500"/>
                                        <p:tgtEl>
                                          <p:spTgt spid="12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5"/>
                                        </p:tgtEl>
                                        <p:attrNameLst>
                                          <p:attrName>style.visibility</p:attrName>
                                        </p:attrNameLst>
                                      </p:cBhvr>
                                      <p:to>
                                        <p:strVal val="visible"/>
                                      </p:to>
                                    </p:set>
                                    <p:animEffect transition="in" filter="fade">
                                      <p:cBhvr>
                                        <p:cTn id="31" dur="500"/>
                                        <p:tgtEl>
                                          <p:spTgt spid="135"/>
                                        </p:tgtEl>
                                      </p:cBhvr>
                                    </p:animEffect>
                                  </p:childTnLst>
                                </p:cTn>
                              </p:par>
                              <p:par>
                                <p:cTn id="32" presetID="10" presetClass="entr" presetSubtype="0" fill="hold" nodeType="withEffect">
                                  <p:stCondLst>
                                    <p:cond delay="0"/>
                                  </p:stCondLst>
                                  <p:childTnLst>
                                    <p:set>
                                      <p:cBhvr>
                                        <p:cTn id="33" dur="1" fill="hold">
                                          <p:stCondLst>
                                            <p:cond delay="0"/>
                                          </p:stCondLst>
                                        </p:cTn>
                                        <p:tgtEl>
                                          <p:spTgt spid="137"/>
                                        </p:tgtEl>
                                        <p:attrNameLst>
                                          <p:attrName>style.visibility</p:attrName>
                                        </p:attrNameLst>
                                      </p:cBhvr>
                                      <p:to>
                                        <p:strVal val="visible"/>
                                      </p:to>
                                    </p:set>
                                    <p:animEffect transition="in" filter="fade">
                                      <p:cBhvr>
                                        <p:cTn id="34" dur="500"/>
                                        <p:tgtEl>
                                          <p:spTgt spid="13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2"/>
                                        </p:tgtEl>
                                        <p:attrNameLst>
                                          <p:attrName>style.visibility</p:attrName>
                                        </p:attrNameLst>
                                      </p:cBhvr>
                                      <p:to>
                                        <p:strVal val="visible"/>
                                      </p:to>
                                    </p:set>
                                    <p:animEffect transition="in" filter="fade">
                                      <p:cBhvr>
                                        <p:cTn id="37" dur="500"/>
                                        <p:tgtEl>
                                          <p:spTgt spid="132"/>
                                        </p:tgtEl>
                                      </p:cBhvr>
                                    </p:animEffect>
                                  </p:childTnLst>
                                </p:cTn>
                              </p:par>
                            </p:childTnLst>
                          </p:cTn>
                        </p:par>
                        <p:par>
                          <p:cTn id="38" fill="hold">
                            <p:stCondLst>
                              <p:cond delay="500"/>
                            </p:stCondLst>
                            <p:childTnLst>
                              <p:par>
                                <p:cTn id="39" presetID="22" presetClass="entr" presetSubtype="1" fill="hold" grpId="0" nodeType="afterEffect">
                                  <p:stCondLst>
                                    <p:cond delay="0"/>
                                  </p:stCondLst>
                                  <p:childTnLst>
                                    <p:set>
                                      <p:cBhvr>
                                        <p:cTn id="40" dur="1" fill="hold">
                                          <p:stCondLst>
                                            <p:cond delay="0"/>
                                          </p:stCondLst>
                                        </p:cTn>
                                        <p:tgtEl>
                                          <p:spTgt spid="127"/>
                                        </p:tgtEl>
                                        <p:attrNameLst>
                                          <p:attrName>style.visibility</p:attrName>
                                        </p:attrNameLst>
                                      </p:cBhvr>
                                      <p:to>
                                        <p:strVal val="visible"/>
                                      </p:to>
                                    </p:set>
                                    <p:animEffect transition="in" filter="wipe(up)">
                                      <p:cBhvr>
                                        <p:cTn id="41" dur="500"/>
                                        <p:tgtEl>
                                          <p:spTgt spid="12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0"/>
                                        </p:tgtEl>
                                        <p:attrNameLst>
                                          <p:attrName>style.visibility</p:attrName>
                                        </p:attrNameLst>
                                      </p:cBhvr>
                                      <p:to>
                                        <p:strVal val="visible"/>
                                      </p:to>
                                    </p:set>
                                    <p:animEffect transition="in" filter="fade">
                                      <p:cBhvr>
                                        <p:cTn id="46" dur="500"/>
                                        <p:tgtEl>
                                          <p:spTgt spid="13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34"/>
                                        </p:tgtEl>
                                        <p:attrNameLst>
                                          <p:attrName>style.visibility</p:attrName>
                                        </p:attrNameLst>
                                      </p:cBhvr>
                                      <p:to>
                                        <p:strVal val="visible"/>
                                      </p:to>
                                    </p:set>
                                    <p:animEffect transition="in" filter="fade">
                                      <p:cBhvr>
                                        <p:cTn id="49" dur="500"/>
                                        <p:tgtEl>
                                          <p:spTgt spid="134"/>
                                        </p:tgtEl>
                                      </p:cBhvr>
                                    </p:animEffect>
                                  </p:childTnLst>
                                </p:cTn>
                              </p:par>
                              <p:par>
                                <p:cTn id="50" presetID="10" presetClass="entr" presetSubtype="0" fill="hold" nodeType="withEffect">
                                  <p:stCondLst>
                                    <p:cond delay="0"/>
                                  </p:stCondLst>
                                  <p:childTnLst>
                                    <p:set>
                                      <p:cBhvr>
                                        <p:cTn id="51" dur="1" fill="hold">
                                          <p:stCondLst>
                                            <p:cond delay="0"/>
                                          </p:stCondLst>
                                        </p:cTn>
                                        <p:tgtEl>
                                          <p:spTgt spid="164"/>
                                        </p:tgtEl>
                                        <p:attrNameLst>
                                          <p:attrName>style.visibility</p:attrName>
                                        </p:attrNameLst>
                                      </p:cBhvr>
                                      <p:to>
                                        <p:strVal val="visible"/>
                                      </p:to>
                                    </p:set>
                                    <p:animEffect transition="in" filter="fade">
                                      <p:cBhvr>
                                        <p:cTn id="52" dur="500"/>
                                        <p:tgtEl>
                                          <p:spTgt spid="164"/>
                                        </p:tgtEl>
                                      </p:cBhvr>
                                    </p:animEffect>
                                  </p:childTnLst>
                                </p:cTn>
                              </p:par>
                            </p:childTnLst>
                          </p:cTn>
                        </p:par>
                        <p:par>
                          <p:cTn id="53" fill="hold">
                            <p:stCondLst>
                              <p:cond delay="500"/>
                            </p:stCondLst>
                            <p:childTnLst>
                              <p:par>
                                <p:cTn id="54" presetID="22" presetClass="entr" presetSubtype="4" fill="hold" grpId="0" nodeType="afterEffect">
                                  <p:stCondLst>
                                    <p:cond delay="0"/>
                                  </p:stCondLst>
                                  <p:childTnLst>
                                    <p:set>
                                      <p:cBhvr>
                                        <p:cTn id="55" dur="1" fill="hold">
                                          <p:stCondLst>
                                            <p:cond delay="0"/>
                                          </p:stCondLst>
                                        </p:cTn>
                                        <p:tgtEl>
                                          <p:spTgt spid="128"/>
                                        </p:tgtEl>
                                        <p:attrNameLst>
                                          <p:attrName>style.visibility</p:attrName>
                                        </p:attrNameLst>
                                      </p:cBhvr>
                                      <p:to>
                                        <p:strVal val="visible"/>
                                      </p:to>
                                    </p:set>
                                    <p:animEffect transition="in" filter="wipe(down)">
                                      <p:cBhvr>
                                        <p:cTn id="56" dur="500"/>
                                        <p:tgtEl>
                                          <p:spTgt spid="12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36"/>
                                        </p:tgtEl>
                                        <p:attrNameLst>
                                          <p:attrName>style.visibility</p:attrName>
                                        </p:attrNameLst>
                                      </p:cBhvr>
                                      <p:to>
                                        <p:strVal val="visible"/>
                                      </p:to>
                                    </p:set>
                                    <p:animEffect transition="in" filter="fade">
                                      <p:cBhvr>
                                        <p:cTn id="61" dur="500"/>
                                        <p:tgtEl>
                                          <p:spTgt spid="136"/>
                                        </p:tgtEl>
                                      </p:cBhvr>
                                    </p:animEffect>
                                  </p:childTnLst>
                                </p:cTn>
                              </p:par>
                              <p:par>
                                <p:cTn id="62" presetID="10" presetClass="entr" presetSubtype="0" fill="hold" nodeType="withEffect">
                                  <p:stCondLst>
                                    <p:cond delay="0"/>
                                  </p:stCondLst>
                                  <p:childTnLst>
                                    <p:set>
                                      <p:cBhvr>
                                        <p:cTn id="63" dur="1" fill="hold">
                                          <p:stCondLst>
                                            <p:cond delay="0"/>
                                          </p:stCondLst>
                                        </p:cTn>
                                        <p:tgtEl>
                                          <p:spTgt spid="141"/>
                                        </p:tgtEl>
                                        <p:attrNameLst>
                                          <p:attrName>style.visibility</p:attrName>
                                        </p:attrNameLst>
                                      </p:cBhvr>
                                      <p:to>
                                        <p:strVal val="visible"/>
                                      </p:to>
                                    </p:set>
                                    <p:animEffect transition="in" filter="fade">
                                      <p:cBhvr>
                                        <p:cTn id="64" dur="500"/>
                                        <p:tgtEl>
                                          <p:spTgt spid="14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31"/>
                                        </p:tgtEl>
                                        <p:attrNameLst>
                                          <p:attrName>style.visibility</p:attrName>
                                        </p:attrNameLst>
                                      </p:cBhvr>
                                      <p:to>
                                        <p:strVal val="visible"/>
                                      </p:to>
                                    </p:set>
                                    <p:animEffect transition="in" filter="fade">
                                      <p:cBhvr>
                                        <p:cTn id="67" dur="500"/>
                                        <p:tgtEl>
                                          <p:spTgt spid="131"/>
                                        </p:tgtEl>
                                      </p:cBhvr>
                                    </p:animEffect>
                                  </p:childTnLst>
                                </p:cTn>
                              </p:par>
                            </p:childTnLst>
                          </p:cTn>
                        </p:par>
                        <p:par>
                          <p:cTn id="68" fill="hold">
                            <p:stCondLst>
                              <p:cond delay="500"/>
                            </p:stCondLst>
                            <p:childTnLst>
                              <p:par>
                                <p:cTn id="69" presetID="22" presetClass="entr" presetSubtype="4" fill="hold" nodeType="afterEffect">
                                  <p:stCondLst>
                                    <p:cond delay="0"/>
                                  </p:stCondLst>
                                  <p:childTnLst>
                                    <p:set>
                                      <p:cBhvr>
                                        <p:cTn id="70" dur="1" fill="hold">
                                          <p:stCondLst>
                                            <p:cond delay="0"/>
                                          </p:stCondLst>
                                        </p:cTn>
                                        <p:tgtEl>
                                          <p:spTgt spid="207"/>
                                        </p:tgtEl>
                                        <p:attrNameLst>
                                          <p:attrName>style.visibility</p:attrName>
                                        </p:attrNameLst>
                                      </p:cBhvr>
                                      <p:to>
                                        <p:strVal val="visible"/>
                                      </p:to>
                                    </p:set>
                                    <p:animEffect transition="in" filter="wipe(down)">
                                      <p:cBhvr>
                                        <p:cTn id="71" dur="500"/>
                                        <p:tgtEl>
                                          <p:spTgt spid="207"/>
                                        </p:tgtEl>
                                      </p:cBhvr>
                                    </p:animEffect>
                                  </p:childTnLst>
                                </p:cTn>
                              </p:par>
                            </p:childTnLst>
                          </p:cTn>
                        </p:par>
                        <p:par>
                          <p:cTn id="72" fill="hold">
                            <p:stCondLst>
                              <p:cond delay="1000"/>
                            </p:stCondLst>
                            <p:childTnLst>
                              <p:par>
                                <p:cTn id="73" presetID="53" presetClass="entr" presetSubtype="16" fill="hold" nodeType="afterEffect">
                                  <p:stCondLst>
                                    <p:cond delay="0"/>
                                  </p:stCondLst>
                                  <p:childTnLst>
                                    <p:set>
                                      <p:cBhvr>
                                        <p:cTn id="74" dur="1" fill="hold">
                                          <p:stCondLst>
                                            <p:cond delay="0"/>
                                          </p:stCondLst>
                                        </p:cTn>
                                        <p:tgtEl>
                                          <p:spTgt spid="168"/>
                                        </p:tgtEl>
                                        <p:attrNameLst>
                                          <p:attrName>style.visibility</p:attrName>
                                        </p:attrNameLst>
                                      </p:cBhvr>
                                      <p:to>
                                        <p:strVal val="visible"/>
                                      </p:to>
                                    </p:set>
                                    <p:anim calcmode="lin" valueType="num">
                                      <p:cBhvr>
                                        <p:cTn id="75" dur="750" fill="hold"/>
                                        <p:tgtEl>
                                          <p:spTgt spid="168"/>
                                        </p:tgtEl>
                                        <p:attrNameLst>
                                          <p:attrName>ppt_w</p:attrName>
                                        </p:attrNameLst>
                                      </p:cBhvr>
                                      <p:tavLst>
                                        <p:tav tm="0">
                                          <p:val>
                                            <p:fltVal val="0"/>
                                          </p:val>
                                        </p:tav>
                                        <p:tav tm="100000">
                                          <p:val>
                                            <p:strVal val="#ppt_w"/>
                                          </p:val>
                                        </p:tav>
                                      </p:tavLst>
                                    </p:anim>
                                    <p:anim calcmode="lin" valueType="num">
                                      <p:cBhvr>
                                        <p:cTn id="76" dur="750" fill="hold"/>
                                        <p:tgtEl>
                                          <p:spTgt spid="168"/>
                                        </p:tgtEl>
                                        <p:attrNameLst>
                                          <p:attrName>ppt_h</p:attrName>
                                        </p:attrNameLst>
                                      </p:cBhvr>
                                      <p:tavLst>
                                        <p:tav tm="0">
                                          <p:val>
                                            <p:fltVal val="0"/>
                                          </p:val>
                                        </p:tav>
                                        <p:tav tm="100000">
                                          <p:val>
                                            <p:strVal val="#ppt_h"/>
                                          </p:val>
                                        </p:tav>
                                      </p:tavLst>
                                    </p:anim>
                                    <p:animEffect transition="in" filter="fade">
                                      <p:cBhvr>
                                        <p:cTn id="77" dur="75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127" grpId="0" animBg="1"/>
      <p:bldP spid="128" grpId="0" animBg="1"/>
      <p:bldP spid="129" grpId="0"/>
      <p:bldP spid="130" grpId="0"/>
      <p:bldP spid="131" grpId="0"/>
      <p:bldP spid="132" grpId="0"/>
      <p:bldP spid="133" grpId="0"/>
      <p:bldP spid="134" grpId="0"/>
      <p:bldP spid="135" grpId="0"/>
      <p:bldP spid="136" grpId="0"/>
      <p:bldP spid="208" grpId="0" animBg="1"/>
      <p:bldP spid="212"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0F0"/>
          </a:solidFill>
        </p:spPr>
        <p:txBody>
          <a:bodyPr/>
          <a:lstStyle/>
          <a:p>
            <a:r>
              <a:rPr lang="en-US" dirty="0"/>
              <a:t>Instructional Match is Critical</a:t>
            </a:r>
          </a:p>
        </p:txBody>
      </p:sp>
      <p:sp>
        <p:nvSpPr>
          <p:cNvPr id="3" name="Content Placeholder 2"/>
          <p:cNvSpPr>
            <a:spLocks noGrp="1"/>
          </p:cNvSpPr>
          <p:nvPr>
            <p:ph idx="1"/>
          </p:nvPr>
        </p:nvSpPr>
        <p:spPr/>
        <p:txBody>
          <a:bodyPr/>
          <a:lstStyle/>
          <a:p>
            <a:r>
              <a:rPr lang="en-US" dirty="0"/>
              <a:t>Matching interventions to skill deficit</a:t>
            </a:r>
          </a:p>
          <a:p>
            <a:pPr lvl="1"/>
            <a:r>
              <a:rPr lang="en-US" dirty="0"/>
              <a:t>Problem Analysis is critical!</a:t>
            </a:r>
          </a:p>
          <a:p>
            <a:pPr lvl="1"/>
            <a:r>
              <a:rPr lang="en-US" dirty="0"/>
              <a:t>Can’t do vs. won’t do</a:t>
            </a:r>
          </a:p>
          <a:p>
            <a:pPr lvl="1"/>
            <a:r>
              <a:rPr lang="en-US" dirty="0"/>
              <a:t>Reading: 4-Box Sort</a:t>
            </a:r>
          </a:p>
          <a:p>
            <a:pPr lvl="1"/>
            <a:r>
              <a:rPr lang="en-US" dirty="0"/>
              <a:t>Math: Conceptual vs. Procedural</a:t>
            </a:r>
          </a:p>
          <a:p>
            <a:pPr lvl="1"/>
            <a:r>
              <a:rPr lang="en-US" dirty="0"/>
              <a:t>Behavior: FBA</a:t>
            </a:r>
          </a:p>
          <a:p>
            <a:r>
              <a:rPr lang="en-US" dirty="0"/>
              <a:t>Matching intensity to need</a:t>
            </a:r>
          </a:p>
          <a:p>
            <a:pPr lvl="1"/>
            <a:r>
              <a:rPr lang="en-US" dirty="0"/>
              <a:t>Time and frequency</a:t>
            </a:r>
          </a:p>
          <a:p>
            <a:pPr lvl="1"/>
            <a:r>
              <a:rPr lang="en-US" dirty="0"/>
              <a:t>Use common sense!</a:t>
            </a:r>
          </a:p>
        </p:txBody>
      </p:sp>
    </p:spTree>
    <p:extLst>
      <p:ext uri="{BB962C8B-B14F-4D97-AF65-F5344CB8AC3E}">
        <p14:creationId xmlns:p14="http://schemas.microsoft.com/office/powerpoint/2010/main" val="298103433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 name="National Consensus that Special Education (Still) isn’t “Special”"/>
          <p:cNvSpPr txBox="1">
            <a:spLocks noGrp="1"/>
          </p:cNvSpPr>
          <p:nvPr>
            <p:ph type="title"/>
          </p:nvPr>
        </p:nvSpPr>
        <p:spPr>
          <a:prstGeom prst="rect">
            <a:avLst/>
          </a:prstGeom>
        </p:spPr>
        <p:txBody>
          <a:bodyPr>
            <a:normAutofit fontScale="90000"/>
          </a:bodyPr>
          <a:lstStyle>
            <a:lvl1pPr defTabSz="577991">
              <a:defRPr sz="4800" b="0" cap="none" spc="-96">
                <a:solidFill>
                  <a:srgbClr val="0433FF"/>
                </a:solidFill>
                <a:latin typeface="Futura"/>
                <a:ea typeface="Futura"/>
                <a:cs typeface="Futura"/>
                <a:sym typeface="Futura"/>
              </a:defRPr>
            </a:lvl1pPr>
          </a:lstStyle>
          <a:p>
            <a:r>
              <a:t>National Consensus that Special Education (Still) isn’t “Special”</a:t>
            </a:r>
          </a:p>
        </p:txBody>
      </p:sp>
      <p:sp>
        <p:nvSpPr>
          <p:cNvPr id="880" name="…an important cause of SWD’s abysmal academic achievement in the elementary grades and in high school is that schools fail to provide sufficiently intensive instruction—not because they willfully withhold it, but because they fail to recognize a need for it, and they have lost the know-how to provide it.…"/>
          <p:cNvSpPr txBox="1">
            <a:spLocks noGrp="1"/>
          </p:cNvSpPr>
          <p:nvPr>
            <p:ph type="body" idx="1"/>
          </p:nvPr>
        </p:nvSpPr>
        <p:spPr>
          <a:xfrm>
            <a:off x="1881188" y="2074490"/>
            <a:ext cx="8429625" cy="4027290"/>
          </a:xfrm>
          <a:prstGeom prst="rect">
            <a:avLst/>
          </a:prstGeom>
        </p:spPr>
        <p:txBody>
          <a:bodyPr>
            <a:normAutofit fontScale="85000" lnSpcReduction="10000"/>
          </a:bodyPr>
          <a:lstStyle/>
          <a:p>
            <a:pPr marL="0" indent="0" defTabSz="321457">
              <a:spcBef>
                <a:spcPts val="1336"/>
              </a:spcBef>
              <a:buSzTx/>
              <a:buNone/>
              <a:defRPr sz="3200">
                <a:solidFill>
                  <a:srgbClr val="000000"/>
                </a:solidFill>
                <a:latin typeface="Futura"/>
                <a:ea typeface="Futura"/>
                <a:cs typeface="Futura"/>
                <a:sym typeface="Futura"/>
              </a:defRPr>
            </a:pPr>
            <a:r>
              <a:t>…an important cause of SWD’s </a:t>
            </a:r>
            <a:r>
              <a:rPr>
                <a:solidFill>
                  <a:srgbClr val="0433FF"/>
                </a:solidFill>
              </a:rPr>
              <a:t>abysmal academic achievement</a:t>
            </a:r>
            <a:r>
              <a:t> in the elementary grades and in high school is that schools </a:t>
            </a:r>
            <a:r>
              <a:rPr>
                <a:solidFill>
                  <a:srgbClr val="FF2600"/>
                </a:solidFill>
              </a:rPr>
              <a:t>fail to provide sufficiently intensive instruction</a:t>
            </a:r>
            <a:r>
              <a:t>—</a:t>
            </a:r>
            <a:r>
              <a:rPr>
                <a:solidFill>
                  <a:srgbClr val="0433FF"/>
                </a:solidFill>
              </a:rPr>
              <a:t>not because they willfully withhold it</a:t>
            </a:r>
            <a:r>
              <a:t>, but because they </a:t>
            </a:r>
            <a:r>
              <a:rPr>
                <a:solidFill>
                  <a:srgbClr val="FF2600"/>
                </a:solidFill>
              </a:rPr>
              <a:t>fail to recognize a need for it</a:t>
            </a:r>
            <a:r>
              <a:t>, and they have </a:t>
            </a:r>
            <a:r>
              <a:rPr>
                <a:solidFill>
                  <a:srgbClr val="FF2600"/>
                </a:solidFill>
              </a:rPr>
              <a:t>lost the know-how to provide it</a:t>
            </a:r>
            <a:r>
              <a:t>. </a:t>
            </a:r>
          </a:p>
          <a:p>
            <a:pPr marL="0" indent="0" defTabSz="321457">
              <a:spcBef>
                <a:spcPts val="1336"/>
              </a:spcBef>
              <a:buSzTx/>
              <a:buNone/>
              <a:defRPr sz="3200">
                <a:solidFill>
                  <a:srgbClr val="000000"/>
                </a:solidFill>
                <a:latin typeface="Futura"/>
                <a:ea typeface="Futura"/>
                <a:cs typeface="Futura"/>
                <a:sym typeface="Futura"/>
              </a:defRPr>
            </a:pPr>
            <a:r>
              <a:t>There needs to be </a:t>
            </a:r>
            <a:r>
              <a:rPr>
                <a:solidFill>
                  <a:srgbClr val="0433FF"/>
                </a:solidFill>
              </a:rPr>
              <a:t>renewed focus</a:t>
            </a:r>
            <a:r>
              <a:t> on </a:t>
            </a:r>
            <a:r>
              <a:rPr>
                <a:solidFill>
                  <a:srgbClr val="FF2600"/>
                </a:solidFill>
              </a:rPr>
              <a:t>intensive intervention</a:t>
            </a:r>
            <a:r>
              <a:t>…</a:t>
            </a:r>
          </a:p>
          <a:p>
            <a:pPr marL="0" indent="0" defTabSz="321457">
              <a:spcBef>
                <a:spcPts val="0"/>
              </a:spcBef>
              <a:buSzTx/>
              <a:buNone/>
              <a:defRPr sz="3200">
                <a:solidFill>
                  <a:srgbClr val="000000"/>
                </a:solidFill>
                <a:latin typeface="Futura"/>
                <a:ea typeface="Futura"/>
                <a:cs typeface="Futura"/>
                <a:sym typeface="Futura"/>
              </a:defRPr>
            </a:pPr>
            <a:endParaRPr/>
          </a:p>
          <a:p>
            <a:pPr marL="321457" indent="-321457" defTabSz="321457">
              <a:spcBef>
                <a:spcPts val="0"/>
              </a:spcBef>
              <a:buSzTx/>
              <a:buNone/>
              <a:defRPr sz="1900">
                <a:solidFill>
                  <a:srgbClr val="000000"/>
                </a:solidFill>
                <a:latin typeface="Calibri"/>
                <a:ea typeface="Calibri"/>
                <a:cs typeface="Calibri"/>
                <a:sym typeface="Calibri"/>
              </a:defRPr>
            </a:pPr>
            <a:r>
              <a:t>Fuchs, D., Fuchs, L. S., McMaster, K. L., &amp; Lemons, C. J. (2018). Students with disabilities abysmal school performance: An introduction to the special issue. </a:t>
            </a:r>
            <a:r>
              <a:rPr i="1"/>
              <a:t>Learning Disabilities Research &amp; Practice, 33</a:t>
            </a:r>
            <a:r>
              <a:t>, 127-130. </a:t>
            </a:r>
          </a:p>
        </p:txBody>
      </p:sp>
    </p:spTree>
    <p:extLst>
      <p:ext uri="{BB962C8B-B14F-4D97-AF65-F5344CB8AC3E}">
        <p14:creationId xmlns:p14="http://schemas.microsoft.com/office/powerpoint/2010/main" val="3065216049"/>
      </p:ext>
    </p:extLst>
  </p:cSld>
  <p:clrMapOvr>
    <a:masterClrMapping/>
  </p:clrMapOvr>
  <mc:AlternateContent xmlns:mc="http://schemas.openxmlformats.org/markup-compatibility/2006" xmlns:p14="http://schemas.microsoft.com/office/powerpoint/2010/main">
    <mc:Choice Requires="p14">
      <p:transition>
        <p:dissolv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80">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88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88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88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88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880">
                                            <p:txEl>
                                              <p:charRg st="583" end="58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 grpId="0" build="p" bldLvl="5" animBg="1" advAuto="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 name="National Consensus that Special Education (Still) isn’t “Special”"/>
          <p:cNvSpPr txBox="1">
            <a:spLocks noGrp="1"/>
          </p:cNvSpPr>
          <p:nvPr>
            <p:ph type="title"/>
          </p:nvPr>
        </p:nvSpPr>
        <p:spPr>
          <a:prstGeom prst="rect">
            <a:avLst/>
          </a:prstGeom>
        </p:spPr>
        <p:txBody>
          <a:bodyPr>
            <a:normAutofit fontScale="90000"/>
          </a:bodyPr>
          <a:lstStyle>
            <a:lvl1pPr defTabSz="577991">
              <a:defRPr sz="4800" b="0" cap="none" spc="-96">
                <a:solidFill>
                  <a:srgbClr val="0433FF"/>
                </a:solidFill>
                <a:latin typeface="Futura"/>
                <a:ea typeface="Futura"/>
                <a:cs typeface="Futura"/>
                <a:sym typeface="Futura"/>
              </a:defRPr>
            </a:lvl1pPr>
          </a:lstStyle>
          <a:p>
            <a:r>
              <a:t>National Consensus that Special Education (Still) isn’t “Special”</a:t>
            </a:r>
          </a:p>
        </p:txBody>
      </p:sp>
      <p:sp>
        <p:nvSpPr>
          <p:cNvPr id="883" name="Special education services currently are insufficient to fulfill IDEA’s promise of a free, appropriate public education for all students with LD. In our view, this situation exists because the focus on providing intensive, data-driven, student-focused, individualized instruction has been lost……"/>
          <p:cNvSpPr txBox="1"/>
          <p:nvPr/>
        </p:nvSpPr>
        <p:spPr>
          <a:xfrm>
            <a:off x="2006767" y="2187342"/>
            <a:ext cx="8178467" cy="39299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a:spcBef>
                <a:spcPts val="844"/>
              </a:spcBef>
              <a:defRPr sz="2800">
                <a:latin typeface="Futura"/>
                <a:ea typeface="Futura"/>
                <a:cs typeface="Futura"/>
                <a:sym typeface="Futura"/>
              </a:defRPr>
            </a:pPr>
            <a:r>
              <a:rPr sz="1969"/>
              <a:t>Special education services </a:t>
            </a:r>
            <a:r>
              <a:rPr sz="1969">
                <a:solidFill>
                  <a:srgbClr val="0433FF"/>
                </a:solidFill>
              </a:rPr>
              <a:t>currently are insufficient to fulfill IDEA’s promise of a free, appropriate public education</a:t>
            </a:r>
            <a:r>
              <a:rPr sz="1969"/>
              <a:t> for all students with LD. In our view, this situation exists because </a:t>
            </a:r>
            <a:r>
              <a:rPr sz="1969">
                <a:solidFill>
                  <a:srgbClr val="0433FF"/>
                </a:solidFill>
              </a:rPr>
              <a:t>the focus on providing intensive, data-driven, student-focused, individualized instruction has been lost</a:t>
            </a:r>
            <a:r>
              <a:rPr sz="1969"/>
              <a:t>…</a:t>
            </a:r>
          </a:p>
          <a:p>
            <a:pPr>
              <a:spcBef>
                <a:spcPts val="844"/>
              </a:spcBef>
              <a:defRPr sz="2800">
                <a:latin typeface="Futura"/>
                <a:ea typeface="Futura"/>
                <a:cs typeface="Futura"/>
                <a:sym typeface="Futura"/>
              </a:defRPr>
            </a:pPr>
            <a:r>
              <a:rPr sz="1969">
                <a:solidFill>
                  <a:srgbClr val="0433FF"/>
                </a:solidFill>
              </a:rPr>
              <a:t>Co-teaching</a:t>
            </a:r>
            <a:r>
              <a:rPr sz="1969"/>
              <a:t> seems to support the egalitarian aims of inclusion, </a:t>
            </a:r>
            <a:r>
              <a:rPr sz="1969">
                <a:solidFill>
                  <a:srgbClr val="FF2600"/>
                </a:solidFill>
              </a:rPr>
              <a:t>but the data on student achievement in co-taught classrooms are very limited</a:t>
            </a:r>
            <a:r>
              <a:rPr sz="1969"/>
              <a:t>… To date, there are still n</a:t>
            </a:r>
            <a:r>
              <a:rPr sz="1969">
                <a:solidFill>
                  <a:srgbClr val="FF2600"/>
                </a:solidFill>
              </a:rPr>
              <a:t>o data that support causal inference</a:t>
            </a:r>
            <a:r>
              <a:rPr sz="1969"/>
              <a:t>—that is, that </a:t>
            </a:r>
            <a:r>
              <a:rPr sz="1969">
                <a:solidFill>
                  <a:srgbClr val="FF2600"/>
                </a:solidFill>
              </a:rPr>
              <a:t>co-teaching leads to improved outcomes for students with disabilities</a:t>
            </a:r>
            <a:r>
              <a:rPr sz="1969"/>
              <a:t>.</a:t>
            </a:r>
          </a:p>
          <a:p>
            <a:pPr>
              <a:defRPr sz="1000">
                <a:latin typeface="Times"/>
                <a:ea typeface="Times"/>
                <a:cs typeface="Times"/>
                <a:sym typeface="Times"/>
              </a:defRPr>
            </a:pPr>
            <a:endParaRPr sz="703"/>
          </a:p>
          <a:p>
            <a:pPr marL="321457" indent="-321457">
              <a:defRPr sz="1900">
                <a:latin typeface="Calibri"/>
                <a:ea typeface="Calibri"/>
                <a:cs typeface="Calibri"/>
                <a:sym typeface="Calibri"/>
              </a:defRPr>
            </a:pPr>
            <a:r>
              <a:rPr sz="1336"/>
              <a:t>Lemons, C. J., Vaughn, S., Wexler, J., Kearns, D. M., &amp; Sinclair, A. C. (2018). Envisioning an improved continuum of special education service for students with learning disabilities: Considering intervention intensity. </a:t>
            </a:r>
            <a:r>
              <a:rPr sz="1336" i="1"/>
              <a:t>Learning Disabilities Research &amp; Practice, 33</a:t>
            </a:r>
            <a:r>
              <a:rPr sz="1336"/>
              <a:t>, 131-143. </a:t>
            </a:r>
          </a:p>
        </p:txBody>
      </p:sp>
    </p:spTree>
    <p:extLst>
      <p:ext uri="{BB962C8B-B14F-4D97-AF65-F5344CB8AC3E}">
        <p14:creationId xmlns:p14="http://schemas.microsoft.com/office/powerpoint/2010/main" val="240116864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83">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88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88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88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88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883">
                                            <p:txEl>
                                              <p:charRg st="863" end="86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3" grpId="0" build="p" bldLvl="5" animBg="1" advAuto="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DCA73C-BD65-F742-A366-213E15ABC125}"/>
              </a:ext>
            </a:extLst>
          </p:cNvPr>
          <p:cNvSpPr txBox="1"/>
          <p:nvPr/>
        </p:nvSpPr>
        <p:spPr>
          <a:xfrm>
            <a:off x="3025588" y="2702860"/>
            <a:ext cx="6736977" cy="1446550"/>
          </a:xfrm>
          <a:prstGeom prst="rect">
            <a:avLst/>
          </a:prstGeom>
          <a:noFill/>
        </p:spPr>
        <p:txBody>
          <a:bodyPr wrap="square" rtlCol="0">
            <a:spAutoFit/>
          </a:bodyPr>
          <a:lstStyle/>
          <a:p>
            <a:r>
              <a:rPr lang="en-US" sz="4400" dirty="0"/>
              <a:t>SLD Eligibility within an MTSS Framework</a:t>
            </a:r>
          </a:p>
        </p:txBody>
      </p:sp>
    </p:spTree>
    <p:extLst>
      <p:ext uri="{BB962C8B-B14F-4D97-AF65-F5344CB8AC3E}">
        <p14:creationId xmlns:p14="http://schemas.microsoft.com/office/powerpoint/2010/main" val="2894239756"/>
      </p:ext>
    </p:extLst>
  </p:cSld>
  <p:clrMapOvr>
    <a:masterClrMapping/>
  </p:clrMapOvr>
  <mc:AlternateContent xmlns:mc="http://schemas.openxmlformats.org/markup-compatibility/2006" xmlns:p14="http://schemas.microsoft.com/office/powerpoint/2010/main">
    <mc:Choice Requires="p14">
      <p:transition p14:dur="10" advClick="0" advTm="59000"/>
    </mc:Choice>
    <mc:Fallback xmlns="">
      <p:transition advClick="0" advTm="59000"/>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A64876-FEB1-3C44-A16A-14A40A67F617}"/>
              </a:ext>
            </a:extLst>
          </p:cNvPr>
          <p:cNvSpPr txBox="1"/>
          <p:nvPr/>
        </p:nvSpPr>
        <p:spPr>
          <a:xfrm>
            <a:off x="2262554" y="2391508"/>
            <a:ext cx="4594528" cy="923330"/>
          </a:xfrm>
          <a:prstGeom prst="rect">
            <a:avLst/>
          </a:prstGeom>
          <a:noFill/>
        </p:spPr>
        <p:txBody>
          <a:bodyPr wrap="none" rtlCol="0">
            <a:spAutoFit/>
          </a:bodyPr>
          <a:lstStyle/>
          <a:p>
            <a:r>
              <a:rPr lang="en-US" dirty="0"/>
              <a:t>Joint Principles Developed in </a:t>
            </a:r>
            <a:r>
              <a:rPr lang="en-US" dirty="0" err="1"/>
              <a:t>Partnershipi</a:t>
            </a:r>
            <a:r>
              <a:rPr lang="en-US" dirty="0"/>
              <a:t> with:</a:t>
            </a:r>
          </a:p>
          <a:p>
            <a:endParaRPr lang="en-US" dirty="0"/>
          </a:p>
          <a:p>
            <a:endParaRPr lang="en-US" dirty="0"/>
          </a:p>
        </p:txBody>
      </p:sp>
      <p:pic>
        <p:nvPicPr>
          <p:cNvPr id="4" name="Picture 3">
            <a:extLst>
              <a:ext uri="{FF2B5EF4-FFF2-40B4-BE49-F238E27FC236}">
                <a16:creationId xmlns:a16="http://schemas.microsoft.com/office/drawing/2014/main" id="{3A835817-5213-6743-BA52-9F1DEF28211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3331949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5"/>
          <p:cNvSpPr>
            <a:spLocks noGrp="1"/>
          </p:cNvSpPr>
          <p:nvPr>
            <p:ph type="title" idx="4294967295"/>
          </p:nvPr>
        </p:nvSpPr>
        <p:spPr>
          <a:solidFill>
            <a:srgbClr val="F79646"/>
          </a:solidFill>
        </p:spPr>
        <p:txBody>
          <a:bodyPr rtlCol="0">
            <a:normAutofit/>
          </a:bodyPr>
          <a:lstStyle/>
          <a:p>
            <a:pPr>
              <a:defRPr/>
            </a:pPr>
            <a:r>
              <a:rPr lang="en-US" dirty="0"/>
              <a:t>Special Education and MTSS Entitlement</a:t>
            </a:r>
          </a:p>
        </p:txBody>
      </p:sp>
      <p:sp>
        <p:nvSpPr>
          <p:cNvPr id="47106" name="Rectangle 3"/>
          <p:cNvSpPr>
            <a:spLocks noGrp="1" noChangeArrowheads="1"/>
          </p:cNvSpPr>
          <p:nvPr>
            <p:ph idx="4294967295"/>
          </p:nvPr>
        </p:nvSpPr>
        <p:spPr>
          <a:xfrm>
            <a:off x="1129552" y="2164976"/>
            <a:ext cx="10567147" cy="4303340"/>
          </a:xfrm>
        </p:spPr>
        <p:txBody>
          <a:bodyPr rtlCol="0">
            <a:normAutofit/>
          </a:bodyPr>
          <a:lstStyle/>
          <a:p>
            <a:pPr marL="292100" indent="-292100">
              <a:buFont typeface="Arial" pitchFamily="34" charset="0"/>
              <a:buChar char="•"/>
              <a:defRPr/>
            </a:pPr>
            <a:r>
              <a:rPr lang="en-US" sz="3200" dirty="0"/>
              <a:t>Instead of IQ/Achievement Discrepancy:</a:t>
            </a:r>
          </a:p>
          <a:p>
            <a:pPr marL="639763" lvl="1">
              <a:buFont typeface="Arial" pitchFamily="34" charset="0"/>
              <a:buChar char="–"/>
              <a:defRPr/>
            </a:pPr>
            <a:r>
              <a:rPr lang="en-US" sz="3200" dirty="0"/>
              <a:t>Problem solving teams will design powerful interventions for students following the 5-step problem process</a:t>
            </a:r>
          </a:p>
          <a:p>
            <a:pPr marL="639763" lvl="1">
              <a:buFont typeface="Arial" pitchFamily="34" charset="0"/>
              <a:buChar char="–"/>
              <a:defRPr/>
            </a:pPr>
            <a:r>
              <a:rPr lang="en-US" sz="3200" dirty="0"/>
              <a:t>Regular data collection </a:t>
            </a:r>
          </a:p>
          <a:p>
            <a:pPr marL="639763" lvl="1">
              <a:buFont typeface="Arial" pitchFamily="34" charset="0"/>
              <a:buChar char="–"/>
              <a:defRPr/>
            </a:pPr>
            <a:r>
              <a:rPr lang="en-US" sz="3200" dirty="0"/>
              <a:t>Students will be eligible to receive special education services when data a discrepancy on both level and slope of performance</a:t>
            </a:r>
          </a:p>
          <a:p>
            <a:pPr marL="639763" lvl="1">
              <a:buFont typeface="Arial" pitchFamily="34" charset="0"/>
              <a:buChar char="–"/>
              <a:defRPr/>
            </a:pPr>
            <a:r>
              <a:rPr lang="en-US" sz="3200" dirty="0"/>
              <a:t>Exclusionary Factors</a:t>
            </a:r>
          </a:p>
        </p:txBody>
      </p:sp>
    </p:spTree>
    <p:extLst>
      <p:ext uri="{BB962C8B-B14F-4D97-AF65-F5344CB8AC3E}">
        <p14:creationId xmlns:p14="http://schemas.microsoft.com/office/powerpoint/2010/main" val="174723093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1" name="Group"/>
          <p:cNvGrpSpPr/>
          <p:nvPr/>
        </p:nvGrpSpPr>
        <p:grpSpPr>
          <a:xfrm>
            <a:off x="4149328" y="98227"/>
            <a:ext cx="3964781" cy="2678906"/>
            <a:chOff x="0" y="0"/>
            <a:chExt cx="5638800" cy="3810000"/>
          </a:xfrm>
        </p:grpSpPr>
        <p:pic>
          <p:nvPicPr>
            <p:cNvPr id="356" name="image43.png" descr="image43.png"/>
            <p:cNvPicPr>
              <a:picLocks noChangeAspect="1"/>
            </p:cNvPicPr>
            <p:nvPr/>
          </p:nvPicPr>
          <p:blipFill>
            <a:blip r:embed="rId3">
              <a:extLst/>
            </a:blip>
            <a:stretch>
              <a:fillRect/>
            </a:stretch>
          </p:blipFill>
          <p:spPr>
            <a:xfrm>
              <a:off x="4013200" y="330200"/>
              <a:ext cx="1625600" cy="1625600"/>
            </a:xfrm>
            <a:prstGeom prst="rect">
              <a:avLst/>
            </a:prstGeom>
            <a:ln w="12700" cap="flat">
              <a:noFill/>
              <a:miter lim="400000"/>
            </a:ln>
            <a:effectLst/>
          </p:spPr>
        </p:pic>
        <p:pic>
          <p:nvPicPr>
            <p:cNvPr id="357" name="image43.png" descr="image43.png"/>
            <p:cNvPicPr>
              <a:picLocks noChangeAspect="1"/>
            </p:cNvPicPr>
            <p:nvPr/>
          </p:nvPicPr>
          <p:blipFill>
            <a:blip r:embed="rId3">
              <a:extLst/>
            </a:blip>
            <a:stretch>
              <a:fillRect/>
            </a:stretch>
          </p:blipFill>
          <p:spPr>
            <a:xfrm>
              <a:off x="2171700" y="0"/>
              <a:ext cx="1625600" cy="1625600"/>
            </a:xfrm>
            <a:prstGeom prst="rect">
              <a:avLst/>
            </a:prstGeom>
            <a:ln w="12700" cap="flat">
              <a:noFill/>
              <a:miter lim="400000"/>
            </a:ln>
            <a:effectLst/>
          </p:spPr>
        </p:pic>
        <p:pic>
          <p:nvPicPr>
            <p:cNvPr id="358" name="image43.png" descr="image43.png"/>
            <p:cNvPicPr>
              <a:picLocks noChangeAspect="1"/>
            </p:cNvPicPr>
            <p:nvPr/>
          </p:nvPicPr>
          <p:blipFill>
            <a:blip r:embed="rId3">
              <a:extLst/>
            </a:blip>
            <a:stretch>
              <a:fillRect/>
            </a:stretch>
          </p:blipFill>
          <p:spPr>
            <a:xfrm>
              <a:off x="1409700" y="1739900"/>
              <a:ext cx="1625600" cy="1625600"/>
            </a:xfrm>
            <a:prstGeom prst="rect">
              <a:avLst/>
            </a:prstGeom>
            <a:ln w="12700" cap="flat">
              <a:noFill/>
              <a:miter lim="400000"/>
            </a:ln>
            <a:effectLst/>
          </p:spPr>
        </p:pic>
        <p:pic>
          <p:nvPicPr>
            <p:cNvPr id="359" name="image44.png" descr="image44.png"/>
            <p:cNvPicPr>
              <a:picLocks noChangeAspect="1"/>
            </p:cNvPicPr>
            <p:nvPr/>
          </p:nvPicPr>
          <p:blipFill>
            <a:blip r:embed="rId4">
              <a:extLst/>
            </a:blip>
            <a:stretch>
              <a:fillRect/>
            </a:stretch>
          </p:blipFill>
          <p:spPr>
            <a:xfrm>
              <a:off x="0" y="330200"/>
              <a:ext cx="1739900" cy="1739900"/>
            </a:xfrm>
            <a:prstGeom prst="rect">
              <a:avLst/>
            </a:prstGeom>
            <a:ln w="12700" cap="flat">
              <a:noFill/>
              <a:miter lim="400000"/>
            </a:ln>
            <a:effectLst/>
          </p:spPr>
        </p:pic>
        <p:pic>
          <p:nvPicPr>
            <p:cNvPr id="360" name="image44.png" descr="image44.png"/>
            <p:cNvPicPr>
              <a:picLocks noChangeAspect="1"/>
            </p:cNvPicPr>
            <p:nvPr/>
          </p:nvPicPr>
          <p:blipFill>
            <a:blip r:embed="rId4">
              <a:extLst/>
            </a:blip>
            <a:stretch>
              <a:fillRect/>
            </a:stretch>
          </p:blipFill>
          <p:spPr>
            <a:xfrm>
              <a:off x="2933700" y="2070100"/>
              <a:ext cx="1739900" cy="1739900"/>
            </a:xfrm>
            <a:prstGeom prst="rect">
              <a:avLst/>
            </a:prstGeom>
            <a:ln w="12700" cap="flat">
              <a:noFill/>
              <a:miter lim="400000"/>
            </a:ln>
            <a:effectLst/>
          </p:spPr>
        </p:pic>
      </p:grpSp>
      <p:sp>
        <p:nvSpPr>
          <p:cNvPr id="362" name="Line"/>
          <p:cNvSpPr/>
          <p:nvPr/>
        </p:nvSpPr>
        <p:spPr>
          <a:xfrm>
            <a:off x="1827609" y="2893219"/>
            <a:ext cx="8608219" cy="0"/>
          </a:xfrm>
          <a:prstGeom prst="line">
            <a:avLst/>
          </a:prstGeom>
          <a:ln w="28575">
            <a:solidFill>
              <a:srgbClr val="5B92C8"/>
            </a:solidFill>
          </a:ln>
        </p:spPr>
        <p:txBody>
          <a:bodyPr lIns="35719" tIns="35719" rIns="35719" bIns="35719" anchor="ctr"/>
          <a:lstStyle/>
          <a:p>
            <a:pPr>
              <a:defRPr sz="3000"/>
            </a:pPr>
            <a:endParaRPr sz="2109"/>
          </a:p>
        </p:txBody>
      </p:sp>
      <p:grpSp>
        <p:nvGrpSpPr>
          <p:cNvPr id="365" name="Group"/>
          <p:cNvGrpSpPr/>
          <p:nvPr/>
        </p:nvGrpSpPr>
        <p:grpSpPr>
          <a:xfrm>
            <a:off x="1782961" y="98226"/>
            <a:ext cx="2053828" cy="2669977"/>
            <a:chOff x="0" y="0"/>
            <a:chExt cx="2921000" cy="3797300"/>
          </a:xfrm>
        </p:grpSpPr>
        <p:sp>
          <p:nvSpPr>
            <p:cNvPr id="363" name="Shape"/>
            <p:cNvSpPr/>
            <p:nvPr/>
          </p:nvSpPr>
          <p:spPr>
            <a:xfrm>
              <a:off x="0" y="0"/>
              <a:ext cx="2921000" cy="37973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035"/>
                  </a:lnTo>
                  <a:lnTo>
                    <a:pt x="13500" y="14035"/>
                  </a:lnTo>
                  <a:lnTo>
                    <a:pt x="13500" y="17434"/>
                  </a:lnTo>
                  <a:lnTo>
                    <a:pt x="16200" y="17434"/>
                  </a:lnTo>
                  <a:lnTo>
                    <a:pt x="10800" y="21600"/>
                  </a:lnTo>
                  <a:lnTo>
                    <a:pt x="5400" y="17434"/>
                  </a:lnTo>
                  <a:lnTo>
                    <a:pt x="8100" y="17434"/>
                  </a:lnTo>
                  <a:lnTo>
                    <a:pt x="8100" y="14035"/>
                  </a:lnTo>
                  <a:lnTo>
                    <a:pt x="0" y="14035"/>
                  </a:lnTo>
                  <a:close/>
                </a:path>
              </a:pathLst>
            </a:custGeom>
            <a:solidFill>
              <a:srgbClr val="FAA757"/>
            </a:solidFill>
            <a:ln w="25400" cap="flat">
              <a:solidFill>
                <a:srgbClr val="FAA757"/>
              </a:solidFill>
              <a:prstDash val="solid"/>
              <a:round/>
            </a:ln>
            <a:effectLst/>
          </p:spPr>
          <p:txBody>
            <a:bodyPr wrap="square" lIns="35719" tIns="35719" rIns="35719" bIns="35719" numCol="1" anchor="ctr">
              <a:noAutofit/>
            </a:bodyPr>
            <a:lstStyle/>
            <a:p>
              <a:pPr marL="28574" marR="28574" defTabSz="651844">
                <a:defRPr>
                  <a:solidFill>
                    <a:srgbClr val="000000"/>
                  </a:solidFill>
                  <a:uFill>
                    <a:solidFill>
                      <a:srgbClr val="000000"/>
                    </a:solidFill>
                  </a:uFill>
                  <a:latin typeface="Helvetica Neue Light"/>
                  <a:ea typeface="Helvetica Neue Light"/>
                  <a:cs typeface="Helvetica Neue Light"/>
                  <a:sym typeface="Helvetica Neue Light"/>
                </a:defRPr>
              </a:pPr>
              <a:endParaRPr sz="1266"/>
            </a:p>
          </p:txBody>
        </p:sp>
        <p:sp>
          <p:nvSpPr>
            <p:cNvPr id="364" name="Average Achievement of Peers"/>
            <p:cNvSpPr txBox="1"/>
            <p:nvPr/>
          </p:nvSpPr>
          <p:spPr>
            <a:xfrm>
              <a:off x="0" y="395365"/>
              <a:ext cx="2921000" cy="16784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marL="40640" marR="40640" defTabSz="927100">
                <a:buClr>
                  <a:srgbClr val="FFFFFF"/>
                </a:buClr>
                <a:defRPr>
                  <a:solidFill>
                    <a:srgbClr val="FFFFFF"/>
                  </a:solidFill>
                  <a:uFill>
                    <a:solidFill>
                      <a:srgbClr val="FFFFFF"/>
                    </a:solidFill>
                  </a:uFill>
                  <a:latin typeface="Futura"/>
                  <a:ea typeface="Futura"/>
                  <a:cs typeface="Futura"/>
                  <a:sym typeface="Futura"/>
                </a:defRPr>
              </a:lvl1pPr>
            </a:lstStyle>
            <a:p>
              <a:r>
                <a:rPr sz="2400" dirty="0"/>
                <a:t>Average Achievement of Peers</a:t>
              </a:r>
            </a:p>
          </p:txBody>
        </p:sp>
      </p:grpSp>
      <p:grpSp>
        <p:nvGrpSpPr>
          <p:cNvPr id="368" name="Group"/>
          <p:cNvGrpSpPr/>
          <p:nvPr/>
        </p:nvGrpSpPr>
        <p:grpSpPr>
          <a:xfrm>
            <a:off x="2032992" y="4634508"/>
            <a:ext cx="2312789" cy="1326739"/>
            <a:chOff x="0" y="0"/>
            <a:chExt cx="3289300" cy="1886916"/>
          </a:xfrm>
        </p:grpSpPr>
        <p:pic>
          <p:nvPicPr>
            <p:cNvPr id="366" name="image43.png" descr="image43.png"/>
            <p:cNvPicPr>
              <a:picLocks noChangeAspect="1"/>
            </p:cNvPicPr>
            <p:nvPr/>
          </p:nvPicPr>
          <p:blipFill>
            <a:blip r:embed="rId3">
              <a:extLst/>
            </a:blip>
            <a:stretch>
              <a:fillRect/>
            </a:stretch>
          </p:blipFill>
          <p:spPr>
            <a:xfrm>
              <a:off x="254000" y="0"/>
              <a:ext cx="1625600" cy="1625600"/>
            </a:xfrm>
            <a:prstGeom prst="rect">
              <a:avLst/>
            </a:prstGeom>
            <a:ln w="12700" cap="flat">
              <a:noFill/>
              <a:miter lim="400000"/>
            </a:ln>
            <a:effectLst/>
          </p:spPr>
        </p:pic>
        <p:sp>
          <p:nvSpPr>
            <p:cNvPr id="367" name="Student with Concerns"/>
            <p:cNvSpPr txBox="1"/>
            <p:nvPr/>
          </p:nvSpPr>
          <p:spPr>
            <a:xfrm>
              <a:off x="0" y="1415083"/>
              <a:ext cx="3289300" cy="4718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marL="40640" marR="40640" defTabSz="927100">
                <a:buClr>
                  <a:srgbClr val="000000"/>
                </a:buClr>
                <a:defRPr sz="2400">
                  <a:uFill>
                    <a:solidFill>
                      <a:srgbClr val="000000"/>
                    </a:solidFill>
                  </a:uFill>
                  <a:latin typeface="Helvetica Neue Light"/>
                  <a:ea typeface="Helvetica Neue Light"/>
                  <a:cs typeface="Helvetica Neue Light"/>
                  <a:sym typeface="Helvetica Neue Light"/>
                </a:defRPr>
              </a:lvl1pPr>
            </a:lstStyle>
            <a:p>
              <a:r>
                <a:rPr sz="1687"/>
                <a:t>Student with Concerns</a:t>
              </a:r>
            </a:p>
          </p:txBody>
        </p:sp>
      </p:grpSp>
      <p:sp>
        <p:nvSpPr>
          <p:cNvPr id="369" name="Adapted from Fuchs, 2003"/>
          <p:cNvSpPr txBox="1"/>
          <p:nvPr/>
        </p:nvSpPr>
        <p:spPr>
          <a:xfrm>
            <a:off x="7012781" y="6410925"/>
            <a:ext cx="3268266" cy="2452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marL="40640" marR="40640" defTabSz="927100">
              <a:buClr>
                <a:srgbClr val="000000"/>
              </a:buClr>
              <a:defRPr sz="1600">
                <a:uFill>
                  <a:solidFill>
                    <a:srgbClr val="000000"/>
                  </a:solidFill>
                </a:uFill>
                <a:latin typeface="Helvetica Neue Light"/>
                <a:ea typeface="Helvetica Neue Light"/>
                <a:cs typeface="Helvetica Neue Light"/>
                <a:sym typeface="Helvetica Neue Light"/>
              </a:defRPr>
            </a:lvl1pPr>
          </a:lstStyle>
          <a:p>
            <a:pPr>
              <a:defRPr sz="3600"/>
            </a:pPr>
            <a:r>
              <a:rPr sz="1125"/>
              <a:t>Adapted from Fuchs, 2003</a:t>
            </a:r>
          </a:p>
        </p:txBody>
      </p:sp>
      <p:grpSp>
        <p:nvGrpSpPr>
          <p:cNvPr id="372" name="Group"/>
          <p:cNvGrpSpPr/>
          <p:nvPr/>
        </p:nvGrpSpPr>
        <p:grpSpPr>
          <a:xfrm>
            <a:off x="2536049" y="3009305"/>
            <a:ext cx="4783643" cy="3041486"/>
            <a:chOff x="0" y="0"/>
            <a:chExt cx="6803402" cy="4325668"/>
          </a:xfrm>
        </p:grpSpPr>
        <p:sp>
          <p:nvSpPr>
            <p:cNvPr id="370" name="Group"/>
            <p:cNvSpPr/>
            <p:nvPr/>
          </p:nvSpPr>
          <p:spPr>
            <a:xfrm>
              <a:off x="0" y="0"/>
              <a:ext cx="649536" cy="22098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4320"/>
                  </a:lnTo>
                  <a:lnTo>
                    <a:pt x="16200" y="4320"/>
                  </a:lnTo>
                  <a:lnTo>
                    <a:pt x="16200" y="17280"/>
                  </a:lnTo>
                  <a:lnTo>
                    <a:pt x="21600" y="17280"/>
                  </a:lnTo>
                  <a:lnTo>
                    <a:pt x="10800" y="21600"/>
                  </a:lnTo>
                  <a:lnTo>
                    <a:pt x="0" y="17280"/>
                  </a:lnTo>
                  <a:lnTo>
                    <a:pt x="5400" y="17280"/>
                  </a:lnTo>
                  <a:lnTo>
                    <a:pt x="5400" y="4320"/>
                  </a:lnTo>
                  <a:lnTo>
                    <a:pt x="0" y="4320"/>
                  </a:lnTo>
                  <a:close/>
                </a:path>
              </a:pathLst>
            </a:custGeom>
            <a:solidFill>
              <a:srgbClr val="73FA41"/>
            </a:solidFill>
            <a:ln w="12700" cap="flat">
              <a:solidFill>
                <a:srgbClr val="000000"/>
              </a:solidFill>
              <a:prstDash val="solid"/>
              <a:round/>
            </a:ln>
            <a:effectLst/>
          </p:spPr>
          <p:txBody>
            <a:bodyPr wrap="square" lIns="35719" tIns="35719" rIns="35719" bIns="35719" numCol="1" anchor="ctr">
              <a:noAutofit/>
            </a:bodyPr>
            <a:lstStyle/>
            <a:p>
              <a:pPr marL="40638" marR="40638" defTabSz="651844">
                <a:defRPr sz="3400">
                  <a:uFill>
                    <a:solidFill>
                      <a:srgbClr val="000000"/>
                    </a:solidFill>
                  </a:uFill>
                  <a:latin typeface="Times New Roman"/>
                  <a:ea typeface="Times New Roman"/>
                  <a:cs typeface="Times New Roman"/>
                  <a:sym typeface="Times New Roman"/>
                </a:defRPr>
              </a:pPr>
              <a:endParaRPr sz="2391"/>
            </a:p>
          </p:txBody>
        </p:sp>
        <p:sp>
          <p:nvSpPr>
            <p:cNvPr id="371" name="Performance Discrepancy: Severe Educational Need"/>
            <p:cNvSpPr txBox="1"/>
            <p:nvPr/>
          </p:nvSpPr>
          <p:spPr>
            <a:xfrm>
              <a:off x="758202" y="185468"/>
              <a:ext cx="6045201" cy="414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p>
              <a:pPr marL="40638" marR="40638" defTabSz="651844">
                <a:buFont typeface="Century Gothic"/>
                <a:defRPr sz="2400">
                  <a:uFill>
                    <a:solidFill>
                      <a:srgbClr val="000000"/>
                    </a:solidFill>
                  </a:uFill>
                  <a:latin typeface="Futura"/>
                  <a:ea typeface="Futura"/>
                  <a:cs typeface="Futura"/>
                  <a:sym typeface="Futura"/>
                </a:defRPr>
              </a:pPr>
              <a:r>
                <a:rPr sz="1687"/>
                <a:t>Performance Discrepancy:</a:t>
              </a:r>
              <a:r>
                <a:rPr sz="1687">
                  <a:latin typeface="Futura Bold"/>
                  <a:ea typeface="Futura Bold"/>
                  <a:cs typeface="Futura Bold"/>
                  <a:sym typeface="Futura Bold"/>
                </a:rPr>
                <a:t> </a:t>
              </a:r>
              <a:r>
                <a:rPr sz="1687">
                  <a:solidFill>
                    <a:srgbClr val="FF2600"/>
                  </a:solidFill>
                  <a:latin typeface="Futura Bold"/>
                  <a:ea typeface="Futura Bold"/>
                  <a:cs typeface="Futura Bold"/>
                  <a:sym typeface="Futura Bold"/>
                </a:rPr>
                <a:t>Severe Educational Need</a:t>
              </a:r>
              <a:r>
                <a:rPr sz="1687" i="1">
                  <a:solidFill>
                    <a:srgbClr val="FF2600"/>
                  </a:solidFill>
                </a:rPr>
                <a:t> </a:t>
              </a:r>
            </a:p>
          </p:txBody>
        </p:sp>
      </p:grpSp>
      <p:sp>
        <p:nvSpPr>
          <p:cNvPr id="373" name="A Significant Performance Discrepancy, is Necessary, But Not Sufficient"/>
          <p:cNvSpPr txBox="1"/>
          <p:nvPr/>
        </p:nvSpPr>
        <p:spPr>
          <a:xfrm>
            <a:off x="4747617" y="5318937"/>
            <a:ext cx="5295305" cy="4617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marL="28574" marR="28574" defTabSz="651844">
              <a:defRPr>
                <a:solidFill>
                  <a:srgbClr val="0433FF"/>
                </a:solidFill>
                <a:uFill>
                  <a:solidFill>
                    <a:srgbClr val="0433FF"/>
                  </a:solidFill>
                </a:uFill>
                <a:latin typeface="Futura"/>
                <a:ea typeface="Futura"/>
                <a:cs typeface="Futura"/>
                <a:sym typeface="Futura"/>
              </a:defRPr>
            </a:pPr>
            <a:r>
              <a:rPr sz="1266"/>
              <a:t>A Significant </a:t>
            </a:r>
            <a:r>
              <a:rPr sz="1266">
                <a:solidFill>
                  <a:srgbClr val="FF2600"/>
                </a:solidFill>
              </a:rPr>
              <a:t>Performance Discrepancy</a:t>
            </a:r>
            <a:r>
              <a:rPr sz="1266"/>
              <a:t>, is Necessary, But Not Sufficient</a:t>
            </a:r>
          </a:p>
        </p:txBody>
      </p:sp>
    </p:spTree>
    <p:extLst>
      <p:ext uri="{BB962C8B-B14F-4D97-AF65-F5344CB8AC3E}">
        <p14:creationId xmlns:p14="http://schemas.microsoft.com/office/powerpoint/2010/main" val="3396845819"/>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p:tmAbs val="0"/>
                                  </p:iterate>
                                  <p:childTnLst>
                                    <p:set>
                                      <p:cBhvr>
                                        <p:cTn id="6" fill="hold"/>
                                        <p:tgtEl>
                                          <p:spTgt spid="372"/>
                                        </p:tgtEl>
                                        <p:attrNameLst>
                                          <p:attrName>style.visibility</p:attrName>
                                        </p:attrNameLst>
                                      </p:cBhvr>
                                      <p:to>
                                        <p:strVal val="visible"/>
                                      </p:to>
                                    </p:set>
                                    <p:anim calcmode="lin" valueType="num">
                                      <p:cBhvr>
                                        <p:cTn id="7" dur="1000" fill="hold"/>
                                        <p:tgtEl>
                                          <p:spTgt spid="372"/>
                                        </p:tgtEl>
                                        <p:attrNameLst>
                                          <p:attrName>ppt_x</p:attrName>
                                        </p:attrNameLst>
                                      </p:cBhvr>
                                      <p:tavLst>
                                        <p:tav tm="0">
                                          <p:val>
                                            <p:strVal val="0-#ppt_w/2"/>
                                          </p:val>
                                        </p:tav>
                                        <p:tav tm="100000">
                                          <p:val>
                                            <p:strVal val="#ppt_x"/>
                                          </p:val>
                                        </p:tav>
                                      </p:tavLst>
                                    </p:anim>
                                    <p:anim calcmode="lin" valueType="num">
                                      <p:cBhvr>
                                        <p:cTn id="8" dur="1000" fill="hold"/>
                                        <p:tgtEl>
                                          <p:spTgt spid="37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3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 grpId="0" animBg="1" advAuto="0"/>
      <p:bldP spid="373" grpId="0" animBg="1" advAuto="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How to Measure the Performance discrepancy?"/>
          <p:cNvSpPr txBox="1">
            <a:spLocks noGrp="1"/>
          </p:cNvSpPr>
          <p:nvPr>
            <p:ph type="title"/>
          </p:nvPr>
        </p:nvSpPr>
        <p:spPr>
          <a:xfrm>
            <a:off x="1881188" y="328725"/>
            <a:ext cx="8429625" cy="1339454"/>
          </a:xfrm>
          <a:prstGeom prst="rect">
            <a:avLst/>
          </a:prstGeom>
        </p:spPr>
        <p:txBody>
          <a:bodyPr/>
          <a:lstStyle>
            <a:lvl1pPr>
              <a:defRPr b="0">
                <a:latin typeface="Futura"/>
                <a:ea typeface="Futura"/>
                <a:cs typeface="Futura"/>
                <a:sym typeface="Futura"/>
              </a:defRPr>
            </a:lvl1pPr>
          </a:lstStyle>
          <a:p>
            <a:r>
              <a:t>How to Measure the Performance discrepancy?</a:t>
            </a:r>
          </a:p>
        </p:txBody>
      </p:sp>
      <p:sp>
        <p:nvSpPr>
          <p:cNvPr id="378" name="Measuring the Performance Discrepancy is the EASIEST Thing to Do.…"/>
          <p:cNvSpPr txBox="1">
            <a:spLocks noGrp="1"/>
          </p:cNvSpPr>
          <p:nvPr>
            <p:ph type="body" idx="1"/>
          </p:nvPr>
        </p:nvSpPr>
        <p:spPr>
          <a:xfrm>
            <a:off x="666974" y="1856403"/>
            <a:ext cx="11080377" cy="4027290"/>
          </a:xfrm>
          <a:prstGeom prst="rect">
            <a:avLst/>
          </a:prstGeom>
        </p:spPr>
        <p:txBody>
          <a:bodyPr>
            <a:normAutofit fontScale="92500" lnSpcReduction="10000"/>
          </a:bodyPr>
          <a:lstStyle/>
          <a:p>
            <a:pPr marL="0" indent="0" defTabSz="377890">
              <a:spcBef>
                <a:spcPts val="2672"/>
              </a:spcBef>
              <a:buSzTx/>
              <a:buNone/>
              <a:defRPr sz="3128">
                <a:latin typeface="Futura"/>
                <a:ea typeface="Futura"/>
                <a:cs typeface="Futura"/>
                <a:sym typeface="Futura"/>
              </a:defRPr>
            </a:pPr>
            <a:r>
              <a:rPr dirty="0"/>
              <a:t>Measuring the </a:t>
            </a:r>
            <a:r>
              <a:rPr dirty="0">
                <a:solidFill>
                  <a:srgbClr val="0433FF"/>
                </a:solidFill>
              </a:rPr>
              <a:t>Performance Discrepancy</a:t>
            </a:r>
            <a:r>
              <a:rPr dirty="0"/>
              <a:t> is the </a:t>
            </a:r>
            <a:r>
              <a:rPr dirty="0">
                <a:solidFill>
                  <a:srgbClr val="FF2600"/>
                </a:solidFill>
              </a:rPr>
              <a:t>EASIEST</a:t>
            </a:r>
            <a:r>
              <a:rPr dirty="0"/>
              <a:t> Thing to Do.</a:t>
            </a:r>
          </a:p>
          <a:p>
            <a:pPr marL="0" indent="0" defTabSz="377890">
              <a:spcBef>
                <a:spcPts val="2672"/>
              </a:spcBef>
              <a:buSzTx/>
              <a:buNone/>
              <a:defRPr sz="3128">
                <a:latin typeface="Futura"/>
                <a:ea typeface="Futura"/>
                <a:cs typeface="Futura"/>
                <a:sym typeface="Futura"/>
              </a:defRPr>
            </a:pPr>
            <a:r>
              <a:rPr dirty="0"/>
              <a:t>Use a </a:t>
            </a:r>
            <a:r>
              <a:rPr dirty="0">
                <a:solidFill>
                  <a:srgbClr val="FF2600"/>
                </a:solidFill>
              </a:rPr>
              <a:t>Validated</a:t>
            </a:r>
            <a:r>
              <a:rPr dirty="0">
                <a:solidFill>
                  <a:srgbClr val="0433FF"/>
                </a:solidFill>
              </a:rPr>
              <a:t>, Norm-Referenced Achievement Test</a:t>
            </a:r>
            <a:r>
              <a:rPr dirty="0"/>
              <a:t>, But Be Attentive to Issues of</a:t>
            </a:r>
          </a:p>
          <a:p>
            <a:pPr marL="542191" lvl="1" indent="-271096" defTabSz="377890">
              <a:spcBef>
                <a:spcPts val="2672"/>
              </a:spcBef>
              <a:defRPr sz="3128">
                <a:latin typeface="Futura"/>
                <a:ea typeface="Futura"/>
                <a:cs typeface="Futura"/>
                <a:sym typeface="Futura"/>
              </a:defRPr>
            </a:pPr>
            <a:r>
              <a:rPr dirty="0"/>
              <a:t>Are </a:t>
            </a:r>
            <a:r>
              <a:rPr dirty="0">
                <a:solidFill>
                  <a:srgbClr val="0433FF"/>
                </a:solidFill>
              </a:rPr>
              <a:t>National Norms Representative</a:t>
            </a:r>
            <a:r>
              <a:rPr dirty="0"/>
              <a:t> </a:t>
            </a:r>
            <a:r>
              <a:rPr dirty="0">
                <a:solidFill>
                  <a:srgbClr val="FF2600"/>
                </a:solidFill>
              </a:rPr>
              <a:t>of the Community</a:t>
            </a:r>
            <a:r>
              <a:rPr dirty="0"/>
              <a:t> Where Students Go to School?</a:t>
            </a:r>
            <a:r>
              <a:rPr dirty="0">
                <a:solidFill>
                  <a:srgbClr val="FF2600"/>
                </a:solidFill>
              </a:rPr>
              <a:t> If Not, Local Norms Are Essential!</a:t>
            </a:r>
          </a:p>
          <a:p>
            <a:pPr marL="542191" lvl="1" indent="-271096" defTabSz="377890">
              <a:spcBef>
                <a:spcPts val="2672"/>
              </a:spcBef>
              <a:defRPr sz="3128">
                <a:latin typeface="Futura"/>
                <a:ea typeface="Futura"/>
                <a:cs typeface="Futura"/>
                <a:sym typeface="Futura"/>
              </a:defRPr>
            </a:pPr>
            <a:r>
              <a:rPr dirty="0"/>
              <a:t>Do You Want a </a:t>
            </a:r>
            <a:r>
              <a:rPr dirty="0">
                <a:solidFill>
                  <a:srgbClr val="0433FF"/>
                </a:solidFill>
              </a:rPr>
              <a:t>Seamless Assessment System</a:t>
            </a:r>
            <a:r>
              <a:rPr dirty="0"/>
              <a:t> </a:t>
            </a:r>
            <a:r>
              <a:rPr dirty="0">
                <a:solidFill>
                  <a:srgbClr val="FF2600"/>
                </a:solidFill>
              </a:rPr>
              <a:t>or</a:t>
            </a:r>
            <a:r>
              <a:rPr dirty="0"/>
              <a:t> </a:t>
            </a:r>
            <a:r>
              <a:rPr dirty="0">
                <a:solidFill>
                  <a:srgbClr val="0433FF"/>
                </a:solidFill>
              </a:rPr>
              <a:t>“Separate” Assessment System</a:t>
            </a:r>
          </a:p>
        </p:txBody>
      </p:sp>
    </p:spTree>
    <p:extLst>
      <p:ext uri="{BB962C8B-B14F-4D97-AF65-F5344CB8AC3E}">
        <p14:creationId xmlns:p14="http://schemas.microsoft.com/office/powerpoint/2010/main" val="238436923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78">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37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378">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378">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37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 grpId="0" build="p" bldLvl="5" animBg="1" advAuto="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Norms Matter when Determining the performance Discrepancy"/>
          <p:cNvSpPr txBox="1">
            <a:spLocks noGrp="1"/>
          </p:cNvSpPr>
          <p:nvPr>
            <p:ph type="title"/>
          </p:nvPr>
        </p:nvSpPr>
        <p:spPr>
          <a:prstGeom prst="rect">
            <a:avLst/>
          </a:prstGeom>
        </p:spPr>
        <p:txBody>
          <a:bodyPr/>
          <a:lstStyle>
            <a:lvl1pPr>
              <a:defRPr sz="3600" b="0">
                <a:latin typeface="Futura"/>
                <a:ea typeface="Futura"/>
                <a:cs typeface="Futura"/>
                <a:sym typeface="Futura"/>
              </a:defRPr>
            </a:lvl1pPr>
          </a:lstStyle>
          <a:p>
            <a:r>
              <a:t>Norms Matter when Determining the performance Discrepancy</a:t>
            </a:r>
          </a:p>
        </p:txBody>
      </p:sp>
      <p:grpSp>
        <p:nvGrpSpPr>
          <p:cNvPr id="383" name="Group"/>
          <p:cNvGrpSpPr/>
          <p:nvPr/>
        </p:nvGrpSpPr>
        <p:grpSpPr>
          <a:xfrm>
            <a:off x="6301383" y="1704934"/>
            <a:ext cx="3536156" cy="4859092"/>
            <a:chOff x="0" y="0"/>
            <a:chExt cx="5029200" cy="6910707"/>
          </a:xfrm>
        </p:grpSpPr>
        <p:sp>
          <p:nvSpPr>
            <p:cNvPr id="381" name="Significantly Discrepant Reader Locally…"/>
            <p:cNvSpPr txBox="1"/>
            <p:nvPr/>
          </p:nvSpPr>
          <p:spPr>
            <a:xfrm>
              <a:off x="0" y="5700392"/>
              <a:ext cx="5029200" cy="12103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p>
              <a:pPr marL="455398" indent="-455398" defTabSz="455398">
                <a:defRPr sz="2400">
                  <a:solidFill>
                    <a:srgbClr val="000000"/>
                  </a:solidFill>
                  <a:latin typeface="Futura"/>
                  <a:ea typeface="Futura"/>
                  <a:cs typeface="Futura"/>
                  <a:sym typeface="Futura"/>
                </a:defRPr>
              </a:pPr>
              <a:r>
                <a:rPr sz="1687"/>
                <a:t>Significantly Discrepant Reader </a:t>
              </a:r>
              <a:r>
                <a:rPr sz="1687">
                  <a:solidFill>
                    <a:srgbClr val="0433FF"/>
                  </a:solidFill>
                </a:rPr>
                <a:t>Locally</a:t>
              </a:r>
            </a:p>
            <a:p>
              <a:pPr marL="455398" indent="-455398" defTabSz="455398">
                <a:defRPr sz="2400">
                  <a:solidFill>
                    <a:srgbClr val="000000"/>
                  </a:solidFill>
                  <a:latin typeface="Futura"/>
                  <a:ea typeface="Futura"/>
                  <a:cs typeface="Futura"/>
                  <a:sym typeface="Futura"/>
                </a:defRPr>
              </a:pPr>
              <a:r>
                <a:rPr sz="1687"/>
                <a:t>9th Percentile</a:t>
              </a:r>
            </a:p>
          </p:txBody>
        </p:sp>
        <p:pic>
          <p:nvPicPr>
            <p:cNvPr id="382" name="droppedImage.png" descr="droppedImage.png"/>
            <p:cNvPicPr>
              <a:picLocks noChangeAspect="1"/>
            </p:cNvPicPr>
            <p:nvPr/>
          </p:nvPicPr>
          <p:blipFill>
            <a:blip r:embed="rId3">
              <a:extLst/>
            </a:blip>
            <a:stretch>
              <a:fillRect/>
            </a:stretch>
          </p:blipFill>
          <p:spPr>
            <a:xfrm>
              <a:off x="558800" y="0"/>
              <a:ext cx="3309542" cy="5653477"/>
            </a:xfrm>
            <a:prstGeom prst="rect">
              <a:avLst/>
            </a:prstGeom>
            <a:ln w="12700" cap="flat">
              <a:noFill/>
              <a:miter lim="400000"/>
            </a:ln>
            <a:effectLst/>
          </p:spPr>
        </p:pic>
      </p:grpSp>
      <p:grpSp>
        <p:nvGrpSpPr>
          <p:cNvPr id="386" name="Group"/>
          <p:cNvGrpSpPr/>
          <p:nvPr/>
        </p:nvGrpSpPr>
        <p:grpSpPr>
          <a:xfrm>
            <a:off x="2661643" y="1794204"/>
            <a:ext cx="3437930" cy="4586407"/>
            <a:chOff x="0" y="0"/>
            <a:chExt cx="4889500" cy="6522888"/>
          </a:xfrm>
        </p:grpSpPr>
        <p:pic>
          <p:nvPicPr>
            <p:cNvPr id="384" name="droppedImage.png" descr="droppedImage.png"/>
            <p:cNvPicPr>
              <a:picLocks noChangeAspect="1"/>
            </p:cNvPicPr>
            <p:nvPr/>
          </p:nvPicPr>
          <p:blipFill>
            <a:blip r:embed="rId4">
              <a:extLst/>
            </a:blip>
            <a:stretch>
              <a:fillRect/>
            </a:stretch>
          </p:blipFill>
          <p:spPr>
            <a:xfrm>
              <a:off x="254000" y="0"/>
              <a:ext cx="3289300" cy="5543080"/>
            </a:xfrm>
            <a:prstGeom prst="rect">
              <a:avLst/>
            </a:prstGeom>
            <a:ln w="12700" cap="flat">
              <a:noFill/>
              <a:miter lim="400000"/>
            </a:ln>
            <a:effectLst/>
          </p:spPr>
        </p:pic>
        <p:sp>
          <p:nvSpPr>
            <p:cNvPr id="385" name="Average Reader Nationally…"/>
            <p:cNvSpPr txBox="1"/>
            <p:nvPr/>
          </p:nvSpPr>
          <p:spPr>
            <a:xfrm>
              <a:off x="0" y="5681814"/>
              <a:ext cx="4889500" cy="84107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p>
              <a:pPr marL="455398" marR="455398" indent="-455398" defTabSz="455398">
                <a:defRPr sz="2400">
                  <a:solidFill>
                    <a:srgbClr val="000000"/>
                  </a:solidFill>
                  <a:latin typeface="Futura"/>
                  <a:ea typeface="Futura"/>
                  <a:cs typeface="Futura"/>
                  <a:sym typeface="Futura"/>
                </a:defRPr>
              </a:pPr>
              <a:r>
                <a:rPr sz="1687"/>
                <a:t>Average Reader </a:t>
              </a:r>
              <a:r>
                <a:rPr sz="1687">
                  <a:solidFill>
                    <a:srgbClr val="0433FF"/>
                  </a:solidFill>
                </a:rPr>
                <a:t>Nationally</a:t>
              </a:r>
            </a:p>
            <a:p>
              <a:pPr marL="455398" marR="455398" lvl="1" indent="-455398" defTabSz="455398">
                <a:defRPr sz="2400">
                  <a:solidFill>
                    <a:srgbClr val="000000"/>
                  </a:solidFill>
                  <a:latin typeface="Futura"/>
                  <a:ea typeface="Futura"/>
                  <a:cs typeface="Futura"/>
                  <a:sym typeface="Futura"/>
                </a:defRPr>
              </a:pPr>
              <a:r>
                <a:rPr sz="1687"/>
                <a:t>34th Percentile</a:t>
              </a:r>
            </a:p>
          </p:txBody>
        </p:sp>
      </p:grpSp>
      <p:sp>
        <p:nvSpPr>
          <p:cNvPr id="387" name="No Significant Performance Discrepancy"/>
          <p:cNvSpPr txBox="1"/>
          <p:nvPr/>
        </p:nvSpPr>
        <p:spPr>
          <a:xfrm>
            <a:off x="3222683" y="1937295"/>
            <a:ext cx="2088309" cy="8510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defRPr sz="2400" b="1">
                <a:solidFill>
                  <a:srgbClr val="FF2600"/>
                </a:solidFill>
              </a:defRPr>
            </a:lvl1pPr>
          </a:lstStyle>
          <a:p>
            <a:r>
              <a:rPr sz="1687"/>
              <a:t>No Significant Performance Discrepancy</a:t>
            </a:r>
          </a:p>
        </p:txBody>
      </p:sp>
      <p:sp>
        <p:nvSpPr>
          <p:cNvPr id="388" name="Significant Performance Discrepancy"/>
          <p:cNvSpPr txBox="1"/>
          <p:nvPr/>
        </p:nvSpPr>
        <p:spPr>
          <a:xfrm>
            <a:off x="8552283" y="2699889"/>
            <a:ext cx="2088309" cy="8510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defRPr sz="2400" b="1">
                <a:solidFill>
                  <a:srgbClr val="FF2600"/>
                </a:solidFill>
              </a:defRPr>
            </a:lvl1pPr>
          </a:lstStyle>
          <a:p>
            <a:r>
              <a:rPr sz="1687"/>
              <a:t>Significant Performance Discrepancy</a:t>
            </a:r>
          </a:p>
        </p:txBody>
      </p:sp>
    </p:spTree>
    <p:extLst>
      <p:ext uri="{BB962C8B-B14F-4D97-AF65-F5344CB8AC3E}">
        <p14:creationId xmlns:p14="http://schemas.microsoft.com/office/powerpoint/2010/main" val="335618652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38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 grpId="0" animBg="1" advAuto="0"/>
      <p:bldP spid="386" grpId="0" animBg="1" advAuto="0"/>
      <p:bldP spid="387" grpId="0" animBg="1" advAuto="0"/>
      <p:bldP spid="388" grpId="0" animBg="1" advAuto="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Use of Local Norms"/>
          <p:cNvSpPr txBox="1">
            <a:spLocks noGrp="1"/>
          </p:cNvSpPr>
          <p:nvPr>
            <p:ph type="title"/>
          </p:nvPr>
        </p:nvSpPr>
        <p:spPr>
          <a:xfrm>
            <a:off x="1881188" y="357188"/>
            <a:ext cx="8429625" cy="1339453"/>
          </a:xfrm>
          <a:prstGeom prst="rect">
            <a:avLst/>
          </a:prstGeom>
        </p:spPr>
        <p:txBody>
          <a:bodyPr/>
          <a:lstStyle>
            <a:lvl1pPr>
              <a:defRPr b="0">
                <a:latin typeface="Futura"/>
                <a:ea typeface="Futura"/>
                <a:cs typeface="Futura"/>
                <a:sym typeface="Futura"/>
              </a:defRPr>
            </a:lvl1pPr>
          </a:lstStyle>
          <a:p>
            <a:r>
              <a:t>Use of Local Norms</a:t>
            </a:r>
          </a:p>
        </p:txBody>
      </p:sp>
      <p:sp>
        <p:nvSpPr>
          <p:cNvPr id="391" name="Standard 12.5.…"/>
          <p:cNvSpPr txBox="1">
            <a:spLocks noGrp="1"/>
          </p:cNvSpPr>
          <p:nvPr>
            <p:ph type="body" idx="1"/>
          </p:nvPr>
        </p:nvSpPr>
        <p:spPr>
          <a:xfrm>
            <a:off x="528917" y="1913832"/>
            <a:ext cx="11134165" cy="4594544"/>
          </a:xfrm>
          <a:prstGeom prst="rect">
            <a:avLst/>
          </a:prstGeom>
        </p:spPr>
        <p:txBody>
          <a:bodyPr>
            <a:normAutofit fontScale="92500"/>
          </a:bodyPr>
          <a:lstStyle/>
          <a:p>
            <a:pPr marL="0" indent="0" defTabSz="299848">
              <a:spcBef>
                <a:spcPts val="2109"/>
              </a:spcBef>
              <a:buSzTx/>
              <a:buNone/>
              <a:defRPr sz="3504">
                <a:latin typeface="Futura"/>
                <a:ea typeface="Futura"/>
                <a:cs typeface="Futura"/>
                <a:sym typeface="Futura"/>
              </a:defRPr>
            </a:pPr>
            <a:r>
              <a:rPr dirty="0"/>
              <a:t>Standard 12.5.</a:t>
            </a:r>
          </a:p>
          <a:p>
            <a:pPr marL="0" indent="0" defTabSz="299848">
              <a:spcBef>
                <a:spcPts val="2109"/>
              </a:spcBef>
              <a:buSzTx/>
              <a:buNone/>
              <a:defRPr sz="2482">
                <a:solidFill>
                  <a:srgbClr val="FF2600"/>
                </a:solidFill>
                <a:latin typeface="Futura"/>
                <a:ea typeface="Futura"/>
                <a:cs typeface="Futura"/>
                <a:sym typeface="Futura"/>
              </a:defRPr>
            </a:pPr>
            <a:r>
              <a:rPr dirty="0"/>
              <a:t>Local norms should be developed to support test users’ intended interpretations. </a:t>
            </a:r>
          </a:p>
          <a:p>
            <a:pPr marL="0" indent="0" defTabSz="299848">
              <a:spcBef>
                <a:spcPts val="2109"/>
              </a:spcBef>
              <a:buSzTx/>
              <a:buNone/>
              <a:defRPr sz="2482">
                <a:latin typeface="Futura"/>
                <a:ea typeface="Futura"/>
                <a:cs typeface="Futura"/>
                <a:sym typeface="Futura"/>
              </a:defRPr>
            </a:pPr>
            <a:r>
              <a:rPr dirty="0"/>
              <a:t>Comment: </a:t>
            </a:r>
            <a:r>
              <a:rPr dirty="0">
                <a:solidFill>
                  <a:srgbClr val="0433FF"/>
                </a:solidFill>
              </a:rPr>
              <a:t>Comparison</a:t>
            </a:r>
            <a:r>
              <a:rPr dirty="0"/>
              <a:t> of examinees’ scores </a:t>
            </a:r>
            <a:r>
              <a:rPr dirty="0">
                <a:solidFill>
                  <a:srgbClr val="0433FF"/>
                </a:solidFill>
              </a:rPr>
              <a:t>to local as well as more broadly representative norms can be informative</a:t>
            </a:r>
            <a:r>
              <a:rPr dirty="0"/>
              <a:t>. Thus, sample size permitting, local norms are often used in conjunction with published norms, </a:t>
            </a:r>
            <a:r>
              <a:rPr dirty="0">
                <a:solidFill>
                  <a:srgbClr val="FF2600"/>
                </a:solidFill>
                <a:latin typeface="Futura Bold"/>
                <a:ea typeface="Futura Bold"/>
                <a:cs typeface="Futura Bold"/>
                <a:sym typeface="Futura Bold"/>
              </a:rPr>
              <a:t>especially if the local population differs markedly</a:t>
            </a:r>
            <a:r>
              <a:rPr dirty="0">
                <a:solidFill>
                  <a:srgbClr val="FF2600"/>
                </a:solidFill>
              </a:rPr>
              <a:t> from the population on which the published norms are based</a:t>
            </a:r>
            <a:r>
              <a:rPr dirty="0"/>
              <a:t>. </a:t>
            </a:r>
            <a:r>
              <a:rPr dirty="0">
                <a:latin typeface="Futura Bold"/>
                <a:ea typeface="Futura Bold"/>
                <a:cs typeface="Futura Bold"/>
                <a:sym typeface="Futura Bold"/>
              </a:rPr>
              <a:t>In some cases, </a:t>
            </a:r>
            <a:r>
              <a:rPr dirty="0">
                <a:solidFill>
                  <a:srgbClr val="FF2600"/>
                </a:solidFill>
                <a:latin typeface="Futura Bold"/>
                <a:ea typeface="Futura Bold"/>
                <a:cs typeface="Futura Bold"/>
                <a:sym typeface="Futura Bold"/>
              </a:rPr>
              <a:t>local norms may be used exclusively</a:t>
            </a:r>
            <a:r>
              <a:rPr dirty="0">
                <a:latin typeface="Futura Bold"/>
                <a:ea typeface="Futura Bold"/>
                <a:cs typeface="Futura Bold"/>
                <a:sym typeface="Futura Bold"/>
              </a:rPr>
              <a:t>.</a:t>
            </a:r>
          </a:p>
          <a:p>
            <a:pPr marL="0" indent="0" defTabSz="299848">
              <a:spcBef>
                <a:spcPts val="2109"/>
              </a:spcBef>
              <a:buSzTx/>
              <a:buNone/>
              <a:defRPr sz="2482">
                <a:latin typeface="Futura"/>
                <a:ea typeface="Futura"/>
                <a:cs typeface="Futura"/>
                <a:sym typeface="Futura"/>
              </a:defRPr>
            </a:pPr>
            <a:endParaRPr dirty="0">
              <a:latin typeface="Futura Bold"/>
              <a:ea typeface="Futura Bold"/>
              <a:cs typeface="Futura Bold"/>
              <a:sym typeface="Futura Bold"/>
            </a:endParaRPr>
          </a:p>
          <a:p>
            <a:pPr marL="0" indent="0" defTabSz="299848">
              <a:spcBef>
                <a:spcPts val="2109"/>
              </a:spcBef>
              <a:buSzTx/>
              <a:buNone/>
              <a:defRPr sz="2482">
                <a:latin typeface="Futura"/>
                <a:ea typeface="Futura"/>
                <a:cs typeface="Futura"/>
                <a:sym typeface="Futura"/>
              </a:defRPr>
            </a:pPr>
            <a:r>
              <a:rPr dirty="0"/>
              <a:t>(p. 196)</a:t>
            </a:r>
          </a:p>
        </p:txBody>
      </p:sp>
      <p:sp>
        <p:nvSpPr>
          <p:cNvPr id="392" name="American Psychological Association, American Educational Research Association, &amp; National Council on Measurement in Education. (2014). Standards for educational and psychological tests. Washington, DC: American Educational Research Association."/>
          <p:cNvSpPr txBox="1"/>
          <p:nvPr/>
        </p:nvSpPr>
        <p:spPr>
          <a:xfrm>
            <a:off x="3323625" y="5432739"/>
            <a:ext cx="7344977" cy="5915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marL="321457" marR="321457" indent="-321457" defTabSz="321457">
              <a:defRPr sz="1600">
                <a:solidFill>
                  <a:srgbClr val="000000"/>
                </a:solidFill>
                <a:latin typeface="Futura"/>
                <a:ea typeface="Futura"/>
                <a:cs typeface="Futura"/>
                <a:sym typeface="Futura"/>
              </a:defRPr>
            </a:pPr>
            <a:r>
              <a:rPr sz="1125"/>
              <a:t>American Psychological Association, American Educational Research Association, &amp; National Council on Measurement in Education. (2014). </a:t>
            </a:r>
            <a:r>
              <a:rPr sz="1125" i="1"/>
              <a:t>Standards for educational and psychological tests</a:t>
            </a:r>
            <a:r>
              <a:rPr sz="1125"/>
              <a:t>. Washington, DC: American Educational Research Association.</a:t>
            </a:r>
          </a:p>
        </p:txBody>
      </p:sp>
      <p:pic>
        <p:nvPicPr>
          <p:cNvPr id="393" name="Image" descr="Image"/>
          <p:cNvPicPr>
            <a:picLocks noChangeAspect="1"/>
          </p:cNvPicPr>
          <p:nvPr/>
        </p:nvPicPr>
        <p:blipFill>
          <a:blip r:embed="rId3">
            <a:extLst/>
          </a:blip>
          <a:stretch>
            <a:fillRect/>
          </a:stretch>
        </p:blipFill>
        <p:spPr>
          <a:xfrm>
            <a:off x="1826381" y="5172071"/>
            <a:ext cx="881712" cy="1247621"/>
          </a:xfrm>
          <a:prstGeom prst="rect">
            <a:avLst/>
          </a:prstGeom>
          <a:ln w="12700">
            <a:miter lim="400000"/>
          </a:ln>
        </p:spPr>
      </p:pic>
    </p:spTree>
    <p:extLst>
      <p:ext uri="{BB962C8B-B14F-4D97-AF65-F5344CB8AC3E}">
        <p14:creationId xmlns:p14="http://schemas.microsoft.com/office/powerpoint/2010/main" val="115469715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558ED5"/>
          </a:solidFill>
        </p:spPr>
        <p:txBody>
          <a:bodyPr>
            <a:normAutofit/>
          </a:bodyPr>
          <a:lstStyle/>
          <a:p>
            <a:r>
              <a:rPr lang="en-US" dirty="0"/>
              <a:t>Implementation: The Big Five!</a:t>
            </a:r>
          </a:p>
        </p:txBody>
      </p:sp>
      <p:graphicFrame>
        <p:nvGraphicFramePr>
          <p:cNvPr id="6" name="Content Placeholder 5"/>
          <p:cNvGraphicFramePr>
            <a:graphicFrameLocks noGrp="1"/>
          </p:cNvGraphicFramePr>
          <p:nvPr>
            <p:ph idx="1"/>
            <p:extLst/>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8370889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Mark’s Cut to the Chase Perspective"/>
          <p:cNvSpPr txBox="1">
            <a:spLocks noGrp="1"/>
          </p:cNvSpPr>
          <p:nvPr>
            <p:ph type="title"/>
          </p:nvPr>
        </p:nvSpPr>
        <p:spPr>
          <a:xfrm>
            <a:off x="2147405" y="419695"/>
            <a:ext cx="8429626" cy="1339453"/>
          </a:xfrm>
          <a:prstGeom prst="rect">
            <a:avLst/>
          </a:prstGeom>
        </p:spPr>
        <p:txBody>
          <a:bodyPr>
            <a:normAutofit fontScale="90000"/>
          </a:bodyPr>
          <a:lstStyle>
            <a:lvl1pPr marL="419099" indent="-419099" algn="l">
              <a:lnSpc>
                <a:spcPct val="100000"/>
              </a:lnSpc>
              <a:spcBef>
                <a:spcPts val="4200"/>
              </a:spcBef>
              <a:buSzPct val="30000"/>
              <a:buBlip>
                <a:blip r:embed="rId3"/>
              </a:buBlip>
              <a:defRPr sz="5100" b="0" cap="none">
                <a:solidFill>
                  <a:srgbClr val="5E5E5E"/>
                </a:solidFill>
              </a:defRPr>
            </a:lvl1pPr>
          </a:lstStyle>
          <a:p>
            <a:r>
              <a:rPr lang="en-US" dirty="0"/>
              <a:t>Mark Shinn’s </a:t>
            </a:r>
            <a:r>
              <a:rPr dirty="0"/>
              <a:t>Cut to the Chase Perspective</a:t>
            </a:r>
          </a:p>
        </p:txBody>
      </p:sp>
      <p:sp>
        <p:nvSpPr>
          <p:cNvPr id="415" name="If Local Norms and National Norms Don’t Differ, Use the Norms that Work Best to Communicate.…"/>
          <p:cNvSpPr txBox="1">
            <a:spLocks noGrp="1"/>
          </p:cNvSpPr>
          <p:nvPr>
            <p:ph type="body" idx="1"/>
          </p:nvPr>
        </p:nvSpPr>
        <p:spPr>
          <a:prstGeom prst="rect">
            <a:avLst/>
          </a:prstGeom>
        </p:spPr>
        <p:txBody>
          <a:bodyPr>
            <a:normAutofit fontScale="92500" lnSpcReduction="20000"/>
          </a:bodyPr>
          <a:lstStyle/>
          <a:p>
            <a:pPr marL="500937" indent="-500937" defTabSz="406644">
              <a:spcBef>
                <a:spcPts val="1969"/>
              </a:spcBef>
              <a:buAutoNum type="arabicPeriod"/>
              <a:defRPr sz="3366"/>
            </a:pPr>
            <a:r>
              <a:rPr dirty="0"/>
              <a:t>If Local Norms and National Norms </a:t>
            </a:r>
            <a:r>
              <a:rPr dirty="0">
                <a:solidFill>
                  <a:srgbClr val="0433FF"/>
                </a:solidFill>
              </a:rPr>
              <a:t>Don’t Differ</a:t>
            </a:r>
            <a:r>
              <a:rPr dirty="0"/>
              <a:t>, </a:t>
            </a:r>
            <a:r>
              <a:rPr dirty="0">
                <a:solidFill>
                  <a:srgbClr val="FF2600"/>
                </a:solidFill>
              </a:rPr>
              <a:t>Use the Norms that Work Best to Communicate</a:t>
            </a:r>
            <a:r>
              <a:rPr dirty="0"/>
              <a:t>.</a:t>
            </a:r>
          </a:p>
          <a:p>
            <a:pPr marL="500937" indent="-500937" defTabSz="406644">
              <a:spcBef>
                <a:spcPts val="1969"/>
              </a:spcBef>
              <a:buAutoNum type="arabicPeriod"/>
              <a:defRPr sz="3366"/>
            </a:pPr>
            <a:r>
              <a:rPr dirty="0">
                <a:solidFill>
                  <a:srgbClr val="FF2600"/>
                </a:solidFill>
              </a:rPr>
              <a:t>IF</a:t>
            </a:r>
            <a:r>
              <a:rPr dirty="0"/>
              <a:t> They Differ, Use </a:t>
            </a:r>
            <a:r>
              <a:rPr dirty="0">
                <a:solidFill>
                  <a:srgbClr val="0433FF"/>
                </a:solidFill>
              </a:rPr>
              <a:t>Local Norms</a:t>
            </a:r>
            <a:r>
              <a:rPr dirty="0"/>
              <a:t> as the </a:t>
            </a:r>
            <a:r>
              <a:rPr dirty="0">
                <a:solidFill>
                  <a:srgbClr val="FF2600"/>
                </a:solidFill>
              </a:rPr>
              <a:t>PRIMARY Decision</a:t>
            </a:r>
            <a:r>
              <a:rPr dirty="0"/>
              <a:t> Making Metric. It’s </a:t>
            </a:r>
            <a:r>
              <a:rPr dirty="0">
                <a:solidFill>
                  <a:srgbClr val="0433FF"/>
                </a:solidFill>
              </a:rPr>
              <a:t>How Teachers and Parents</a:t>
            </a:r>
            <a:r>
              <a:rPr dirty="0"/>
              <a:t> “</a:t>
            </a:r>
            <a:r>
              <a:rPr dirty="0">
                <a:solidFill>
                  <a:srgbClr val="FF2600"/>
                </a:solidFill>
              </a:rPr>
              <a:t>Think</a:t>
            </a:r>
            <a:r>
              <a:rPr dirty="0"/>
              <a:t>” About Problems. </a:t>
            </a:r>
            <a:r>
              <a:rPr dirty="0">
                <a:solidFill>
                  <a:srgbClr val="FF2600"/>
                </a:solidFill>
              </a:rPr>
              <a:t>It’s Straight</a:t>
            </a:r>
            <a:r>
              <a:rPr dirty="0"/>
              <a:t>. No </a:t>
            </a:r>
            <a:r>
              <a:rPr dirty="0">
                <a:solidFill>
                  <a:srgbClr val="0433FF"/>
                </a:solidFill>
              </a:rPr>
              <a:t>Mental Gymnastics</a:t>
            </a:r>
            <a:r>
              <a:rPr dirty="0"/>
              <a:t> Required.</a:t>
            </a:r>
          </a:p>
          <a:p>
            <a:pPr marL="500937" indent="-500937" defTabSz="406644">
              <a:spcBef>
                <a:spcPts val="1969"/>
              </a:spcBef>
              <a:buAutoNum type="arabicPeriod"/>
              <a:defRPr sz="3366"/>
            </a:pPr>
            <a:r>
              <a:rPr dirty="0"/>
              <a:t>Local Norms Reflect a Real </a:t>
            </a:r>
            <a:r>
              <a:rPr dirty="0">
                <a:solidFill>
                  <a:srgbClr val="0433FF"/>
                </a:solidFill>
              </a:rPr>
              <a:t>Distinction</a:t>
            </a:r>
            <a:r>
              <a:rPr dirty="0"/>
              <a:t> of What is a </a:t>
            </a:r>
            <a:r>
              <a:rPr dirty="0">
                <a:solidFill>
                  <a:srgbClr val="0433FF"/>
                </a:solidFill>
              </a:rPr>
              <a:t>General Education Problem for Many</a:t>
            </a:r>
            <a:r>
              <a:rPr dirty="0"/>
              <a:t> Students and the </a:t>
            </a:r>
            <a:r>
              <a:rPr dirty="0">
                <a:solidFill>
                  <a:srgbClr val="FF2600"/>
                </a:solidFill>
              </a:rPr>
              <a:t>Few Who May Require a More Intensive Intervention.</a:t>
            </a:r>
          </a:p>
          <a:p>
            <a:pPr marL="500937" indent="-500937" defTabSz="406644">
              <a:spcBef>
                <a:spcPts val="1969"/>
              </a:spcBef>
              <a:buAutoNum type="arabicPeriod"/>
              <a:defRPr sz="3366"/>
            </a:pPr>
            <a:r>
              <a:rPr dirty="0">
                <a:solidFill>
                  <a:srgbClr val="FF2600"/>
                </a:solidFill>
              </a:rPr>
              <a:t>DON’T BE SCARED! IT’S GOOD PROFESSIONAL PRACTICE!</a:t>
            </a:r>
          </a:p>
        </p:txBody>
      </p:sp>
    </p:spTree>
    <p:extLst>
      <p:ext uri="{BB962C8B-B14F-4D97-AF65-F5344CB8AC3E}">
        <p14:creationId xmlns:p14="http://schemas.microsoft.com/office/powerpoint/2010/main" val="232754858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15">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41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41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41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4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 grpId="0" build="p" bldLvl="5" animBg="1" advAuto="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A Severe performance Discrepancy"/>
          <p:cNvSpPr txBox="1">
            <a:spLocks noGrp="1"/>
          </p:cNvSpPr>
          <p:nvPr>
            <p:ph type="title" idx="4294967295"/>
          </p:nvPr>
        </p:nvSpPr>
        <p:spPr>
          <a:xfrm>
            <a:off x="0" y="419100"/>
            <a:ext cx="8429625" cy="1339850"/>
          </a:xfrm>
          <a:prstGeom prst="rect">
            <a:avLst/>
          </a:prstGeom>
        </p:spPr>
        <p:txBody>
          <a:bodyPr/>
          <a:lstStyle>
            <a:lvl1pPr>
              <a:defRPr b="0">
                <a:latin typeface="Futura"/>
                <a:ea typeface="Futura"/>
                <a:cs typeface="Futura"/>
                <a:sym typeface="Futura"/>
              </a:defRPr>
            </a:lvl1pPr>
          </a:lstStyle>
          <a:p>
            <a:r>
              <a:t>A Severe performance Discrepancy</a:t>
            </a:r>
          </a:p>
        </p:txBody>
      </p:sp>
      <p:grpSp>
        <p:nvGrpSpPr>
          <p:cNvPr id="435" name="Group"/>
          <p:cNvGrpSpPr/>
          <p:nvPr/>
        </p:nvGrpSpPr>
        <p:grpSpPr>
          <a:xfrm>
            <a:off x="3202781" y="1902023"/>
            <a:ext cx="6581559" cy="4011614"/>
            <a:chOff x="0" y="0"/>
            <a:chExt cx="9360438" cy="5705405"/>
          </a:xfrm>
        </p:grpSpPr>
        <p:pic>
          <p:nvPicPr>
            <p:cNvPr id="431" name="image.png" descr="image.png"/>
            <p:cNvPicPr>
              <a:picLocks/>
            </p:cNvPicPr>
            <p:nvPr/>
          </p:nvPicPr>
          <p:blipFill>
            <a:blip r:embed="rId3">
              <a:extLst/>
            </a:blip>
            <a:stretch>
              <a:fillRect/>
            </a:stretch>
          </p:blipFill>
          <p:spPr>
            <a:xfrm>
              <a:off x="0" y="0"/>
              <a:ext cx="8672125" cy="5705405"/>
            </a:xfrm>
            <a:prstGeom prst="rect">
              <a:avLst/>
            </a:prstGeom>
            <a:ln w="12700" cap="flat">
              <a:noFill/>
              <a:miter lim="400000"/>
            </a:ln>
            <a:effectLst/>
          </p:spPr>
        </p:pic>
        <p:grpSp>
          <p:nvGrpSpPr>
            <p:cNvPr id="434" name="Group"/>
            <p:cNvGrpSpPr/>
            <p:nvPr/>
          </p:nvGrpSpPr>
          <p:grpSpPr>
            <a:xfrm>
              <a:off x="4445000" y="3683000"/>
              <a:ext cx="4915438" cy="819692"/>
              <a:chOff x="0" y="187819"/>
              <a:chExt cx="4915437" cy="819691"/>
            </a:xfrm>
          </p:grpSpPr>
          <p:sp>
            <p:nvSpPr>
              <p:cNvPr id="432" name="Severe Educational Need…"/>
              <p:cNvSpPr txBox="1"/>
              <p:nvPr/>
            </p:nvSpPr>
            <p:spPr>
              <a:xfrm>
                <a:off x="2051610" y="350830"/>
                <a:ext cx="2863827" cy="6566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p>
                <a:pPr>
                  <a:defRPr sz="1800" b="1">
                    <a:solidFill>
                      <a:srgbClr val="FF2600"/>
                    </a:solidFill>
                    <a:latin typeface="Helvetica Neue"/>
                    <a:ea typeface="Helvetica Neue"/>
                    <a:cs typeface="Helvetica Neue"/>
                    <a:sym typeface="Helvetica Neue"/>
                  </a:defRPr>
                </a:pPr>
                <a:r>
                  <a:rPr sz="1266"/>
                  <a:t>Severe Educational Need</a:t>
                </a:r>
              </a:p>
              <a:p>
                <a:pPr>
                  <a:defRPr sz="1800" b="1">
                    <a:solidFill>
                      <a:srgbClr val="FF2600"/>
                    </a:solidFill>
                    <a:latin typeface="Helvetica Neue"/>
                    <a:ea typeface="Helvetica Neue"/>
                    <a:cs typeface="Helvetica Neue"/>
                    <a:sym typeface="Helvetica Neue"/>
                  </a:defRPr>
                </a:pPr>
                <a:r>
                  <a:rPr sz="1266"/>
                  <a:t>Consider Tier 3 ASAP</a:t>
                </a:r>
              </a:p>
            </p:txBody>
          </p:sp>
          <p:sp>
            <p:nvSpPr>
              <p:cNvPr id="433" name="Line"/>
              <p:cNvSpPr/>
              <p:nvPr/>
            </p:nvSpPr>
            <p:spPr>
              <a:xfrm flipH="1">
                <a:off x="0" y="187819"/>
                <a:ext cx="1625600" cy="215901"/>
              </a:xfrm>
              <a:prstGeom prst="line">
                <a:avLst/>
              </a:prstGeom>
              <a:noFill/>
              <a:ln w="25400" cap="flat">
                <a:solidFill>
                  <a:srgbClr val="FF2600"/>
                </a:solidFill>
                <a:prstDash val="solid"/>
                <a:round/>
                <a:tailEnd type="triangle" w="med" len="med"/>
              </a:ln>
              <a:effectLst/>
            </p:spPr>
            <p:txBody>
              <a:bodyPr wrap="square" lIns="35719" tIns="35719" rIns="35719" bIns="35719" numCol="1" anchor="ctr">
                <a:noAutofit/>
              </a:bodyPr>
              <a:lstStyle/>
              <a:p>
                <a:pPr>
                  <a:defRPr sz="3000"/>
                </a:pPr>
                <a:endParaRPr sz="2109"/>
              </a:p>
            </p:txBody>
          </p:sp>
        </p:grpSp>
      </p:grpSp>
    </p:spTree>
    <p:extLst>
      <p:ext uri="{BB962C8B-B14F-4D97-AF65-F5344CB8AC3E}">
        <p14:creationId xmlns:p14="http://schemas.microsoft.com/office/powerpoint/2010/main" val="79898430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PROGRESS DISCREPANCY…"/>
          <p:cNvSpPr txBox="1"/>
          <p:nvPr/>
        </p:nvSpPr>
        <p:spPr>
          <a:xfrm>
            <a:off x="322730" y="1629511"/>
            <a:ext cx="11470341" cy="47218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p>
            <a:pPr>
              <a:spcBef>
                <a:spcPts val="2953"/>
              </a:spcBef>
              <a:buClr>
                <a:srgbClr val="A1A1A1"/>
              </a:buClr>
              <a:defRPr sz="4200">
                <a:solidFill>
                  <a:srgbClr val="FF2600"/>
                </a:solidFill>
                <a:latin typeface="Futura"/>
                <a:ea typeface="Futura"/>
                <a:cs typeface="Futura"/>
                <a:sym typeface="Futura"/>
              </a:defRPr>
            </a:pPr>
            <a:r>
              <a:rPr sz="3600" dirty="0"/>
              <a:t>PROGRESS DISCREPANCY</a:t>
            </a:r>
          </a:p>
          <a:p>
            <a:pPr>
              <a:spcBef>
                <a:spcPts val="2953"/>
              </a:spcBef>
              <a:buClr>
                <a:srgbClr val="A1A1A1"/>
              </a:buClr>
              <a:defRPr sz="3200">
                <a:solidFill>
                  <a:srgbClr val="000000"/>
                </a:solidFill>
                <a:latin typeface="Futura"/>
                <a:ea typeface="Futura"/>
                <a:cs typeface="Futura"/>
                <a:sym typeface="Futura"/>
              </a:defRPr>
            </a:pPr>
            <a:r>
              <a:rPr sz="3600" dirty="0"/>
              <a:t>How a Student’s </a:t>
            </a:r>
            <a:r>
              <a:rPr sz="3600" dirty="0">
                <a:solidFill>
                  <a:srgbClr val="0433FF"/>
                </a:solidFill>
              </a:rPr>
              <a:t>RATE OF IMPROVEMENT (ROI)</a:t>
            </a:r>
            <a:r>
              <a:rPr sz="3600" dirty="0"/>
              <a:t> Compares to the the </a:t>
            </a:r>
            <a:r>
              <a:rPr sz="3600" dirty="0">
                <a:solidFill>
                  <a:srgbClr val="0433FF"/>
                </a:solidFill>
              </a:rPr>
              <a:t>EXPECTED LEVEL ROI</a:t>
            </a:r>
            <a:r>
              <a:rPr sz="3600" dirty="0"/>
              <a:t> of Achievement, </a:t>
            </a:r>
            <a:r>
              <a:rPr sz="3600" dirty="0">
                <a:solidFill>
                  <a:srgbClr val="0433FF"/>
                </a:solidFill>
              </a:rPr>
              <a:t>Norm-Based</a:t>
            </a:r>
            <a:r>
              <a:rPr sz="3600" dirty="0"/>
              <a:t> or </a:t>
            </a:r>
            <a:r>
              <a:rPr sz="3600" dirty="0">
                <a:solidFill>
                  <a:srgbClr val="0433FF"/>
                </a:solidFill>
              </a:rPr>
              <a:t>Standards-Based</a:t>
            </a:r>
          </a:p>
        </p:txBody>
      </p:sp>
      <p:sp>
        <p:nvSpPr>
          <p:cNvPr id="438" name="Critical SLD Eligibility Component"/>
          <p:cNvSpPr txBox="1"/>
          <p:nvPr/>
        </p:nvSpPr>
        <p:spPr>
          <a:xfrm>
            <a:off x="322730" y="270201"/>
            <a:ext cx="11263256" cy="1007007"/>
          </a:xfrm>
          <a:prstGeom prst="rect">
            <a:avLst/>
          </a:prstGeom>
          <a:solidFill>
            <a:srgbClr val="00B0F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lnSpc>
                <a:spcPct val="90000"/>
              </a:lnSpc>
              <a:defRPr sz="4800" b="1" cap="all">
                <a:solidFill>
                  <a:srgbClr val="535353"/>
                </a:solidFill>
              </a:defRPr>
            </a:lvl1pPr>
          </a:lstStyle>
          <a:p>
            <a:r>
              <a:rPr sz="3375" dirty="0">
                <a:solidFill>
                  <a:schemeClr val="bg1"/>
                </a:solidFill>
              </a:rPr>
              <a:t>Critical SLD Eligibility Component</a:t>
            </a:r>
            <a:r>
              <a:rPr lang="en-US" sz="3375" dirty="0">
                <a:solidFill>
                  <a:schemeClr val="bg1"/>
                </a:solidFill>
              </a:rPr>
              <a:t>: Progress Discrepancy</a:t>
            </a:r>
            <a:endParaRPr sz="3375" dirty="0">
              <a:solidFill>
                <a:schemeClr val="bg1"/>
              </a:solidFill>
            </a:endParaRPr>
          </a:p>
        </p:txBody>
      </p:sp>
    </p:spTree>
    <p:extLst>
      <p:ext uri="{BB962C8B-B14F-4D97-AF65-F5344CB8AC3E}">
        <p14:creationId xmlns:p14="http://schemas.microsoft.com/office/powerpoint/2010/main" val="103007434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37">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43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43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437">
                                            <p:txEl>
                                              <p:charRg st="148" end="14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 grpId="0" build="p" bldLvl="5" animBg="1" advAuto="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5" name="Group"/>
          <p:cNvGrpSpPr/>
          <p:nvPr/>
        </p:nvGrpSpPr>
        <p:grpSpPr>
          <a:xfrm>
            <a:off x="4149328" y="98227"/>
            <a:ext cx="3964781" cy="2678906"/>
            <a:chOff x="0" y="0"/>
            <a:chExt cx="5638800" cy="3810000"/>
          </a:xfrm>
        </p:grpSpPr>
        <p:pic>
          <p:nvPicPr>
            <p:cNvPr id="440" name="image43.png" descr="image43.png"/>
            <p:cNvPicPr>
              <a:picLocks noChangeAspect="1"/>
            </p:cNvPicPr>
            <p:nvPr/>
          </p:nvPicPr>
          <p:blipFill>
            <a:blip r:embed="rId3">
              <a:extLst/>
            </a:blip>
            <a:stretch>
              <a:fillRect/>
            </a:stretch>
          </p:blipFill>
          <p:spPr>
            <a:xfrm>
              <a:off x="4013200" y="330200"/>
              <a:ext cx="1625600" cy="1625600"/>
            </a:xfrm>
            <a:prstGeom prst="rect">
              <a:avLst/>
            </a:prstGeom>
            <a:ln w="12700" cap="flat">
              <a:noFill/>
              <a:miter lim="400000"/>
            </a:ln>
            <a:effectLst/>
          </p:spPr>
        </p:pic>
        <p:pic>
          <p:nvPicPr>
            <p:cNvPr id="441" name="image43.png" descr="image43.png"/>
            <p:cNvPicPr>
              <a:picLocks noChangeAspect="1"/>
            </p:cNvPicPr>
            <p:nvPr/>
          </p:nvPicPr>
          <p:blipFill>
            <a:blip r:embed="rId3">
              <a:extLst/>
            </a:blip>
            <a:stretch>
              <a:fillRect/>
            </a:stretch>
          </p:blipFill>
          <p:spPr>
            <a:xfrm>
              <a:off x="2171700" y="0"/>
              <a:ext cx="1625600" cy="1625600"/>
            </a:xfrm>
            <a:prstGeom prst="rect">
              <a:avLst/>
            </a:prstGeom>
            <a:ln w="12700" cap="flat">
              <a:noFill/>
              <a:miter lim="400000"/>
            </a:ln>
            <a:effectLst/>
          </p:spPr>
        </p:pic>
        <p:pic>
          <p:nvPicPr>
            <p:cNvPr id="442" name="image43.png" descr="image43.png"/>
            <p:cNvPicPr>
              <a:picLocks noChangeAspect="1"/>
            </p:cNvPicPr>
            <p:nvPr/>
          </p:nvPicPr>
          <p:blipFill>
            <a:blip r:embed="rId3">
              <a:extLst/>
            </a:blip>
            <a:stretch>
              <a:fillRect/>
            </a:stretch>
          </p:blipFill>
          <p:spPr>
            <a:xfrm>
              <a:off x="1409700" y="1739900"/>
              <a:ext cx="1625600" cy="1625600"/>
            </a:xfrm>
            <a:prstGeom prst="rect">
              <a:avLst/>
            </a:prstGeom>
            <a:ln w="12700" cap="flat">
              <a:noFill/>
              <a:miter lim="400000"/>
            </a:ln>
            <a:effectLst/>
          </p:spPr>
        </p:pic>
        <p:pic>
          <p:nvPicPr>
            <p:cNvPr id="443" name="image44.png" descr="image44.png"/>
            <p:cNvPicPr>
              <a:picLocks noChangeAspect="1"/>
            </p:cNvPicPr>
            <p:nvPr/>
          </p:nvPicPr>
          <p:blipFill>
            <a:blip r:embed="rId4">
              <a:extLst/>
            </a:blip>
            <a:stretch>
              <a:fillRect/>
            </a:stretch>
          </p:blipFill>
          <p:spPr>
            <a:xfrm>
              <a:off x="0" y="330200"/>
              <a:ext cx="1739900" cy="1739900"/>
            </a:xfrm>
            <a:prstGeom prst="rect">
              <a:avLst/>
            </a:prstGeom>
            <a:ln w="12700" cap="flat">
              <a:noFill/>
              <a:miter lim="400000"/>
            </a:ln>
            <a:effectLst/>
          </p:spPr>
        </p:pic>
        <p:pic>
          <p:nvPicPr>
            <p:cNvPr id="444" name="image44.png" descr="image44.png"/>
            <p:cNvPicPr>
              <a:picLocks noChangeAspect="1"/>
            </p:cNvPicPr>
            <p:nvPr/>
          </p:nvPicPr>
          <p:blipFill>
            <a:blip r:embed="rId4">
              <a:extLst/>
            </a:blip>
            <a:stretch>
              <a:fillRect/>
            </a:stretch>
          </p:blipFill>
          <p:spPr>
            <a:xfrm>
              <a:off x="2933700" y="2070100"/>
              <a:ext cx="1739900" cy="1739900"/>
            </a:xfrm>
            <a:prstGeom prst="rect">
              <a:avLst/>
            </a:prstGeom>
            <a:ln w="12700" cap="flat">
              <a:noFill/>
              <a:miter lim="400000"/>
            </a:ln>
            <a:effectLst/>
          </p:spPr>
        </p:pic>
      </p:grpSp>
      <p:sp>
        <p:nvSpPr>
          <p:cNvPr id="446" name="Line"/>
          <p:cNvSpPr/>
          <p:nvPr/>
        </p:nvSpPr>
        <p:spPr>
          <a:xfrm>
            <a:off x="1827609" y="2893219"/>
            <a:ext cx="8608219" cy="0"/>
          </a:xfrm>
          <a:prstGeom prst="line">
            <a:avLst/>
          </a:prstGeom>
          <a:ln w="28575">
            <a:solidFill>
              <a:srgbClr val="5B92C8"/>
            </a:solidFill>
          </a:ln>
        </p:spPr>
        <p:txBody>
          <a:bodyPr lIns="35719" tIns="35719" rIns="35719" bIns="35719" anchor="ctr"/>
          <a:lstStyle/>
          <a:p>
            <a:pPr>
              <a:defRPr sz="3000"/>
            </a:pPr>
            <a:endParaRPr sz="2109"/>
          </a:p>
        </p:txBody>
      </p:sp>
      <p:grpSp>
        <p:nvGrpSpPr>
          <p:cNvPr id="449" name="Group"/>
          <p:cNvGrpSpPr/>
          <p:nvPr/>
        </p:nvGrpSpPr>
        <p:grpSpPr>
          <a:xfrm>
            <a:off x="1782961" y="98226"/>
            <a:ext cx="2053828" cy="2669977"/>
            <a:chOff x="0" y="0"/>
            <a:chExt cx="2921000" cy="3797300"/>
          </a:xfrm>
        </p:grpSpPr>
        <p:sp>
          <p:nvSpPr>
            <p:cNvPr id="447" name="Shape"/>
            <p:cNvSpPr/>
            <p:nvPr/>
          </p:nvSpPr>
          <p:spPr>
            <a:xfrm>
              <a:off x="0" y="0"/>
              <a:ext cx="2921000" cy="37973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035"/>
                  </a:lnTo>
                  <a:lnTo>
                    <a:pt x="13500" y="14035"/>
                  </a:lnTo>
                  <a:lnTo>
                    <a:pt x="13500" y="17434"/>
                  </a:lnTo>
                  <a:lnTo>
                    <a:pt x="16200" y="17434"/>
                  </a:lnTo>
                  <a:lnTo>
                    <a:pt x="10800" y="21600"/>
                  </a:lnTo>
                  <a:lnTo>
                    <a:pt x="5400" y="17434"/>
                  </a:lnTo>
                  <a:lnTo>
                    <a:pt x="8100" y="17434"/>
                  </a:lnTo>
                  <a:lnTo>
                    <a:pt x="8100" y="14035"/>
                  </a:lnTo>
                  <a:lnTo>
                    <a:pt x="0" y="14035"/>
                  </a:lnTo>
                  <a:close/>
                </a:path>
              </a:pathLst>
            </a:custGeom>
            <a:solidFill>
              <a:srgbClr val="FAA757"/>
            </a:solidFill>
            <a:ln w="25400" cap="flat">
              <a:solidFill>
                <a:srgbClr val="FAA757"/>
              </a:solidFill>
              <a:prstDash val="solid"/>
              <a:round/>
            </a:ln>
            <a:effectLst/>
          </p:spPr>
          <p:txBody>
            <a:bodyPr wrap="square" lIns="35719" tIns="35719" rIns="35719" bIns="35719" numCol="1" anchor="ctr">
              <a:noAutofit/>
            </a:bodyPr>
            <a:lstStyle/>
            <a:p>
              <a:pPr marL="28574" marR="28574" defTabSz="651844">
                <a:defRPr>
                  <a:solidFill>
                    <a:srgbClr val="000000"/>
                  </a:solidFill>
                  <a:uFill>
                    <a:solidFill>
                      <a:srgbClr val="000000"/>
                    </a:solidFill>
                  </a:uFill>
                  <a:latin typeface="Helvetica Neue Light"/>
                  <a:ea typeface="Helvetica Neue Light"/>
                  <a:cs typeface="Helvetica Neue Light"/>
                  <a:sym typeface="Helvetica Neue Light"/>
                </a:defRPr>
              </a:pPr>
              <a:endParaRPr sz="1266"/>
            </a:p>
          </p:txBody>
        </p:sp>
        <p:sp>
          <p:nvSpPr>
            <p:cNvPr id="448" name="Average Achievement of Peers"/>
            <p:cNvSpPr txBox="1"/>
            <p:nvPr/>
          </p:nvSpPr>
          <p:spPr>
            <a:xfrm>
              <a:off x="0" y="395365"/>
              <a:ext cx="2921000" cy="16784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marL="40640" marR="40640" defTabSz="927100">
                <a:buClr>
                  <a:srgbClr val="FFFFFF"/>
                </a:buClr>
                <a:defRPr>
                  <a:solidFill>
                    <a:srgbClr val="FFFFFF"/>
                  </a:solidFill>
                  <a:uFill>
                    <a:solidFill>
                      <a:srgbClr val="FFFFFF"/>
                    </a:solidFill>
                  </a:uFill>
                  <a:latin typeface="Futura"/>
                  <a:ea typeface="Futura"/>
                  <a:cs typeface="Futura"/>
                  <a:sym typeface="Futura"/>
                </a:defRPr>
              </a:lvl1pPr>
            </a:lstStyle>
            <a:p>
              <a:r>
                <a:rPr sz="2400" dirty="0"/>
                <a:t>Average Achievement of Peers</a:t>
              </a:r>
            </a:p>
          </p:txBody>
        </p:sp>
      </p:grpSp>
      <p:grpSp>
        <p:nvGrpSpPr>
          <p:cNvPr id="452" name="Group"/>
          <p:cNvGrpSpPr/>
          <p:nvPr/>
        </p:nvGrpSpPr>
        <p:grpSpPr>
          <a:xfrm>
            <a:off x="2032992" y="4652367"/>
            <a:ext cx="2875359" cy="1326739"/>
            <a:chOff x="0" y="0"/>
            <a:chExt cx="4089400" cy="1886916"/>
          </a:xfrm>
        </p:grpSpPr>
        <p:pic>
          <p:nvPicPr>
            <p:cNvPr id="450" name="image43.png" descr="image43.png"/>
            <p:cNvPicPr>
              <a:picLocks noChangeAspect="1"/>
            </p:cNvPicPr>
            <p:nvPr/>
          </p:nvPicPr>
          <p:blipFill>
            <a:blip r:embed="rId3">
              <a:extLst/>
            </a:blip>
            <a:stretch>
              <a:fillRect/>
            </a:stretch>
          </p:blipFill>
          <p:spPr>
            <a:xfrm>
              <a:off x="254000" y="0"/>
              <a:ext cx="1625600" cy="1625600"/>
            </a:xfrm>
            <a:prstGeom prst="rect">
              <a:avLst/>
            </a:prstGeom>
            <a:ln w="12700" cap="flat">
              <a:noFill/>
              <a:miter lim="400000"/>
            </a:ln>
            <a:effectLst/>
          </p:spPr>
        </p:pic>
        <p:sp>
          <p:nvSpPr>
            <p:cNvPr id="451" name="Student with Concerns"/>
            <p:cNvSpPr txBox="1"/>
            <p:nvPr/>
          </p:nvSpPr>
          <p:spPr>
            <a:xfrm>
              <a:off x="0" y="1415083"/>
              <a:ext cx="4089400" cy="4718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marL="40640" marR="40640" defTabSz="927100">
                <a:buClr>
                  <a:srgbClr val="000000"/>
                </a:buClr>
                <a:defRPr sz="2400">
                  <a:uFill>
                    <a:solidFill>
                      <a:srgbClr val="000000"/>
                    </a:solidFill>
                  </a:uFill>
                  <a:latin typeface="Helvetica Neue Light"/>
                  <a:ea typeface="Helvetica Neue Light"/>
                  <a:cs typeface="Helvetica Neue Light"/>
                  <a:sym typeface="Helvetica Neue Light"/>
                </a:defRPr>
              </a:lvl1pPr>
            </a:lstStyle>
            <a:p>
              <a:r>
                <a:rPr sz="1687"/>
                <a:t>Student with Concerns</a:t>
              </a:r>
            </a:p>
          </p:txBody>
        </p:sp>
      </p:grpSp>
      <p:sp>
        <p:nvSpPr>
          <p:cNvPr id="453" name="Adapted from Fuchs, 2003"/>
          <p:cNvSpPr txBox="1"/>
          <p:nvPr/>
        </p:nvSpPr>
        <p:spPr>
          <a:xfrm>
            <a:off x="7069336" y="6422831"/>
            <a:ext cx="3437930" cy="2452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marL="40640" marR="40640" defTabSz="927100">
              <a:buClr>
                <a:srgbClr val="000000"/>
              </a:buClr>
              <a:defRPr sz="1600">
                <a:uFill>
                  <a:solidFill>
                    <a:srgbClr val="000000"/>
                  </a:solidFill>
                </a:uFill>
                <a:latin typeface="Helvetica Neue Light"/>
                <a:ea typeface="Helvetica Neue Light"/>
                <a:cs typeface="Helvetica Neue Light"/>
                <a:sym typeface="Helvetica Neue Light"/>
              </a:defRPr>
            </a:lvl1pPr>
          </a:lstStyle>
          <a:p>
            <a:pPr>
              <a:defRPr sz="3600"/>
            </a:pPr>
            <a:r>
              <a:rPr sz="1125"/>
              <a:t>Adapted from Fuchs, 2003</a:t>
            </a:r>
          </a:p>
        </p:txBody>
      </p:sp>
      <p:grpSp>
        <p:nvGrpSpPr>
          <p:cNvPr id="456" name="Group"/>
          <p:cNvGrpSpPr/>
          <p:nvPr/>
        </p:nvGrpSpPr>
        <p:grpSpPr>
          <a:xfrm>
            <a:off x="2580697" y="3004344"/>
            <a:ext cx="4783643" cy="3050416"/>
            <a:chOff x="0" y="-12700"/>
            <a:chExt cx="6803402" cy="4338368"/>
          </a:xfrm>
        </p:grpSpPr>
        <p:sp>
          <p:nvSpPr>
            <p:cNvPr id="454" name="Group"/>
            <p:cNvSpPr/>
            <p:nvPr/>
          </p:nvSpPr>
          <p:spPr>
            <a:xfrm>
              <a:off x="0" y="-12700"/>
              <a:ext cx="649536" cy="22098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4320"/>
                  </a:lnTo>
                  <a:lnTo>
                    <a:pt x="16200" y="4320"/>
                  </a:lnTo>
                  <a:lnTo>
                    <a:pt x="16200" y="17280"/>
                  </a:lnTo>
                  <a:lnTo>
                    <a:pt x="21600" y="17280"/>
                  </a:lnTo>
                  <a:lnTo>
                    <a:pt x="10800" y="21600"/>
                  </a:lnTo>
                  <a:lnTo>
                    <a:pt x="0" y="17280"/>
                  </a:lnTo>
                  <a:lnTo>
                    <a:pt x="5400" y="17280"/>
                  </a:lnTo>
                  <a:lnTo>
                    <a:pt x="5400" y="4320"/>
                  </a:lnTo>
                  <a:lnTo>
                    <a:pt x="0" y="4320"/>
                  </a:lnTo>
                  <a:close/>
                </a:path>
              </a:pathLst>
            </a:custGeom>
            <a:solidFill>
              <a:srgbClr val="73FA41"/>
            </a:solidFill>
            <a:ln w="12700" cap="flat">
              <a:solidFill>
                <a:srgbClr val="000000"/>
              </a:solidFill>
              <a:prstDash val="solid"/>
              <a:round/>
            </a:ln>
            <a:effectLst/>
          </p:spPr>
          <p:txBody>
            <a:bodyPr wrap="square" lIns="35719" tIns="35719" rIns="35719" bIns="35719" numCol="1" anchor="ctr">
              <a:noAutofit/>
            </a:bodyPr>
            <a:lstStyle/>
            <a:p>
              <a:pPr marL="40638" marR="40638" defTabSz="651844">
                <a:defRPr sz="3400">
                  <a:uFill>
                    <a:solidFill>
                      <a:srgbClr val="000000"/>
                    </a:solidFill>
                  </a:uFill>
                  <a:latin typeface="Times New Roman"/>
                  <a:ea typeface="Times New Roman"/>
                  <a:cs typeface="Times New Roman"/>
                  <a:sym typeface="Times New Roman"/>
                </a:defRPr>
              </a:pPr>
              <a:endParaRPr sz="2391"/>
            </a:p>
          </p:txBody>
        </p:sp>
        <p:sp>
          <p:nvSpPr>
            <p:cNvPr id="455" name="Performance Discrepancy: Severe Educational Need"/>
            <p:cNvSpPr txBox="1"/>
            <p:nvPr/>
          </p:nvSpPr>
          <p:spPr>
            <a:xfrm>
              <a:off x="758202" y="185468"/>
              <a:ext cx="6045201" cy="414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p>
              <a:pPr marL="40638" marR="40638" defTabSz="651844">
                <a:buFont typeface="Century Gothic"/>
                <a:defRPr sz="2400">
                  <a:uFill>
                    <a:solidFill>
                      <a:srgbClr val="000000"/>
                    </a:solidFill>
                  </a:uFill>
                  <a:latin typeface="Futura"/>
                  <a:ea typeface="Futura"/>
                  <a:cs typeface="Futura"/>
                  <a:sym typeface="Futura"/>
                </a:defRPr>
              </a:pPr>
              <a:r>
                <a:rPr sz="1687"/>
                <a:t>Performance Discrepancy:</a:t>
              </a:r>
              <a:r>
                <a:rPr sz="1687">
                  <a:latin typeface="Futura Bold"/>
                  <a:ea typeface="Futura Bold"/>
                  <a:cs typeface="Futura Bold"/>
                  <a:sym typeface="Futura Bold"/>
                </a:rPr>
                <a:t> </a:t>
              </a:r>
              <a:r>
                <a:rPr sz="1687">
                  <a:solidFill>
                    <a:srgbClr val="FF2600"/>
                  </a:solidFill>
                  <a:latin typeface="Futura Bold"/>
                  <a:ea typeface="Futura Bold"/>
                  <a:cs typeface="Futura Bold"/>
                  <a:sym typeface="Futura Bold"/>
                </a:rPr>
                <a:t>Severe Educational Need</a:t>
              </a:r>
              <a:r>
                <a:rPr sz="1687" i="1">
                  <a:solidFill>
                    <a:srgbClr val="FF2600"/>
                  </a:solidFill>
                </a:rPr>
                <a:t> </a:t>
              </a:r>
            </a:p>
          </p:txBody>
        </p:sp>
      </p:grpSp>
      <p:grpSp>
        <p:nvGrpSpPr>
          <p:cNvPr id="459" name="Group"/>
          <p:cNvGrpSpPr/>
          <p:nvPr/>
        </p:nvGrpSpPr>
        <p:grpSpPr>
          <a:xfrm>
            <a:off x="3836789" y="3143250"/>
            <a:ext cx="8096096" cy="2437805"/>
            <a:chOff x="0" y="0"/>
            <a:chExt cx="11514445" cy="3467100"/>
          </a:xfrm>
        </p:grpSpPr>
        <p:sp>
          <p:nvSpPr>
            <p:cNvPr id="457" name="Line"/>
            <p:cNvSpPr/>
            <p:nvPr/>
          </p:nvSpPr>
          <p:spPr>
            <a:xfrm flipV="1">
              <a:off x="0" y="0"/>
              <a:ext cx="7636413" cy="3467100"/>
            </a:xfrm>
            <a:prstGeom prst="line">
              <a:avLst/>
            </a:prstGeom>
            <a:noFill/>
            <a:ln w="63500" cap="flat">
              <a:solidFill>
                <a:srgbClr val="D81E00"/>
              </a:solidFill>
              <a:prstDash val="sysDot"/>
              <a:round/>
              <a:tailEnd type="triangle" w="med" len="med"/>
            </a:ln>
            <a:effectLst/>
          </p:spPr>
          <p:txBody>
            <a:bodyPr wrap="square" lIns="35719" tIns="35719" rIns="35719" bIns="35719" numCol="1" anchor="ctr">
              <a:noAutofit/>
            </a:bodyPr>
            <a:lstStyle/>
            <a:p>
              <a:pPr>
                <a:defRPr sz="3000"/>
              </a:pPr>
              <a:endParaRPr sz="2109"/>
            </a:p>
          </p:txBody>
        </p:sp>
        <p:sp>
          <p:nvSpPr>
            <p:cNvPr id="458" name="Progress Discrepancy:…"/>
            <p:cNvSpPr txBox="1"/>
            <p:nvPr/>
          </p:nvSpPr>
          <p:spPr>
            <a:xfrm>
              <a:off x="7042149" y="1222467"/>
              <a:ext cx="4472296" cy="15795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p>
              <a:pPr marL="40638" marR="40638" defTabSz="651844">
                <a:buFont typeface="Century Gothic"/>
                <a:defRPr sz="2400">
                  <a:uFill>
                    <a:solidFill>
                      <a:srgbClr val="000000"/>
                    </a:solidFill>
                  </a:uFill>
                  <a:latin typeface="Futura"/>
                  <a:ea typeface="Futura"/>
                  <a:cs typeface="Futura"/>
                  <a:sym typeface="Futura"/>
                </a:defRPr>
              </a:pPr>
              <a:r>
                <a:rPr sz="1687" dirty="0"/>
                <a:t>Progress Discrepancy:</a:t>
              </a:r>
            </a:p>
            <a:p>
              <a:pPr marL="40638" marR="40638" defTabSz="651844">
                <a:defRPr sz="2400">
                  <a:uFill>
                    <a:solidFill>
                      <a:srgbClr val="000000"/>
                    </a:solidFill>
                  </a:uFill>
                  <a:latin typeface="Futura"/>
                  <a:ea typeface="Futura"/>
                  <a:cs typeface="Futura"/>
                  <a:sym typeface="Futura"/>
                </a:defRPr>
              </a:pPr>
              <a:r>
                <a:rPr sz="1687" dirty="0">
                  <a:solidFill>
                    <a:srgbClr val="FF2600"/>
                  </a:solidFill>
                  <a:latin typeface="Futura Bold"/>
                  <a:ea typeface="Futura Bold"/>
                  <a:cs typeface="Futura Bold"/>
                  <a:sym typeface="Futura Bold"/>
                </a:rPr>
                <a:t>Educational Benefit</a:t>
              </a:r>
              <a:r>
                <a:rPr sz="1687" dirty="0"/>
                <a:t> (Lack of </a:t>
              </a:r>
              <a:r>
                <a:rPr sz="1687" dirty="0">
                  <a:solidFill>
                    <a:srgbClr val="0433FF"/>
                  </a:solidFill>
                </a:rPr>
                <a:t>Adequate Progress </a:t>
              </a:r>
              <a:r>
                <a:rPr sz="1687" dirty="0"/>
                <a:t>or Rate of Improvement-ROI)</a:t>
              </a:r>
            </a:p>
          </p:txBody>
        </p:sp>
      </p:grpSp>
      <p:sp>
        <p:nvSpPr>
          <p:cNvPr id="460" name="Likely NOT ELIGIBLE"/>
          <p:cNvSpPr txBox="1"/>
          <p:nvPr/>
        </p:nvSpPr>
        <p:spPr>
          <a:xfrm>
            <a:off x="8274843" y="-65225"/>
            <a:ext cx="3917157" cy="3188373"/>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marL="40640" marR="40640" defTabSz="927100">
              <a:defRPr sz="9600">
                <a:solidFill>
                  <a:srgbClr val="FF2600"/>
                </a:solidFill>
                <a:uFill>
                  <a:solidFill>
                    <a:srgbClr val="000000"/>
                  </a:solidFill>
                </a:uFill>
                <a:latin typeface="Helvetica Neue Light"/>
                <a:ea typeface="Helvetica Neue Light"/>
                <a:cs typeface="Helvetica Neue Light"/>
                <a:sym typeface="Helvetica Neue Light"/>
              </a:defRPr>
            </a:lvl1pPr>
          </a:lstStyle>
          <a:p>
            <a:r>
              <a:rPr sz="6750" dirty="0"/>
              <a:t>Likely NOT ELIGIBLE</a:t>
            </a:r>
          </a:p>
        </p:txBody>
      </p:sp>
    </p:spTree>
    <p:extLst>
      <p:ext uri="{BB962C8B-B14F-4D97-AF65-F5344CB8AC3E}">
        <p14:creationId xmlns:p14="http://schemas.microsoft.com/office/powerpoint/2010/main" val="4201205457"/>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p:tmAbs val="0"/>
                                  </p:iterate>
                                  <p:childTnLst>
                                    <p:set>
                                      <p:cBhvr>
                                        <p:cTn id="6" fill="hold"/>
                                        <p:tgtEl>
                                          <p:spTgt spid="456"/>
                                        </p:tgtEl>
                                        <p:attrNameLst>
                                          <p:attrName>style.visibility</p:attrName>
                                        </p:attrNameLst>
                                      </p:cBhvr>
                                      <p:to>
                                        <p:strVal val="visible"/>
                                      </p:to>
                                    </p:set>
                                    <p:anim calcmode="lin" valueType="num">
                                      <p:cBhvr>
                                        <p:cTn id="7" dur="1000" fill="hold"/>
                                        <p:tgtEl>
                                          <p:spTgt spid="456"/>
                                        </p:tgtEl>
                                        <p:attrNameLst>
                                          <p:attrName>ppt_x</p:attrName>
                                        </p:attrNameLst>
                                      </p:cBhvr>
                                      <p:tavLst>
                                        <p:tav tm="0">
                                          <p:val>
                                            <p:strVal val="0-#ppt_w/2"/>
                                          </p:val>
                                        </p:tav>
                                        <p:tav tm="100000">
                                          <p:val>
                                            <p:strVal val="#ppt_x"/>
                                          </p:val>
                                        </p:tav>
                                      </p:tavLst>
                                    </p:anim>
                                    <p:anim calcmode="lin" valueType="num">
                                      <p:cBhvr>
                                        <p:cTn id="8" dur="1000" fill="hold"/>
                                        <p:tgtEl>
                                          <p:spTgt spid="45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45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4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 grpId="0" animBg="1" advAuto="0"/>
      <p:bldP spid="459" grpId="0" animBg="1" advAuto="0"/>
      <p:bldP spid="460" grpId="0" animBg="1" advAuto="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7" name="Group"/>
          <p:cNvGrpSpPr/>
          <p:nvPr/>
        </p:nvGrpSpPr>
        <p:grpSpPr>
          <a:xfrm>
            <a:off x="4149328" y="98227"/>
            <a:ext cx="3964781" cy="2678906"/>
            <a:chOff x="0" y="0"/>
            <a:chExt cx="5638800" cy="3810000"/>
          </a:xfrm>
        </p:grpSpPr>
        <p:pic>
          <p:nvPicPr>
            <p:cNvPr id="462" name="image43.png" descr="image43.png"/>
            <p:cNvPicPr>
              <a:picLocks noChangeAspect="1"/>
            </p:cNvPicPr>
            <p:nvPr/>
          </p:nvPicPr>
          <p:blipFill>
            <a:blip r:embed="rId3">
              <a:extLst/>
            </a:blip>
            <a:stretch>
              <a:fillRect/>
            </a:stretch>
          </p:blipFill>
          <p:spPr>
            <a:xfrm>
              <a:off x="4013200" y="330200"/>
              <a:ext cx="1625600" cy="1625600"/>
            </a:xfrm>
            <a:prstGeom prst="rect">
              <a:avLst/>
            </a:prstGeom>
            <a:ln w="12700" cap="flat">
              <a:noFill/>
              <a:miter lim="400000"/>
            </a:ln>
            <a:effectLst/>
          </p:spPr>
        </p:pic>
        <p:pic>
          <p:nvPicPr>
            <p:cNvPr id="463" name="image43.png" descr="image43.png"/>
            <p:cNvPicPr>
              <a:picLocks noChangeAspect="1"/>
            </p:cNvPicPr>
            <p:nvPr/>
          </p:nvPicPr>
          <p:blipFill>
            <a:blip r:embed="rId3">
              <a:extLst/>
            </a:blip>
            <a:stretch>
              <a:fillRect/>
            </a:stretch>
          </p:blipFill>
          <p:spPr>
            <a:xfrm>
              <a:off x="2171700" y="0"/>
              <a:ext cx="1625600" cy="1625600"/>
            </a:xfrm>
            <a:prstGeom prst="rect">
              <a:avLst/>
            </a:prstGeom>
            <a:ln w="12700" cap="flat">
              <a:noFill/>
              <a:miter lim="400000"/>
            </a:ln>
            <a:effectLst/>
          </p:spPr>
        </p:pic>
        <p:pic>
          <p:nvPicPr>
            <p:cNvPr id="464" name="image43.png" descr="image43.png"/>
            <p:cNvPicPr>
              <a:picLocks noChangeAspect="1"/>
            </p:cNvPicPr>
            <p:nvPr/>
          </p:nvPicPr>
          <p:blipFill>
            <a:blip r:embed="rId3">
              <a:extLst/>
            </a:blip>
            <a:stretch>
              <a:fillRect/>
            </a:stretch>
          </p:blipFill>
          <p:spPr>
            <a:xfrm>
              <a:off x="1409700" y="1739900"/>
              <a:ext cx="1625600" cy="1625600"/>
            </a:xfrm>
            <a:prstGeom prst="rect">
              <a:avLst/>
            </a:prstGeom>
            <a:ln w="12700" cap="flat">
              <a:noFill/>
              <a:miter lim="400000"/>
            </a:ln>
            <a:effectLst/>
          </p:spPr>
        </p:pic>
        <p:pic>
          <p:nvPicPr>
            <p:cNvPr id="465" name="image44.png" descr="image44.png"/>
            <p:cNvPicPr>
              <a:picLocks noChangeAspect="1"/>
            </p:cNvPicPr>
            <p:nvPr/>
          </p:nvPicPr>
          <p:blipFill>
            <a:blip r:embed="rId4">
              <a:extLst/>
            </a:blip>
            <a:stretch>
              <a:fillRect/>
            </a:stretch>
          </p:blipFill>
          <p:spPr>
            <a:xfrm>
              <a:off x="0" y="330200"/>
              <a:ext cx="1739900" cy="1739900"/>
            </a:xfrm>
            <a:prstGeom prst="rect">
              <a:avLst/>
            </a:prstGeom>
            <a:ln w="12700" cap="flat">
              <a:noFill/>
              <a:miter lim="400000"/>
            </a:ln>
            <a:effectLst/>
          </p:spPr>
        </p:pic>
        <p:pic>
          <p:nvPicPr>
            <p:cNvPr id="466" name="image44.png" descr="image44.png"/>
            <p:cNvPicPr>
              <a:picLocks noChangeAspect="1"/>
            </p:cNvPicPr>
            <p:nvPr/>
          </p:nvPicPr>
          <p:blipFill>
            <a:blip r:embed="rId4">
              <a:extLst/>
            </a:blip>
            <a:stretch>
              <a:fillRect/>
            </a:stretch>
          </p:blipFill>
          <p:spPr>
            <a:xfrm>
              <a:off x="2933700" y="2070100"/>
              <a:ext cx="1739900" cy="1739900"/>
            </a:xfrm>
            <a:prstGeom prst="rect">
              <a:avLst/>
            </a:prstGeom>
            <a:ln w="12700" cap="flat">
              <a:noFill/>
              <a:miter lim="400000"/>
            </a:ln>
            <a:effectLst/>
          </p:spPr>
        </p:pic>
      </p:grpSp>
      <p:sp>
        <p:nvSpPr>
          <p:cNvPr id="468" name="Line"/>
          <p:cNvSpPr/>
          <p:nvPr/>
        </p:nvSpPr>
        <p:spPr>
          <a:xfrm>
            <a:off x="1827609" y="2893219"/>
            <a:ext cx="8608219" cy="0"/>
          </a:xfrm>
          <a:prstGeom prst="line">
            <a:avLst/>
          </a:prstGeom>
          <a:ln w="28575">
            <a:solidFill>
              <a:srgbClr val="5B92C8"/>
            </a:solidFill>
          </a:ln>
        </p:spPr>
        <p:txBody>
          <a:bodyPr lIns="35719" tIns="35719" rIns="35719" bIns="35719" anchor="ctr"/>
          <a:lstStyle/>
          <a:p>
            <a:pPr>
              <a:defRPr sz="3000"/>
            </a:pPr>
            <a:endParaRPr sz="2109"/>
          </a:p>
        </p:txBody>
      </p:sp>
      <p:grpSp>
        <p:nvGrpSpPr>
          <p:cNvPr id="471" name="Group"/>
          <p:cNvGrpSpPr/>
          <p:nvPr/>
        </p:nvGrpSpPr>
        <p:grpSpPr>
          <a:xfrm>
            <a:off x="1782961" y="98226"/>
            <a:ext cx="2053828" cy="2669977"/>
            <a:chOff x="0" y="0"/>
            <a:chExt cx="2921000" cy="3797300"/>
          </a:xfrm>
        </p:grpSpPr>
        <p:sp>
          <p:nvSpPr>
            <p:cNvPr id="469" name="Shape"/>
            <p:cNvSpPr/>
            <p:nvPr/>
          </p:nvSpPr>
          <p:spPr>
            <a:xfrm>
              <a:off x="0" y="0"/>
              <a:ext cx="2921000" cy="37973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035"/>
                  </a:lnTo>
                  <a:lnTo>
                    <a:pt x="13500" y="14035"/>
                  </a:lnTo>
                  <a:lnTo>
                    <a:pt x="13500" y="17434"/>
                  </a:lnTo>
                  <a:lnTo>
                    <a:pt x="16200" y="17434"/>
                  </a:lnTo>
                  <a:lnTo>
                    <a:pt x="10800" y="21600"/>
                  </a:lnTo>
                  <a:lnTo>
                    <a:pt x="5400" y="17434"/>
                  </a:lnTo>
                  <a:lnTo>
                    <a:pt x="8100" y="17434"/>
                  </a:lnTo>
                  <a:lnTo>
                    <a:pt x="8100" y="14035"/>
                  </a:lnTo>
                  <a:lnTo>
                    <a:pt x="0" y="14035"/>
                  </a:lnTo>
                  <a:close/>
                </a:path>
              </a:pathLst>
            </a:custGeom>
            <a:solidFill>
              <a:srgbClr val="FAA757"/>
            </a:solidFill>
            <a:ln w="25400" cap="flat">
              <a:solidFill>
                <a:srgbClr val="FAA757"/>
              </a:solidFill>
              <a:prstDash val="solid"/>
              <a:round/>
            </a:ln>
            <a:effectLst/>
          </p:spPr>
          <p:txBody>
            <a:bodyPr wrap="square" lIns="35719" tIns="35719" rIns="35719" bIns="35719" numCol="1" anchor="ctr">
              <a:noAutofit/>
            </a:bodyPr>
            <a:lstStyle/>
            <a:p>
              <a:pPr marL="28574" marR="28574" defTabSz="651844">
                <a:defRPr>
                  <a:solidFill>
                    <a:srgbClr val="000000"/>
                  </a:solidFill>
                  <a:uFill>
                    <a:solidFill>
                      <a:srgbClr val="000000"/>
                    </a:solidFill>
                  </a:uFill>
                  <a:latin typeface="Helvetica Neue Light"/>
                  <a:ea typeface="Helvetica Neue Light"/>
                  <a:cs typeface="Helvetica Neue Light"/>
                  <a:sym typeface="Helvetica Neue Light"/>
                </a:defRPr>
              </a:pPr>
              <a:endParaRPr sz="1266"/>
            </a:p>
          </p:txBody>
        </p:sp>
        <p:sp>
          <p:nvSpPr>
            <p:cNvPr id="470" name="Average Achievement of Peers"/>
            <p:cNvSpPr txBox="1"/>
            <p:nvPr/>
          </p:nvSpPr>
          <p:spPr>
            <a:xfrm>
              <a:off x="0" y="395365"/>
              <a:ext cx="2921000" cy="16784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marL="40640" marR="40640" defTabSz="927100">
                <a:buClr>
                  <a:srgbClr val="FFFFFF"/>
                </a:buClr>
                <a:defRPr>
                  <a:solidFill>
                    <a:srgbClr val="FFFFFF"/>
                  </a:solidFill>
                  <a:uFill>
                    <a:solidFill>
                      <a:srgbClr val="FFFFFF"/>
                    </a:solidFill>
                  </a:uFill>
                  <a:latin typeface="Futura"/>
                  <a:ea typeface="Futura"/>
                  <a:cs typeface="Futura"/>
                  <a:sym typeface="Futura"/>
                </a:defRPr>
              </a:lvl1pPr>
            </a:lstStyle>
            <a:p>
              <a:r>
                <a:rPr sz="2400" dirty="0"/>
                <a:t>Average Achievement of Peers</a:t>
              </a:r>
            </a:p>
          </p:txBody>
        </p:sp>
      </p:grpSp>
      <p:grpSp>
        <p:nvGrpSpPr>
          <p:cNvPr id="474" name="Group"/>
          <p:cNvGrpSpPr/>
          <p:nvPr/>
        </p:nvGrpSpPr>
        <p:grpSpPr>
          <a:xfrm>
            <a:off x="2032992" y="4652367"/>
            <a:ext cx="3518297" cy="1294327"/>
            <a:chOff x="0" y="0"/>
            <a:chExt cx="5003800" cy="1840819"/>
          </a:xfrm>
        </p:grpSpPr>
        <p:pic>
          <p:nvPicPr>
            <p:cNvPr id="472" name="image43.png" descr="image43.png"/>
            <p:cNvPicPr>
              <a:picLocks noChangeAspect="1"/>
            </p:cNvPicPr>
            <p:nvPr/>
          </p:nvPicPr>
          <p:blipFill>
            <a:blip r:embed="rId3">
              <a:extLst/>
            </a:blip>
            <a:stretch>
              <a:fillRect/>
            </a:stretch>
          </p:blipFill>
          <p:spPr>
            <a:xfrm>
              <a:off x="254000" y="0"/>
              <a:ext cx="1625600" cy="1625600"/>
            </a:xfrm>
            <a:prstGeom prst="rect">
              <a:avLst/>
            </a:prstGeom>
            <a:ln w="12700" cap="flat">
              <a:noFill/>
              <a:miter lim="400000"/>
            </a:ln>
            <a:effectLst/>
          </p:spPr>
        </p:pic>
        <p:sp>
          <p:nvSpPr>
            <p:cNvPr id="473" name="Student with Concerns"/>
            <p:cNvSpPr txBox="1"/>
            <p:nvPr/>
          </p:nvSpPr>
          <p:spPr>
            <a:xfrm>
              <a:off x="0" y="1461181"/>
              <a:ext cx="5003800" cy="37963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marL="40640" marR="40640" defTabSz="927100">
                <a:buClr>
                  <a:srgbClr val="000000"/>
                </a:buClr>
                <a:defRPr>
                  <a:uFill>
                    <a:solidFill>
                      <a:srgbClr val="000000"/>
                    </a:solidFill>
                  </a:uFill>
                  <a:latin typeface="Helvetica Neue Light"/>
                  <a:ea typeface="Helvetica Neue Light"/>
                  <a:cs typeface="Helvetica Neue Light"/>
                  <a:sym typeface="Helvetica Neue Light"/>
                </a:defRPr>
              </a:lvl1pPr>
            </a:lstStyle>
            <a:p>
              <a:r>
                <a:rPr sz="1266"/>
                <a:t>Student with Concerns</a:t>
              </a:r>
            </a:p>
          </p:txBody>
        </p:sp>
      </p:grpSp>
      <p:sp>
        <p:nvSpPr>
          <p:cNvPr id="475" name="Adapted from Fuchs, 2003"/>
          <p:cNvSpPr txBox="1"/>
          <p:nvPr/>
        </p:nvSpPr>
        <p:spPr>
          <a:xfrm>
            <a:off x="7069336" y="6422831"/>
            <a:ext cx="3437930" cy="2452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marL="40640" marR="40640" defTabSz="927100">
              <a:buClr>
                <a:srgbClr val="000000"/>
              </a:buClr>
              <a:defRPr sz="1600">
                <a:uFill>
                  <a:solidFill>
                    <a:srgbClr val="000000"/>
                  </a:solidFill>
                </a:uFill>
                <a:latin typeface="Helvetica Neue Light"/>
                <a:ea typeface="Helvetica Neue Light"/>
                <a:cs typeface="Helvetica Neue Light"/>
                <a:sym typeface="Helvetica Neue Light"/>
              </a:defRPr>
            </a:lvl1pPr>
          </a:lstStyle>
          <a:p>
            <a:pPr>
              <a:defRPr sz="3600"/>
            </a:pPr>
            <a:r>
              <a:rPr sz="1125"/>
              <a:t>Adapted from Fuchs, 2003</a:t>
            </a:r>
          </a:p>
        </p:txBody>
      </p:sp>
      <p:grpSp>
        <p:nvGrpSpPr>
          <p:cNvPr id="478" name="Group"/>
          <p:cNvGrpSpPr/>
          <p:nvPr/>
        </p:nvGrpSpPr>
        <p:grpSpPr>
          <a:xfrm>
            <a:off x="2580698" y="3013273"/>
            <a:ext cx="4792572" cy="3041487"/>
            <a:chOff x="0" y="0"/>
            <a:chExt cx="6816102" cy="4325668"/>
          </a:xfrm>
        </p:grpSpPr>
        <p:sp>
          <p:nvSpPr>
            <p:cNvPr id="476" name="Group"/>
            <p:cNvSpPr/>
            <p:nvPr/>
          </p:nvSpPr>
          <p:spPr>
            <a:xfrm>
              <a:off x="0" y="0"/>
              <a:ext cx="649536" cy="22098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4320"/>
                  </a:lnTo>
                  <a:lnTo>
                    <a:pt x="16200" y="4320"/>
                  </a:lnTo>
                  <a:lnTo>
                    <a:pt x="16200" y="17280"/>
                  </a:lnTo>
                  <a:lnTo>
                    <a:pt x="21600" y="17280"/>
                  </a:lnTo>
                  <a:lnTo>
                    <a:pt x="10800" y="21600"/>
                  </a:lnTo>
                  <a:lnTo>
                    <a:pt x="0" y="17280"/>
                  </a:lnTo>
                  <a:lnTo>
                    <a:pt x="5400" y="17280"/>
                  </a:lnTo>
                  <a:lnTo>
                    <a:pt x="5400" y="4320"/>
                  </a:lnTo>
                  <a:lnTo>
                    <a:pt x="0" y="4320"/>
                  </a:lnTo>
                  <a:close/>
                </a:path>
              </a:pathLst>
            </a:custGeom>
            <a:solidFill>
              <a:srgbClr val="73FA41"/>
            </a:solidFill>
            <a:ln w="12700" cap="flat">
              <a:solidFill>
                <a:srgbClr val="000000"/>
              </a:solidFill>
              <a:prstDash val="solid"/>
              <a:round/>
            </a:ln>
            <a:effectLst/>
          </p:spPr>
          <p:txBody>
            <a:bodyPr wrap="square" lIns="35719" tIns="35719" rIns="35719" bIns="35719" numCol="1" anchor="ctr">
              <a:noAutofit/>
            </a:bodyPr>
            <a:lstStyle/>
            <a:p>
              <a:pPr marL="40638" marR="40638" defTabSz="651844">
                <a:defRPr sz="3400">
                  <a:uFill>
                    <a:solidFill>
                      <a:srgbClr val="000000"/>
                    </a:solidFill>
                  </a:uFill>
                  <a:latin typeface="Times New Roman"/>
                  <a:ea typeface="Times New Roman"/>
                  <a:cs typeface="Times New Roman"/>
                  <a:sym typeface="Times New Roman"/>
                </a:defRPr>
              </a:pPr>
              <a:endParaRPr sz="2391"/>
            </a:p>
          </p:txBody>
        </p:sp>
        <p:sp>
          <p:nvSpPr>
            <p:cNvPr id="477" name="Performance Discrepancy"/>
            <p:cNvSpPr txBox="1"/>
            <p:nvPr/>
          </p:nvSpPr>
          <p:spPr>
            <a:xfrm>
              <a:off x="770902" y="185468"/>
              <a:ext cx="6045201" cy="414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marL="57799" marR="57799" defTabSz="927100">
                <a:buFont typeface="Century Gothic"/>
                <a:defRPr sz="2400">
                  <a:uFill>
                    <a:solidFill>
                      <a:srgbClr val="000000"/>
                    </a:solidFill>
                  </a:uFill>
                  <a:latin typeface="Futura"/>
                  <a:ea typeface="Futura"/>
                  <a:cs typeface="Futura"/>
                  <a:sym typeface="Futura"/>
                </a:defRPr>
              </a:lvl1pPr>
            </a:lstStyle>
            <a:p>
              <a:r>
                <a:rPr sz="1687"/>
                <a:t>Performance Discrepancy</a:t>
              </a:r>
            </a:p>
          </p:txBody>
        </p:sp>
      </p:grpSp>
      <p:grpSp>
        <p:nvGrpSpPr>
          <p:cNvPr id="481" name="Group"/>
          <p:cNvGrpSpPr/>
          <p:nvPr/>
        </p:nvGrpSpPr>
        <p:grpSpPr>
          <a:xfrm>
            <a:off x="3693914" y="5179698"/>
            <a:ext cx="6930046" cy="329920"/>
            <a:chOff x="0" y="-189818"/>
            <a:chExt cx="9856065" cy="469218"/>
          </a:xfrm>
        </p:grpSpPr>
        <p:sp>
          <p:nvSpPr>
            <p:cNvPr id="479" name="Line"/>
            <p:cNvSpPr/>
            <p:nvPr/>
          </p:nvSpPr>
          <p:spPr>
            <a:xfrm>
              <a:off x="0" y="12700"/>
              <a:ext cx="6347156" cy="266700"/>
            </a:xfrm>
            <a:prstGeom prst="line">
              <a:avLst/>
            </a:prstGeom>
            <a:noFill/>
            <a:ln w="63500" cap="flat">
              <a:solidFill>
                <a:srgbClr val="D81E00"/>
              </a:solidFill>
              <a:prstDash val="sysDot"/>
              <a:round/>
              <a:tailEnd type="triangle" w="med" len="med"/>
            </a:ln>
            <a:effectLst/>
          </p:spPr>
          <p:txBody>
            <a:bodyPr wrap="square" lIns="35719" tIns="35719" rIns="35719" bIns="35719" numCol="1" anchor="ctr">
              <a:noAutofit/>
            </a:bodyPr>
            <a:lstStyle/>
            <a:p>
              <a:pPr>
                <a:defRPr sz="3000"/>
              </a:pPr>
              <a:endParaRPr sz="2109"/>
            </a:p>
          </p:txBody>
        </p:sp>
        <p:sp>
          <p:nvSpPr>
            <p:cNvPr id="480" name="Progress Discrepancy"/>
            <p:cNvSpPr txBox="1"/>
            <p:nvPr/>
          </p:nvSpPr>
          <p:spPr>
            <a:xfrm>
              <a:off x="6427065" y="-189818"/>
              <a:ext cx="3429000" cy="3796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marL="57799" marR="57799" defTabSz="927100">
                <a:defRPr>
                  <a:uFill>
                    <a:solidFill>
                      <a:srgbClr val="000000"/>
                    </a:solidFill>
                  </a:uFill>
                  <a:latin typeface="Futura"/>
                  <a:ea typeface="Futura"/>
                  <a:cs typeface="Futura"/>
                  <a:sym typeface="Futura"/>
                </a:defRPr>
              </a:lvl1pPr>
            </a:lstStyle>
            <a:p>
              <a:r>
                <a:rPr sz="1266"/>
                <a:t>Progress Discrepancy</a:t>
              </a:r>
            </a:p>
          </p:txBody>
        </p:sp>
      </p:grpSp>
      <p:sp>
        <p:nvSpPr>
          <p:cNvPr id="482" name="MAY Be Eligible"/>
          <p:cNvSpPr txBox="1"/>
          <p:nvPr/>
        </p:nvSpPr>
        <p:spPr>
          <a:xfrm>
            <a:off x="8134147" y="1693389"/>
            <a:ext cx="3964782" cy="2149627"/>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marL="40640" marR="40640" defTabSz="927100">
              <a:defRPr sz="9600">
                <a:solidFill>
                  <a:srgbClr val="FF2600"/>
                </a:solidFill>
                <a:uFill>
                  <a:solidFill>
                    <a:srgbClr val="000000"/>
                  </a:solidFill>
                </a:uFill>
                <a:latin typeface="Helvetica Neue Light"/>
                <a:ea typeface="Helvetica Neue Light"/>
                <a:cs typeface="Helvetica Neue Light"/>
                <a:sym typeface="Helvetica Neue Light"/>
              </a:defRPr>
            </a:lvl1pPr>
          </a:lstStyle>
          <a:p>
            <a:r>
              <a:rPr sz="6750" dirty="0"/>
              <a:t>MAY Be Eligible</a:t>
            </a:r>
          </a:p>
        </p:txBody>
      </p:sp>
    </p:spTree>
    <p:extLst>
      <p:ext uri="{BB962C8B-B14F-4D97-AF65-F5344CB8AC3E}">
        <p14:creationId xmlns:p14="http://schemas.microsoft.com/office/powerpoint/2010/main" val="893135290"/>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p:tmAbs val="0"/>
                                  </p:iterate>
                                  <p:childTnLst>
                                    <p:set>
                                      <p:cBhvr>
                                        <p:cTn id="6" fill="hold"/>
                                        <p:tgtEl>
                                          <p:spTgt spid="478"/>
                                        </p:tgtEl>
                                        <p:attrNameLst>
                                          <p:attrName>style.visibility</p:attrName>
                                        </p:attrNameLst>
                                      </p:cBhvr>
                                      <p:to>
                                        <p:strVal val="visible"/>
                                      </p:to>
                                    </p:set>
                                    <p:anim calcmode="lin" valueType="num">
                                      <p:cBhvr>
                                        <p:cTn id="7" dur="1000" fill="hold"/>
                                        <p:tgtEl>
                                          <p:spTgt spid="478"/>
                                        </p:tgtEl>
                                        <p:attrNameLst>
                                          <p:attrName>ppt_x</p:attrName>
                                        </p:attrNameLst>
                                      </p:cBhvr>
                                      <p:tavLst>
                                        <p:tav tm="0">
                                          <p:val>
                                            <p:strVal val="0-#ppt_w/2"/>
                                          </p:val>
                                        </p:tav>
                                        <p:tav tm="100000">
                                          <p:val>
                                            <p:strVal val="#ppt_x"/>
                                          </p:val>
                                        </p:tav>
                                      </p:tavLst>
                                    </p:anim>
                                    <p:anim calcmode="lin" valueType="num">
                                      <p:cBhvr>
                                        <p:cTn id="8" dur="1000" fill="hold"/>
                                        <p:tgtEl>
                                          <p:spTgt spid="47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48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 grpId="0" animBg="1" advAuto="0"/>
      <p:bldP spid="481" grpId="0" animBg="1" advAuto="0"/>
      <p:bldP spid="482" grpId="0" animBg="1" advAuto="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I LIKE TO USE CBM TO MEASURE THE PROGRESS DISCREPANCY"/>
          <p:cNvSpPr txBox="1">
            <a:spLocks noGrp="1"/>
          </p:cNvSpPr>
          <p:nvPr>
            <p:ph type="title"/>
          </p:nvPr>
        </p:nvSpPr>
        <p:spPr>
          <a:prstGeom prst="rect">
            <a:avLst/>
          </a:prstGeom>
        </p:spPr>
        <p:txBody>
          <a:bodyPr>
            <a:normAutofit/>
          </a:bodyPr>
          <a:lstStyle/>
          <a:p>
            <a:pPr>
              <a:defRPr b="0">
                <a:uFill>
                  <a:solidFill>
                    <a:srgbClr val="0433FF"/>
                  </a:solidFill>
                </a:uFill>
                <a:latin typeface="Futura"/>
                <a:ea typeface="Futura"/>
                <a:cs typeface="Futura"/>
                <a:sym typeface="Futura"/>
              </a:defRPr>
            </a:pPr>
            <a:r>
              <a:rPr dirty="0"/>
              <a:t>CBM </a:t>
            </a:r>
            <a:r>
              <a:rPr lang="en-US" dirty="0"/>
              <a:t>Is a useful tool </a:t>
            </a:r>
            <a:r>
              <a:rPr dirty="0"/>
              <a:t>TO MEASURE THE </a:t>
            </a:r>
            <a:r>
              <a:rPr dirty="0">
                <a:solidFill>
                  <a:srgbClr val="0433FF"/>
                </a:solidFill>
              </a:rPr>
              <a:t>PROGRESS DISCREPANCY</a:t>
            </a:r>
          </a:p>
        </p:txBody>
      </p:sp>
      <p:sp>
        <p:nvSpPr>
          <p:cNvPr id="2" name="Content Placeholder 1">
            <a:extLst>
              <a:ext uri="{FF2B5EF4-FFF2-40B4-BE49-F238E27FC236}">
                <a16:creationId xmlns:a16="http://schemas.microsoft.com/office/drawing/2014/main" id="{8DA8A2DE-C2DC-714C-8356-11BB594F1796}"/>
              </a:ext>
            </a:extLst>
          </p:cNvPr>
          <p:cNvSpPr>
            <a:spLocks noGrp="1"/>
          </p:cNvSpPr>
          <p:nvPr>
            <p:ph idx="1"/>
          </p:nvPr>
        </p:nvSpPr>
        <p:spPr/>
        <p:txBody>
          <a:bodyPr/>
          <a:lstStyle/>
          <a:p>
            <a:endParaRPr lang="en-US"/>
          </a:p>
        </p:txBody>
      </p:sp>
      <p:pic>
        <p:nvPicPr>
          <p:cNvPr id="485" name="DE71642B-E861-BDDF-BFB8ADDEE68DED2E20061112171223.gif" descr="DE71642B-E861-BDDF-BFB8ADDEE68DED2E20061112171223.gif"/>
          <p:cNvPicPr>
            <a:picLocks noChangeAspect="1"/>
          </p:cNvPicPr>
          <p:nvPr/>
        </p:nvPicPr>
        <p:blipFill>
          <a:blip r:embed="rId3">
            <a:extLst/>
          </a:blip>
          <a:stretch>
            <a:fillRect/>
          </a:stretch>
        </p:blipFill>
        <p:spPr>
          <a:xfrm>
            <a:off x="672353" y="1619390"/>
            <a:ext cx="10681447" cy="4808304"/>
          </a:xfrm>
          <a:prstGeom prst="rect">
            <a:avLst/>
          </a:prstGeom>
          <a:ln w="12700">
            <a:miter lim="400000"/>
          </a:ln>
        </p:spPr>
      </p:pic>
      <p:grpSp>
        <p:nvGrpSpPr>
          <p:cNvPr id="488" name="Group"/>
          <p:cNvGrpSpPr/>
          <p:nvPr/>
        </p:nvGrpSpPr>
        <p:grpSpPr>
          <a:xfrm>
            <a:off x="3309937" y="3698295"/>
            <a:ext cx="2875360" cy="1403158"/>
            <a:chOff x="0" y="408823"/>
            <a:chExt cx="4089400" cy="1995601"/>
          </a:xfrm>
        </p:grpSpPr>
        <p:sp>
          <p:nvSpPr>
            <p:cNvPr id="486" name="Expected ROI to Significantly Reduce the Gap"/>
            <p:cNvSpPr txBox="1"/>
            <p:nvPr/>
          </p:nvSpPr>
          <p:spPr>
            <a:xfrm>
              <a:off x="0" y="408823"/>
              <a:ext cx="4089400" cy="8410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a:defRPr sz="2400">
                  <a:solidFill>
                    <a:srgbClr val="FF2600"/>
                  </a:solidFill>
                  <a:latin typeface="Helvetica Neue Light"/>
                  <a:ea typeface="Helvetica Neue Light"/>
                  <a:cs typeface="Helvetica Neue Light"/>
                  <a:sym typeface="Helvetica Neue Light"/>
                </a:defRPr>
              </a:lvl1pPr>
            </a:lstStyle>
            <a:p>
              <a:r>
                <a:rPr sz="1687"/>
                <a:t>Expected ROI to Significantly Reduce the Gap</a:t>
              </a:r>
            </a:p>
          </p:txBody>
        </p:sp>
        <p:sp>
          <p:nvSpPr>
            <p:cNvPr id="487" name="Line"/>
            <p:cNvSpPr/>
            <p:nvPr/>
          </p:nvSpPr>
          <p:spPr>
            <a:xfrm flipH="1" flipV="1">
              <a:off x="2278260" y="794103"/>
              <a:ext cx="1114559" cy="1610321"/>
            </a:xfrm>
            <a:prstGeom prst="line">
              <a:avLst/>
            </a:prstGeom>
            <a:noFill/>
            <a:ln w="76200" cap="flat">
              <a:solidFill>
                <a:srgbClr val="FF2600"/>
              </a:solidFill>
              <a:prstDash val="solid"/>
              <a:miter lim="400000"/>
              <a:headEnd type="stealth" w="med" len="med"/>
            </a:ln>
            <a:effectLst/>
          </p:spPr>
          <p:txBody>
            <a:bodyPr wrap="square" lIns="35719" tIns="35719" rIns="35719" bIns="35719" numCol="1" anchor="ctr">
              <a:noAutofit/>
            </a:bodyPr>
            <a:lstStyle/>
            <a:p>
              <a:pPr>
                <a:defRPr sz="3000"/>
              </a:pPr>
              <a:endParaRPr sz="2109"/>
            </a:p>
          </p:txBody>
        </p:sp>
      </p:grpSp>
      <p:grpSp>
        <p:nvGrpSpPr>
          <p:cNvPr id="491" name="Group"/>
          <p:cNvGrpSpPr/>
          <p:nvPr/>
        </p:nvGrpSpPr>
        <p:grpSpPr>
          <a:xfrm>
            <a:off x="6467685" y="4083739"/>
            <a:ext cx="2875359" cy="1479060"/>
            <a:chOff x="0" y="408824"/>
            <a:chExt cx="4089400" cy="2103550"/>
          </a:xfrm>
        </p:grpSpPr>
        <p:sp>
          <p:nvSpPr>
            <p:cNvPr id="489" name="Actual ROI NOT Reducing the Gap"/>
            <p:cNvSpPr txBox="1"/>
            <p:nvPr/>
          </p:nvSpPr>
          <p:spPr>
            <a:xfrm>
              <a:off x="0" y="408824"/>
              <a:ext cx="4089400" cy="8410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a:defRPr sz="2400">
                  <a:solidFill>
                    <a:srgbClr val="424242"/>
                  </a:solidFill>
                  <a:latin typeface="Helvetica Neue Light"/>
                  <a:ea typeface="Helvetica Neue Light"/>
                  <a:cs typeface="Helvetica Neue Light"/>
                  <a:sym typeface="Helvetica Neue Light"/>
                </a:defRPr>
              </a:lvl1pPr>
            </a:lstStyle>
            <a:p>
              <a:r>
                <a:rPr sz="1687" dirty="0"/>
                <a:t>Actual ROI NOT Reducing the Gap</a:t>
              </a:r>
            </a:p>
          </p:txBody>
        </p:sp>
        <p:sp>
          <p:nvSpPr>
            <p:cNvPr id="490" name="Line"/>
            <p:cNvSpPr/>
            <p:nvPr/>
          </p:nvSpPr>
          <p:spPr>
            <a:xfrm flipH="1" flipV="1">
              <a:off x="2278260" y="902053"/>
              <a:ext cx="1114559" cy="1610321"/>
            </a:xfrm>
            <a:prstGeom prst="line">
              <a:avLst/>
            </a:prstGeom>
            <a:noFill/>
            <a:ln w="76200" cap="flat">
              <a:solidFill>
                <a:srgbClr val="424242"/>
              </a:solidFill>
              <a:prstDash val="solid"/>
              <a:miter lim="400000"/>
              <a:headEnd type="stealth" w="med" len="med"/>
            </a:ln>
            <a:effectLst/>
          </p:spPr>
          <p:txBody>
            <a:bodyPr wrap="square" lIns="35719" tIns="35719" rIns="35719" bIns="35719" numCol="1" anchor="ctr">
              <a:noAutofit/>
            </a:bodyPr>
            <a:lstStyle/>
            <a:p>
              <a:pPr>
                <a:defRPr sz="3000"/>
              </a:pPr>
              <a:endParaRPr sz="2109"/>
            </a:p>
          </p:txBody>
        </p:sp>
      </p:grpSp>
    </p:spTree>
    <p:extLst>
      <p:ext uri="{BB962C8B-B14F-4D97-AF65-F5344CB8AC3E}">
        <p14:creationId xmlns:p14="http://schemas.microsoft.com/office/powerpoint/2010/main" val="3299304847"/>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4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 grpId="0" animBg="1" advAuto="0"/>
      <p:bldP spid="491" grpId="0" animBg="1" advAuto="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Putting the Concepts Together"/>
          <p:cNvSpPr txBox="1"/>
          <p:nvPr/>
        </p:nvSpPr>
        <p:spPr>
          <a:xfrm>
            <a:off x="2354461" y="600859"/>
            <a:ext cx="7759898" cy="539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nSpc>
                <a:spcPct val="90000"/>
              </a:lnSpc>
              <a:defRPr sz="4800" cap="all">
                <a:solidFill>
                  <a:srgbClr val="535353"/>
                </a:solidFill>
                <a:latin typeface="Futura"/>
                <a:ea typeface="Futura"/>
                <a:cs typeface="Futura"/>
                <a:sym typeface="Futura"/>
              </a:defRPr>
            </a:lvl1pPr>
          </a:lstStyle>
          <a:p>
            <a:r>
              <a:rPr sz="3375"/>
              <a:t>Putting the Concepts Together</a:t>
            </a:r>
          </a:p>
        </p:txBody>
      </p:sp>
      <p:grpSp>
        <p:nvGrpSpPr>
          <p:cNvPr id="505" name="Group"/>
          <p:cNvGrpSpPr/>
          <p:nvPr/>
        </p:nvGrpSpPr>
        <p:grpSpPr>
          <a:xfrm>
            <a:off x="1673502" y="1538035"/>
            <a:ext cx="4169210" cy="3265659"/>
            <a:chOff x="-65694" y="0"/>
            <a:chExt cx="5929541" cy="4644491"/>
          </a:xfrm>
        </p:grpSpPr>
        <p:grpSp>
          <p:nvGrpSpPr>
            <p:cNvPr id="503" name="Group"/>
            <p:cNvGrpSpPr/>
            <p:nvPr/>
          </p:nvGrpSpPr>
          <p:grpSpPr>
            <a:xfrm>
              <a:off x="0" y="0"/>
              <a:ext cx="5863847" cy="3555540"/>
              <a:chOff x="0" y="0"/>
              <a:chExt cx="5863846" cy="3555539"/>
            </a:xfrm>
          </p:grpSpPr>
          <p:pic>
            <p:nvPicPr>
              <p:cNvPr id="499" name="image.png" descr="image.png"/>
              <p:cNvPicPr>
                <a:picLocks/>
              </p:cNvPicPr>
              <p:nvPr/>
            </p:nvPicPr>
            <p:blipFill>
              <a:blip r:embed="rId3">
                <a:extLst/>
              </a:blip>
              <a:stretch>
                <a:fillRect/>
              </a:stretch>
            </p:blipFill>
            <p:spPr>
              <a:xfrm>
                <a:off x="0" y="0"/>
                <a:ext cx="5404365" cy="3555540"/>
              </a:xfrm>
              <a:prstGeom prst="rect">
                <a:avLst/>
              </a:prstGeom>
              <a:ln w="12700" cap="flat">
                <a:noFill/>
                <a:miter lim="400000"/>
              </a:ln>
              <a:effectLst/>
            </p:spPr>
          </p:pic>
          <p:grpSp>
            <p:nvGrpSpPr>
              <p:cNvPr id="502" name="Group"/>
              <p:cNvGrpSpPr/>
              <p:nvPr/>
            </p:nvGrpSpPr>
            <p:grpSpPr>
              <a:xfrm>
                <a:off x="2770071" y="2178154"/>
                <a:ext cx="3093776" cy="423251"/>
                <a:chOff x="0" y="0"/>
                <a:chExt cx="3093775" cy="423250"/>
              </a:xfrm>
            </p:grpSpPr>
            <p:sp>
              <p:nvSpPr>
                <p:cNvPr id="500" name="A Severe Performance Discrepancy"/>
                <p:cNvSpPr txBox="1"/>
                <p:nvPr/>
              </p:nvSpPr>
              <p:spPr>
                <a:xfrm>
                  <a:off x="1278539" y="-1"/>
                  <a:ext cx="1815237" cy="4232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defRPr sz="900" b="1">
                      <a:solidFill>
                        <a:srgbClr val="FF2600"/>
                      </a:solidFill>
                      <a:latin typeface="Helvetica Neue"/>
                      <a:ea typeface="Helvetica Neue"/>
                      <a:cs typeface="Helvetica Neue"/>
                      <a:sym typeface="Helvetica Neue"/>
                    </a:defRPr>
                  </a:lvl1pPr>
                </a:lstStyle>
                <a:p>
                  <a:r>
                    <a:rPr sz="633"/>
                    <a:t>A Severe Performance Discrepancy</a:t>
                  </a:r>
                </a:p>
              </p:txBody>
            </p:sp>
            <p:sp>
              <p:nvSpPr>
                <p:cNvPr id="501" name="Line"/>
                <p:cNvSpPr/>
                <p:nvPr/>
              </p:nvSpPr>
              <p:spPr>
                <a:xfrm flipH="1">
                  <a:off x="0" y="117047"/>
                  <a:ext cx="1013055" cy="134547"/>
                </a:xfrm>
                <a:prstGeom prst="line">
                  <a:avLst/>
                </a:prstGeom>
                <a:noFill/>
                <a:ln w="25400" cap="flat">
                  <a:solidFill>
                    <a:srgbClr val="FF2600"/>
                  </a:solidFill>
                  <a:prstDash val="solid"/>
                  <a:round/>
                  <a:tailEnd type="triangle" w="med" len="med"/>
                </a:ln>
                <a:effectLst/>
              </p:spPr>
              <p:txBody>
                <a:bodyPr wrap="square" lIns="35719" tIns="35719" rIns="35719" bIns="35719" numCol="1" anchor="ctr">
                  <a:noAutofit/>
                </a:bodyPr>
                <a:lstStyle/>
                <a:p>
                  <a:pPr>
                    <a:defRPr sz="3000"/>
                  </a:pPr>
                  <a:endParaRPr sz="2109"/>
                </a:p>
              </p:txBody>
            </p:sp>
          </p:grpSp>
        </p:grpSp>
        <p:sp>
          <p:nvSpPr>
            <p:cNvPr id="504" name="Performance Discrepancy"/>
            <p:cNvSpPr txBox="1"/>
            <p:nvPr/>
          </p:nvSpPr>
          <p:spPr>
            <a:xfrm>
              <a:off x="-65694" y="4264853"/>
              <a:ext cx="2783486" cy="37963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defRPr>
                  <a:solidFill>
                    <a:srgbClr val="535353"/>
                  </a:solidFill>
                  <a:latin typeface="Futura"/>
                  <a:ea typeface="Futura"/>
                  <a:cs typeface="Futura"/>
                  <a:sym typeface="Futura"/>
                </a:defRPr>
              </a:lvl1pPr>
            </a:lstStyle>
            <a:p>
              <a:r>
                <a:rPr sz="1266"/>
                <a:t>Performance Discrepancy</a:t>
              </a:r>
            </a:p>
          </p:txBody>
        </p:sp>
      </p:grpSp>
      <p:grpSp>
        <p:nvGrpSpPr>
          <p:cNvPr id="508" name="Group"/>
          <p:cNvGrpSpPr/>
          <p:nvPr/>
        </p:nvGrpSpPr>
        <p:grpSpPr>
          <a:xfrm>
            <a:off x="5758295" y="1537262"/>
            <a:ext cx="4562584" cy="3267205"/>
            <a:chOff x="0" y="0"/>
            <a:chExt cx="6489008" cy="4646689"/>
          </a:xfrm>
        </p:grpSpPr>
        <p:pic>
          <p:nvPicPr>
            <p:cNvPr id="506" name="DE71642B-E861-BDDF-BFB8ADDEE68DED2E20061112171223.gif" descr="DE71642B-E861-BDDF-BFB8ADDEE68DED2E20061112171223.gif"/>
            <p:cNvPicPr>
              <a:picLocks noChangeAspect="1"/>
            </p:cNvPicPr>
            <p:nvPr/>
          </p:nvPicPr>
          <p:blipFill>
            <a:blip r:embed="rId4">
              <a:extLst/>
            </a:blip>
            <a:stretch>
              <a:fillRect/>
            </a:stretch>
          </p:blipFill>
          <p:spPr>
            <a:xfrm>
              <a:off x="0" y="0"/>
              <a:ext cx="6489008" cy="3686937"/>
            </a:xfrm>
            <a:prstGeom prst="rect">
              <a:avLst/>
            </a:prstGeom>
            <a:ln w="12700" cap="flat">
              <a:noFill/>
              <a:miter lim="400000"/>
            </a:ln>
            <a:effectLst/>
          </p:spPr>
        </p:pic>
        <p:sp>
          <p:nvSpPr>
            <p:cNvPr id="507" name="Progress Discrepancy"/>
            <p:cNvSpPr txBox="1"/>
            <p:nvPr/>
          </p:nvSpPr>
          <p:spPr>
            <a:xfrm>
              <a:off x="832464" y="4267051"/>
              <a:ext cx="2343115" cy="37963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defRPr>
                  <a:solidFill>
                    <a:srgbClr val="535353"/>
                  </a:solidFill>
                  <a:latin typeface="Futura"/>
                  <a:ea typeface="Futura"/>
                  <a:cs typeface="Futura"/>
                  <a:sym typeface="Futura"/>
                </a:defRPr>
              </a:lvl1pPr>
            </a:lstStyle>
            <a:p>
              <a:r>
                <a:rPr sz="1266"/>
                <a:t>Progress Discrepancy</a:t>
              </a:r>
            </a:p>
          </p:txBody>
        </p:sp>
      </p:grpSp>
      <p:grpSp>
        <p:nvGrpSpPr>
          <p:cNvPr id="512" name="Group"/>
          <p:cNvGrpSpPr/>
          <p:nvPr/>
        </p:nvGrpSpPr>
        <p:grpSpPr>
          <a:xfrm>
            <a:off x="2911280" y="4313123"/>
            <a:ext cx="7165828" cy="1869117"/>
            <a:chOff x="-741431" y="-8349"/>
            <a:chExt cx="10191397" cy="2658297"/>
          </a:xfrm>
        </p:grpSpPr>
        <p:sp>
          <p:nvSpPr>
            <p:cNvPr id="509" name="+"/>
            <p:cNvSpPr txBox="1"/>
            <p:nvPr/>
          </p:nvSpPr>
          <p:spPr>
            <a:xfrm>
              <a:off x="3184548" y="93252"/>
              <a:ext cx="563117" cy="121049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defRPr sz="7200" b="1">
                  <a:solidFill>
                    <a:srgbClr val="535353"/>
                  </a:solidFill>
                </a:defRPr>
              </a:lvl1pPr>
            </a:lstStyle>
            <a:p>
              <a:r>
                <a:rPr sz="5062"/>
                <a:t>+</a:t>
              </a:r>
            </a:p>
          </p:txBody>
        </p:sp>
        <p:sp>
          <p:nvSpPr>
            <p:cNvPr id="510" name="="/>
            <p:cNvSpPr txBox="1"/>
            <p:nvPr/>
          </p:nvSpPr>
          <p:spPr>
            <a:xfrm>
              <a:off x="8886849" y="-8349"/>
              <a:ext cx="563117" cy="121049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defRPr sz="7200" b="1">
                  <a:solidFill>
                    <a:srgbClr val="535353"/>
                  </a:solidFill>
                </a:defRPr>
              </a:lvl1pPr>
            </a:lstStyle>
            <a:p>
              <a:r>
                <a:rPr sz="5062"/>
                <a:t>=</a:t>
              </a:r>
            </a:p>
          </p:txBody>
        </p:sp>
        <p:sp>
          <p:nvSpPr>
            <p:cNvPr id="511" name="Dual Discrepancy"/>
            <p:cNvSpPr txBox="1"/>
            <p:nvPr/>
          </p:nvSpPr>
          <p:spPr>
            <a:xfrm>
              <a:off x="-741431" y="1439452"/>
              <a:ext cx="8643732" cy="121049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defRPr sz="7200">
                  <a:solidFill>
                    <a:srgbClr val="535353"/>
                  </a:solidFill>
                  <a:latin typeface="Futura Bold"/>
                  <a:ea typeface="Futura Bold"/>
                  <a:cs typeface="Futura Bold"/>
                  <a:sym typeface="Futura Bold"/>
                </a:defRPr>
              </a:lvl1pPr>
            </a:lstStyle>
            <a:p>
              <a:r>
                <a:rPr sz="5062"/>
                <a:t>Dual Discrepancy</a:t>
              </a:r>
            </a:p>
          </p:txBody>
        </p:sp>
      </p:grpSp>
      <p:grpSp>
        <p:nvGrpSpPr>
          <p:cNvPr id="515" name="Group"/>
          <p:cNvGrpSpPr/>
          <p:nvPr/>
        </p:nvGrpSpPr>
        <p:grpSpPr>
          <a:xfrm>
            <a:off x="8697130" y="3376606"/>
            <a:ext cx="1967612" cy="269184"/>
            <a:chOff x="0" y="0"/>
            <a:chExt cx="2798381" cy="382838"/>
          </a:xfrm>
        </p:grpSpPr>
        <p:sp>
          <p:nvSpPr>
            <p:cNvPr id="513" name="A Severe Progress Discrepancy"/>
            <p:cNvSpPr txBox="1"/>
            <p:nvPr/>
          </p:nvSpPr>
          <p:spPr>
            <a:xfrm>
              <a:off x="1156464" y="-1"/>
              <a:ext cx="1641918" cy="3828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defRPr sz="900" b="1">
                  <a:solidFill>
                    <a:srgbClr val="FF2600"/>
                  </a:solidFill>
                  <a:latin typeface="Helvetica Neue"/>
                  <a:ea typeface="Helvetica Neue"/>
                  <a:cs typeface="Helvetica Neue"/>
                  <a:sym typeface="Helvetica Neue"/>
                </a:defRPr>
              </a:lvl1pPr>
            </a:lstStyle>
            <a:p>
              <a:r>
                <a:rPr sz="633"/>
                <a:t>A Severe Progress Discrepancy</a:t>
              </a:r>
            </a:p>
          </p:txBody>
        </p:sp>
        <p:sp>
          <p:nvSpPr>
            <p:cNvPr id="514" name="Line"/>
            <p:cNvSpPr/>
            <p:nvPr/>
          </p:nvSpPr>
          <p:spPr>
            <a:xfrm flipH="1">
              <a:off x="0" y="105871"/>
              <a:ext cx="916328" cy="121701"/>
            </a:xfrm>
            <a:prstGeom prst="line">
              <a:avLst/>
            </a:prstGeom>
            <a:noFill/>
            <a:ln w="25400" cap="flat">
              <a:solidFill>
                <a:srgbClr val="FF2600"/>
              </a:solidFill>
              <a:prstDash val="solid"/>
              <a:round/>
              <a:tailEnd type="triangle" w="med" len="med"/>
            </a:ln>
            <a:effectLst/>
          </p:spPr>
          <p:txBody>
            <a:bodyPr wrap="square" lIns="35719" tIns="35719" rIns="35719" bIns="35719" numCol="1" anchor="ctr">
              <a:noAutofit/>
            </a:bodyPr>
            <a:lstStyle/>
            <a:p>
              <a:pPr>
                <a:defRPr sz="3000"/>
              </a:pPr>
              <a:endParaRPr sz="2109"/>
            </a:p>
          </p:txBody>
        </p:sp>
      </p:grpSp>
    </p:spTree>
    <p:extLst>
      <p:ext uri="{BB962C8B-B14F-4D97-AF65-F5344CB8AC3E}">
        <p14:creationId xmlns:p14="http://schemas.microsoft.com/office/powerpoint/2010/main" val="245159164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5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5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5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 grpId="0" animBg="1" advAuto="0"/>
      <p:bldP spid="508" grpId="0" animBg="1" advAuto="0"/>
      <p:bldP spid="512" grpId="0" animBg="1" advAuto="0"/>
      <p:bldP spid="515" grpId="0" animBg="1" advAuto="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CURRENT PRACTICES"/>
          <p:cNvSpPr txBox="1">
            <a:spLocks noGrp="1"/>
          </p:cNvSpPr>
          <p:nvPr>
            <p:ph type="title" idx="4294967295"/>
          </p:nvPr>
        </p:nvSpPr>
        <p:spPr>
          <a:xfrm>
            <a:off x="1855054" y="178594"/>
            <a:ext cx="8643938" cy="1714500"/>
          </a:xfrm>
          <a:prstGeom prst="rect">
            <a:avLst/>
          </a:prstGeom>
        </p:spPr>
        <p:txBody>
          <a:bodyPr>
            <a:noAutofit/>
          </a:bodyPr>
          <a:lstStyle>
            <a:lvl1pPr marL="88900">
              <a:lnSpc>
                <a:spcPct val="100000"/>
              </a:lnSpc>
              <a:defRPr sz="4400" b="0">
                <a:latin typeface="Futura"/>
                <a:ea typeface="Futura"/>
                <a:cs typeface="Futura"/>
                <a:sym typeface="Futura"/>
              </a:defRPr>
            </a:lvl1pPr>
          </a:lstStyle>
          <a:p>
            <a:r>
              <a:t>CURRENT PRACTICES</a:t>
            </a:r>
          </a:p>
        </p:txBody>
      </p:sp>
      <p:sp>
        <p:nvSpPr>
          <p:cNvPr id="555" name="Arrow"/>
          <p:cNvSpPr/>
          <p:nvPr/>
        </p:nvSpPr>
        <p:spPr>
          <a:xfrm>
            <a:off x="5502837" y="3904768"/>
            <a:ext cx="2120901" cy="1130301"/>
          </a:xfrm>
          <a:prstGeom prst="rightArrow">
            <a:avLst>
              <a:gd name="adj1" fmla="val 32000"/>
              <a:gd name="adj2" fmla="val 34761"/>
            </a:avLst>
          </a:prstGeom>
          <a:solidFill>
            <a:srgbClr val="4E8CBC"/>
          </a:solidFill>
          <a:ln w="12700">
            <a:miter lim="400000"/>
          </a:ln>
        </p:spPr>
        <p:txBody>
          <a:bodyPr lIns="35719" tIns="35719" rIns="35719" bIns="35719" anchor="ctr"/>
          <a:lstStyle/>
          <a:p>
            <a:pPr>
              <a:defRPr sz="3000">
                <a:solidFill>
                  <a:srgbClr val="FFFFFF"/>
                </a:solidFill>
                <a:latin typeface="Palatino"/>
                <a:ea typeface="Palatino"/>
                <a:cs typeface="Palatino"/>
                <a:sym typeface="Palatino"/>
              </a:defRPr>
            </a:pPr>
            <a:endParaRPr sz="2109"/>
          </a:p>
        </p:txBody>
      </p:sp>
      <p:grpSp>
        <p:nvGrpSpPr>
          <p:cNvPr id="558" name="Group"/>
          <p:cNvGrpSpPr/>
          <p:nvPr/>
        </p:nvGrpSpPr>
        <p:grpSpPr>
          <a:xfrm>
            <a:off x="1868997" y="2267112"/>
            <a:ext cx="4385048" cy="3547400"/>
            <a:chOff x="-433336" y="-10063"/>
            <a:chExt cx="6236510" cy="5045189"/>
          </a:xfrm>
        </p:grpSpPr>
        <p:sp>
          <p:nvSpPr>
            <p:cNvPr id="556" name="Student Doing Poorly in Social Studies"/>
            <p:cNvSpPr/>
            <p:nvPr/>
          </p:nvSpPr>
          <p:spPr>
            <a:xfrm>
              <a:off x="820538" y="1350432"/>
              <a:ext cx="3684694" cy="3684694"/>
            </a:xfrm>
            <a:prstGeom prst="roundRect">
              <a:avLst>
                <a:gd name="adj" fmla="val 5170"/>
              </a:avLst>
            </a:prstGeom>
            <a:blipFill rotWithShape="1">
              <a:blip r:embed="rId3"/>
              <a:srcRect/>
              <a:tile tx="0" ty="0" sx="100000" sy="100000" flip="none" algn="tl"/>
            </a:bli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defRPr sz="3000">
                  <a:solidFill>
                    <a:srgbClr val="FFFFFF"/>
                  </a:solidFill>
                  <a:latin typeface="Futura"/>
                  <a:ea typeface="Futura"/>
                  <a:cs typeface="Futura"/>
                  <a:sym typeface="Futura"/>
                </a:defRPr>
              </a:lvl1pPr>
            </a:lstStyle>
            <a:p>
              <a:r>
                <a:rPr sz="2109"/>
                <a:t>Student Doing Poorly in Social Studies</a:t>
              </a:r>
            </a:p>
          </p:txBody>
        </p:sp>
        <p:sp>
          <p:nvSpPr>
            <p:cNvPr id="557" name="Content Area Courses"/>
            <p:cNvSpPr txBox="1"/>
            <p:nvPr/>
          </p:nvSpPr>
          <p:spPr>
            <a:xfrm>
              <a:off x="-433336" y="-10063"/>
              <a:ext cx="6236510" cy="841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defRPr sz="4800">
                  <a:solidFill>
                    <a:srgbClr val="324863"/>
                  </a:solidFill>
                  <a:latin typeface="Futura"/>
                  <a:ea typeface="Futura"/>
                  <a:cs typeface="Futura"/>
                  <a:sym typeface="Futura"/>
                </a:defRPr>
              </a:lvl1pPr>
            </a:lstStyle>
            <a:p>
              <a:r>
                <a:rPr sz="3375"/>
                <a:t>Content Area Courses</a:t>
              </a:r>
            </a:p>
          </p:txBody>
        </p:sp>
      </p:grpSp>
      <p:grpSp>
        <p:nvGrpSpPr>
          <p:cNvPr id="561" name="Group"/>
          <p:cNvGrpSpPr/>
          <p:nvPr/>
        </p:nvGrpSpPr>
        <p:grpSpPr>
          <a:xfrm>
            <a:off x="7330309" y="2105994"/>
            <a:ext cx="2946401" cy="3614653"/>
            <a:chOff x="0" y="-21750"/>
            <a:chExt cx="4190436" cy="5140838"/>
          </a:xfrm>
        </p:grpSpPr>
        <p:sp>
          <p:nvSpPr>
            <p:cNvPr id="559" name="Student Receives Homework Help, Accommodations (Extended Time, Modified Grades) or “Alternative” Social Studies with Lower Content and Reduced Expectations"/>
            <p:cNvSpPr/>
            <p:nvPr/>
          </p:nvSpPr>
          <p:spPr>
            <a:xfrm>
              <a:off x="686364" y="1777576"/>
              <a:ext cx="3359574" cy="3341512"/>
            </a:xfrm>
            <a:prstGeom prst="ellipse">
              <a:avLst/>
            </a:prstGeom>
            <a:blipFill rotWithShape="1">
              <a:blip r:embed="rId3"/>
              <a:srcRect/>
              <a:tile tx="0" ty="0" sx="100000" sy="100000" flip="none" algn="tl"/>
            </a:bli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defRPr sz="1900">
                  <a:solidFill>
                    <a:srgbClr val="FFFFFF"/>
                  </a:solidFill>
                  <a:latin typeface="Futura"/>
                  <a:ea typeface="Futura"/>
                  <a:cs typeface="Futura"/>
                  <a:sym typeface="Futura"/>
                </a:defRPr>
              </a:lvl1pPr>
            </a:lstStyle>
            <a:p>
              <a:r>
                <a:rPr sz="1336"/>
                <a:t>Student Receives Homework Help, Accommodations (Extended Time, Modified Grades) or “Alternative” Social Studies with Lower Content and Reduced Expectations</a:t>
              </a:r>
            </a:p>
          </p:txBody>
        </p:sp>
        <p:sp>
          <p:nvSpPr>
            <p:cNvPr id="560" name="In Special Education"/>
            <p:cNvSpPr txBox="1"/>
            <p:nvPr/>
          </p:nvSpPr>
          <p:spPr>
            <a:xfrm>
              <a:off x="0" y="-21750"/>
              <a:ext cx="4190436" cy="1579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a:defRPr sz="4800">
                  <a:solidFill>
                    <a:srgbClr val="324863"/>
                  </a:solidFill>
                  <a:latin typeface="Futura"/>
                  <a:ea typeface="Futura"/>
                  <a:cs typeface="Futura"/>
                  <a:sym typeface="Futura"/>
                </a:defRPr>
              </a:lvl1pPr>
            </a:lstStyle>
            <a:p>
              <a:r>
                <a:rPr sz="3375"/>
                <a:t>In Special Education</a:t>
              </a:r>
            </a:p>
          </p:txBody>
        </p:sp>
      </p:grpSp>
    </p:spTree>
    <p:extLst>
      <p:ext uri="{BB962C8B-B14F-4D97-AF65-F5344CB8AC3E}">
        <p14:creationId xmlns:p14="http://schemas.microsoft.com/office/powerpoint/2010/main" val="4265704884"/>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5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5" grpId="0" animBg="1" advAuto="0"/>
      <p:bldP spid="558" grpId="0" animBg="1" advAuto="0"/>
      <p:bldP spid="561" grpId="0" animBg="1" advAuto="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The performance Discrepancy is in Basic Skills That Require Intervention"/>
          <p:cNvSpPr txBox="1">
            <a:spLocks noGrp="1"/>
          </p:cNvSpPr>
          <p:nvPr>
            <p:ph type="title" idx="4294967295"/>
          </p:nvPr>
        </p:nvSpPr>
        <p:spPr>
          <a:xfrm>
            <a:off x="0" y="304800"/>
            <a:ext cx="8429625" cy="1339850"/>
          </a:xfrm>
          <a:prstGeom prst="rect">
            <a:avLst/>
          </a:prstGeom>
        </p:spPr>
        <p:txBody>
          <a:bodyPr>
            <a:normAutofit fontScale="90000"/>
          </a:bodyPr>
          <a:lstStyle>
            <a:lvl1pPr defTabSz="537463">
              <a:defRPr sz="4416" b="0">
                <a:latin typeface="Futura"/>
                <a:ea typeface="Futura"/>
                <a:cs typeface="Futura"/>
                <a:sym typeface="Futura"/>
              </a:defRPr>
            </a:lvl1pPr>
          </a:lstStyle>
          <a:p>
            <a:r>
              <a:t>The performance Discrepancy is in Basic Skills That Require Intervention</a:t>
            </a:r>
          </a:p>
        </p:txBody>
      </p:sp>
      <p:sp>
        <p:nvSpPr>
          <p:cNvPr id="564" name="Student Doing Poorly in Social Studies"/>
          <p:cNvSpPr/>
          <p:nvPr/>
        </p:nvSpPr>
        <p:spPr>
          <a:xfrm>
            <a:off x="1827610" y="2393156"/>
            <a:ext cx="2589609" cy="2589609"/>
          </a:xfrm>
          <a:prstGeom prst="roundRect">
            <a:avLst>
              <a:gd name="adj" fmla="val 5172"/>
            </a:avLst>
          </a:prstGeom>
          <a:solidFill>
            <a:srgbClr val="CBCBCB"/>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defRPr>
                <a:solidFill>
                  <a:srgbClr val="000000"/>
                </a:solidFill>
                <a:latin typeface="Helvetica Neue Light"/>
                <a:ea typeface="Helvetica Neue Light"/>
                <a:cs typeface="Helvetica Neue Light"/>
                <a:sym typeface="Helvetica Neue Light"/>
              </a:defRPr>
            </a:lvl1pPr>
          </a:lstStyle>
          <a:p>
            <a:r>
              <a:rPr sz="1266"/>
              <a:t>Student Doing Poorly in Social Studies</a:t>
            </a:r>
          </a:p>
        </p:txBody>
      </p:sp>
      <p:sp>
        <p:nvSpPr>
          <p:cNvPr id="565" name="Intensive Basic Skills Intervention"/>
          <p:cNvSpPr/>
          <p:nvPr/>
        </p:nvSpPr>
        <p:spPr>
          <a:xfrm>
            <a:off x="8042672" y="2214562"/>
            <a:ext cx="1777008" cy="1803797"/>
          </a:xfrm>
          <a:prstGeom prst="ellipse">
            <a:avLst/>
          </a:prstGeom>
          <a:solidFill>
            <a:srgbClr val="FFFC79"/>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defRPr sz="3100">
                <a:solidFill>
                  <a:srgbClr val="0433FF"/>
                </a:solidFill>
                <a:latin typeface="Helvetica Neue Light"/>
                <a:ea typeface="Helvetica Neue Light"/>
                <a:cs typeface="Helvetica Neue Light"/>
                <a:sym typeface="Helvetica Neue Light"/>
              </a:defRPr>
            </a:lvl1pPr>
          </a:lstStyle>
          <a:p>
            <a:r>
              <a:rPr sz="2180"/>
              <a:t>Intensive Basic Skills Intervention</a:t>
            </a:r>
          </a:p>
        </p:txBody>
      </p:sp>
      <p:sp>
        <p:nvSpPr>
          <p:cNvPr id="566" name="Content Area Support Accommodations"/>
          <p:cNvSpPr/>
          <p:nvPr/>
        </p:nvSpPr>
        <p:spPr>
          <a:xfrm>
            <a:off x="7962305" y="4304109"/>
            <a:ext cx="1777008" cy="1803797"/>
          </a:xfrm>
          <a:prstGeom prst="ellipse">
            <a:avLst/>
          </a:prstGeom>
          <a:solidFill>
            <a:srgbClr val="00FA92"/>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defRPr sz="3100">
                <a:solidFill>
                  <a:srgbClr val="0433FF"/>
                </a:solidFill>
                <a:latin typeface="Helvetica Neue Light"/>
                <a:ea typeface="Helvetica Neue Light"/>
                <a:cs typeface="Helvetica Neue Light"/>
                <a:sym typeface="Helvetica Neue Light"/>
              </a:defRPr>
            </a:lvl1pPr>
          </a:lstStyle>
          <a:p>
            <a:r>
              <a:rPr sz="2180"/>
              <a:t>Content Area Support Accommodations</a:t>
            </a:r>
          </a:p>
        </p:txBody>
      </p:sp>
      <p:sp>
        <p:nvSpPr>
          <p:cNvPr id="567" name="Line"/>
          <p:cNvSpPr/>
          <p:nvPr/>
        </p:nvSpPr>
        <p:spPr>
          <a:xfrm flipH="1">
            <a:off x="4640461" y="2544961"/>
            <a:ext cx="2803922" cy="857251"/>
          </a:xfrm>
          <a:prstGeom prst="line">
            <a:avLst/>
          </a:prstGeom>
          <a:ln w="101600">
            <a:solidFill>
              <a:srgbClr val="FF2600"/>
            </a:solidFill>
            <a:miter lim="400000"/>
            <a:headEnd type="stealth"/>
          </a:ln>
        </p:spPr>
        <p:txBody>
          <a:bodyPr lIns="35719" tIns="35719" rIns="35719" bIns="35719" anchor="ctr"/>
          <a:lstStyle/>
          <a:p>
            <a:pPr>
              <a:defRPr sz="3000"/>
            </a:pPr>
            <a:endParaRPr sz="2109"/>
          </a:p>
        </p:txBody>
      </p:sp>
      <p:sp>
        <p:nvSpPr>
          <p:cNvPr id="568" name="Line"/>
          <p:cNvSpPr/>
          <p:nvPr/>
        </p:nvSpPr>
        <p:spPr>
          <a:xfrm flipH="1" flipV="1">
            <a:off x="4622602" y="4411266"/>
            <a:ext cx="2759273" cy="1035844"/>
          </a:xfrm>
          <a:prstGeom prst="line">
            <a:avLst/>
          </a:prstGeom>
          <a:ln w="101600">
            <a:solidFill>
              <a:srgbClr val="FF2600"/>
            </a:solidFill>
            <a:miter lim="400000"/>
            <a:headEnd type="stealth"/>
          </a:ln>
        </p:spPr>
        <p:txBody>
          <a:bodyPr lIns="35719" tIns="35719" rIns="35719" bIns="35719" anchor="ctr"/>
          <a:lstStyle/>
          <a:p>
            <a:pPr>
              <a:defRPr sz="3000"/>
            </a:pPr>
            <a:endParaRPr sz="2109"/>
          </a:p>
        </p:txBody>
      </p:sp>
      <p:sp>
        <p:nvSpPr>
          <p:cNvPr id="569" name="Severe Basic Skill Discrepancy"/>
          <p:cNvSpPr txBox="1"/>
          <p:nvPr/>
        </p:nvSpPr>
        <p:spPr>
          <a:xfrm>
            <a:off x="5016602" y="3542885"/>
            <a:ext cx="2669977" cy="6562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defRPr sz="2700">
                <a:latin typeface="Helvetica Neue Light"/>
                <a:ea typeface="Helvetica Neue Light"/>
                <a:cs typeface="Helvetica Neue Light"/>
                <a:sym typeface="Helvetica Neue Light"/>
              </a:defRPr>
            </a:lvl1pPr>
          </a:lstStyle>
          <a:p>
            <a:r>
              <a:rPr sz="1898"/>
              <a:t>Severe Basic Skill Discrepancy</a:t>
            </a:r>
          </a:p>
        </p:txBody>
      </p:sp>
      <p:sp>
        <p:nvSpPr>
          <p:cNvPr id="570" name="Low Basic Skills"/>
          <p:cNvSpPr txBox="1"/>
          <p:nvPr/>
        </p:nvSpPr>
        <p:spPr>
          <a:xfrm>
            <a:off x="5571870" y="4380969"/>
            <a:ext cx="1758495" cy="3642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2700">
                <a:latin typeface="Helvetica Neue Light"/>
                <a:ea typeface="Helvetica Neue Light"/>
                <a:cs typeface="Helvetica Neue Light"/>
                <a:sym typeface="Helvetica Neue Light"/>
              </a:defRPr>
            </a:lvl1pPr>
          </a:lstStyle>
          <a:p>
            <a:r>
              <a:rPr sz="1898"/>
              <a:t>Low Basic Skills</a:t>
            </a:r>
          </a:p>
        </p:txBody>
      </p:sp>
      <p:sp>
        <p:nvSpPr>
          <p:cNvPr id="571" name="TREAT"/>
          <p:cNvSpPr txBox="1"/>
          <p:nvPr/>
        </p:nvSpPr>
        <p:spPr>
          <a:xfrm>
            <a:off x="7945530" y="3110591"/>
            <a:ext cx="1975670" cy="8511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7200">
                <a:solidFill>
                  <a:srgbClr val="FF2600"/>
                </a:solidFill>
                <a:latin typeface="Helvetica Neue Light"/>
                <a:ea typeface="Helvetica Neue Light"/>
                <a:cs typeface="Helvetica Neue Light"/>
                <a:sym typeface="Helvetica Neue Light"/>
              </a:defRPr>
            </a:lvl1pPr>
          </a:lstStyle>
          <a:p>
            <a:r>
              <a:rPr sz="5062"/>
              <a:t>TREAT</a:t>
            </a:r>
          </a:p>
        </p:txBody>
      </p:sp>
      <p:sp>
        <p:nvSpPr>
          <p:cNvPr id="572" name="SUPPORT"/>
          <p:cNvSpPr txBox="1"/>
          <p:nvPr/>
        </p:nvSpPr>
        <p:spPr>
          <a:xfrm>
            <a:off x="7575956" y="5163019"/>
            <a:ext cx="3053954" cy="7646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defRPr sz="6400">
                <a:solidFill>
                  <a:srgbClr val="FF2600"/>
                </a:solidFill>
                <a:latin typeface="Helvetica Neue Light"/>
                <a:ea typeface="Helvetica Neue Light"/>
                <a:cs typeface="Helvetica Neue Light"/>
                <a:sym typeface="Helvetica Neue Light"/>
              </a:defRPr>
            </a:lvl1pPr>
          </a:lstStyle>
          <a:p>
            <a:r>
              <a:rPr sz="4500"/>
              <a:t>SUPPORT</a:t>
            </a:r>
          </a:p>
        </p:txBody>
      </p:sp>
    </p:spTree>
    <p:extLst>
      <p:ext uri="{BB962C8B-B14F-4D97-AF65-F5344CB8AC3E}">
        <p14:creationId xmlns:p14="http://schemas.microsoft.com/office/powerpoint/2010/main" val="371729897"/>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mph" presetSubtype="0" accel="50000" decel="50000" fill="hold" grpId="1" nodeType="clickEffect">
                                  <p:stCondLst>
                                    <p:cond delay="0"/>
                                  </p:stCondLst>
                                  <p:childTnLst>
                                    <p:animRot by="20700000">
                                      <p:cBhvr>
                                        <p:cTn id="10" dur="1000" fill="hold"/>
                                        <p:tgtEl>
                                          <p:spTgt spid="56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5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5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8" presetClass="emph" presetSubtype="0" accel="50000" decel="50000" fill="hold" grpId="1" nodeType="clickEffect">
                                  <p:stCondLst>
                                    <p:cond delay="0"/>
                                  </p:stCondLst>
                                  <p:childTnLst>
                                    <p:animRot by="22800000">
                                      <p:cBhvr>
                                        <p:cTn id="22" dur="1000" fill="hold"/>
                                        <p:tgtEl>
                                          <p:spTgt spid="570"/>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5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57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p:tmAbs val="0"/>
                                  </p:iterate>
                                  <p:childTnLst>
                                    <p:set>
                                      <p:cBhvr>
                                        <p:cTn id="34" fill="hold"/>
                                        <p:tgtEl>
                                          <p:spTgt spid="5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 grpId="0" animBg="1" advAuto="0"/>
      <p:bldP spid="568" grpId="0" animBg="1" advAuto="0"/>
      <p:bldP spid="569" grpId="0" animBg="1" advAuto="0"/>
      <p:bldP spid="569" grpId="1" animBg="1" advAuto="0"/>
      <p:bldP spid="570" grpId="0" animBg="1" advAuto="0"/>
      <p:bldP spid="570" grpId="1" animBg="1" advAuto="0"/>
      <p:bldP spid="571" grpId="0" animBg="1" advAuto="0"/>
      <p:bldP spid="572" grpId="0" animBg="1" advAuto="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RtI as SLD Identification Grades 9-12"/>
          <p:cNvSpPr txBox="1">
            <a:spLocks noGrp="1"/>
          </p:cNvSpPr>
          <p:nvPr>
            <p:ph type="title"/>
          </p:nvPr>
        </p:nvSpPr>
        <p:spPr>
          <a:xfrm>
            <a:off x="1809750" y="578197"/>
            <a:ext cx="8429625" cy="1339453"/>
          </a:xfrm>
          <a:prstGeom prst="rect">
            <a:avLst/>
          </a:prstGeom>
        </p:spPr>
        <p:txBody>
          <a:bodyPr/>
          <a:lstStyle>
            <a:lvl1pPr marR="43347">
              <a:defRPr b="0">
                <a:uFill>
                  <a:solidFill>
                    <a:srgbClr val="0433FF"/>
                  </a:solidFill>
                </a:uFill>
                <a:latin typeface="Futura"/>
                <a:ea typeface="Futura"/>
                <a:cs typeface="Futura"/>
                <a:sym typeface="Futura"/>
              </a:defRPr>
            </a:lvl1pPr>
          </a:lstStyle>
          <a:p>
            <a:r>
              <a:t>RtI as SLD Identification Grades 9-12</a:t>
            </a:r>
          </a:p>
        </p:txBody>
      </p:sp>
      <p:sp>
        <p:nvSpPr>
          <p:cNvPr id="575" name="Students May Be Eligible for Special Education under the Category of SLD Grades 9-12 IF:…"/>
          <p:cNvSpPr txBox="1">
            <a:spLocks noGrp="1"/>
          </p:cNvSpPr>
          <p:nvPr>
            <p:ph type="body" idx="1"/>
          </p:nvPr>
        </p:nvSpPr>
        <p:spPr>
          <a:xfrm>
            <a:off x="1595437" y="1848654"/>
            <a:ext cx="8926944" cy="4607301"/>
          </a:xfrm>
          <a:prstGeom prst="rect">
            <a:avLst/>
          </a:prstGeom>
        </p:spPr>
        <p:txBody>
          <a:bodyPr>
            <a:normAutofit fontScale="92500" lnSpcReduction="20000"/>
          </a:bodyPr>
          <a:lstStyle/>
          <a:p>
            <a:pPr marL="0" marR="17372" indent="16287" defTabSz="234127">
              <a:spcBef>
                <a:spcPts val="1617"/>
              </a:spcBef>
              <a:buClr>
                <a:srgbClr val="000000"/>
              </a:buClr>
              <a:buSzTx/>
              <a:buNone/>
              <a:defRPr sz="1937" i="1">
                <a:latin typeface="Futura"/>
                <a:ea typeface="Futura"/>
                <a:cs typeface="Futura"/>
                <a:sym typeface="Futura"/>
              </a:defRPr>
            </a:pPr>
            <a:r>
              <a:t>Students May Be Eligible for Special Education under the Category of SLD </a:t>
            </a:r>
            <a:r>
              <a:rPr>
                <a:solidFill>
                  <a:srgbClr val="FF2600"/>
                </a:solidFill>
                <a:uFill>
                  <a:solidFill>
                    <a:srgbClr val="FF2600"/>
                  </a:solidFill>
                </a:uFill>
              </a:rPr>
              <a:t>Grades 9-12</a:t>
            </a:r>
            <a:r>
              <a:t> IF:</a:t>
            </a:r>
          </a:p>
          <a:p>
            <a:pPr marL="571068" marR="17372" lvl="1" indent="-371551" defTabSz="234127">
              <a:spcBef>
                <a:spcPts val="1617"/>
              </a:spcBef>
              <a:buClr>
                <a:srgbClr val="FF2600"/>
              </a:buClr>
              <a:buSzPct val="100000"/>
              <a:buAutoNum type="arabicPeriod"/>
              <a:defRPr sz="1937">
                <a:solidFill>
                  <a:srgbClr val="0433FF"/>
                </a:solidFill>
                <a:uFill>
                  <a:solidFill>
                    <a:srgbClr val="0433FF"/>
                  </a:solidFill>
                </a:uFill>
                <a:latin typeface="Futura"/>
                <a:ea typeface="Futura"/>
                <a:cs typeface="Futura"/>
                <a:sym typeface="Futura"/>
              </a:defRPr>
            </a:pPr>
            <a:r>
              <a:t>Severe Achievement Discrepancy </a:t>
            </a:r>
            <a:r>
              <a:rPr>
                <a:solidFill>
                  <a:srgbClr val="FF2600"/>
                </a:solidFill>
                <a:uFill>
                  <a:solidFill>
                    <a:srgbClr val="FF2600"/>
                  </a:solidFill>
                </a:uFill>
              </a:rPr>
              <a:t>Below the Median</a:t>
            </a:r>
            <a:r>
              <a:t> of </a:t>
            </a:r>
            <a:r>
              <a:rPr>
                <a:solidFill>
                  <a:srgbClr val="FF2600"/>
                </a:solidFill>
                <a:uFill>
                  <a:solidFill>
                    <a:srgbClr val="FF2600"/>
                  </a:solidFill>
                </a:uFill>
              </a:rPr>
              <a:t>Local End-of-Year Grade 7 Students</a:t>
            </a:r>
            <a:r>
              <a:t> as Measured By CBM Using Grade 7 Tests (a </a:t>
            </a:r>
            <a:r>
              <a:rPr>
                <a:solidFill>
                  <a:srgbClr val="FF2600"/>
                </a:solidFill>
              </a:rPr>
              <a:t>S</a:t>
            </a:r>
            <a:r>
              <a:rPr>
                <a:solidFill>
                  <a:srgbClr val="FF2600"/>
                </a:solidFill>
                <a:uFill>
                  <a:solidFill>
                    <a:srgbClr val="FF2600"/>
                  </a:solidFill>
                </a:uFill>
              </a:rPr>
              <a:t>tandards</a:t>
            </a:r>
            <a:r>
              <a:rPr>
                <a:solidFill>
                  <a:srgbClr val="FF2600"/>
                </a:solidFill>
              </a:rPr>
              <a:t>-Based</a:t>
            </a:r>
            <a:r>
              <a:t> approach)—</a:t>
            </a:r>
            <a:r>
              <a:rPr>
                <a:solidFill>
                  <a:srgbClr val="FF2600"/>
                </a:solidFill>
              </a:rPr>
              <a:t>Use Confidence Intervals and Don’t Get Rigid on the Cutscore</a:t>
            </a:r>
          </a:p>
          <a:p>
            <a:pPr marL="571068" marR="17372" lvl="1" indent="-371551" defTabSz="234127">
              <a:spcBef>
                <a:spcPts val="1617"/>
              </a:spcBef>
              <a:buSzPct val="100000"/>
              <a:buAutoNum type="arabicPeriod"/>
              <a:defRPr sz="1937">
                <a:solidFill>
                  <a:srgbClr val="0433FF"/>
                </a:solidFill>
                <a:uFill>
                  <a:solidFill>
                    <a:srgbClr val="0433FF"/>
                  </a:solidFill>
                </a:uFill>
                <a:latin typeface="Futura"/>
                <a:ea typeface="Futura"/>
                <a:cs typeface="Futura"/>
                <a:sym typeface="Futura"/>
              </a:defRPr>
            </a:pPr>
            <a:r>
              <a:t>Severe Progress Discrepancy—Progress On CBM is </a:t>
            </a:r>
            <a:r>
              <a:rPr>
                <a:solidFill>
                  <a:srgbClr val="FF2600"/>
                </a:solidFill>
                <a:uFill>
                  <a:solidFill>
                    <a:srgbClr val="FF2600"/>
                  </a:solidFill>
                </a:uFill>
              </a:rPr>
              <a:t>Below the Rate of Improvement (ROI)</a:t>
            </a:r>
            <a:r>
              <a:t> That </a:t>
            </a:r>
            <a:r>
              <a:rPr>
                <a:solidFill>
                  <a:srgbClr val="FF2600"/>
                </a:solidFill>
                <a:uFill>
                  <a:solidFill>
                    <a:srgbClr val="FF2600"/>
                  </a:solidFill>
                </a:uFill>
              </a:rPr>
              <a:t>Significantly Reduces the Severe Achievement Discrepancy</a:t>
            </a:r>
            <a:r>
              <a:t> When</a:t>
            </a:r>
          </a:p>
          <a:p>
            <a:pPr marL="937530" marR="17372" lvl="3" indent="-371551" defTabSz="234127">
              <a:spcBef>
                <a:spcPts val="1617"/>
              </a:spcBef>
              <a:buSzPct val="100000"/>
              <a:buAutoNum type="romanLcParenBoth"/>
              <a:defRPr sz="1937">
                <a:solidFill>
                  <a:srgbClr val="FF2600"/>
                </a:solidFill>
                <a:uFill>
                  <a:solidFill>
                    <a:srgbClr val="FF2600"/>
                  </a:solidFill>
                </a:uFill>
                <a:latin typeface="Futura"/>
                <a:ea typeface="Futura"/>
                <a:cs typeface="Futura"/>
                <a:sym typeface="Futura"/>
              </a:defRPr>
            </a:pPr>
            <a:r>
              <a:t>Tier 3 Intervention is of Appropriate Intensity</a:t>
            </a:r>
          </a:p>
          <a:p>
            <a:pPr marL="937530" marR="17372" lvl="3" indent="-371551" defTabSz="234127">
              <a:spcBef>
                <a:spcPts val="1617"/>
              </a:spcBef>
              <a:buSzPct val="100000"/>
              <a:buAutoNum type="romanLcParenBoth"/>
              <a:defRPr sz="1937">
                <a:solidFill>
                  <a:srgbClr val="FF2600"/>
                </a:solidFill>
                <a:uFill>
                  <a:solidFill>
                    <a:srgbClr val="FF2600"/>
                  </a:solidFill>
                </a:uFill>
                <a:latin typeface="Futura"/>
                <a:ea typeface="Futura"/>
                <a:cs typeface="Futura"/>
                <a:sym typeface="Futura"/>
              </a:defRPr>
            </a:pPr>
            <a:r>
              <a:t>Delivered With Fidelity</a:t>
            </a:r>
          </a:p>
          <a:p>
            <a:pPr marL="571068" marR="17372" lvl="1" indent="-371551" defTabSz="234127">
              <a:spcBef>
                <a:spcPts val="1617"/>
              </a:spcBef>
              <a:buSzPct val="100000"/>
              <a:buAutoNum type="arabicPeriod"/>
              <a:defRPr sz="1937">
                <a:solidFill>
                  <a:srgbClr val="0433FF"/>
                </a:solidFill>
                <a:uFill>
                  <a:solidFill>
                    <a:srgbClr val="0433FF"/>
                  </a:solidFill>
                </a:uFill>
                <a:latin typeface="Futura"/>
                <a:ea typeface="Futura"/>
                <a:cs typeface="Futura"/>
                <a:sym typeface="Futura"/>
              </a:defRPr>
            </a:pPr>
            <a:r>
              <a:t>The Proposed </a:t>
            </a:r>
            <a:r>
              <a:rPr>
                <a:solidFill>
                  <a:srgbClr val="FF2600"/>
                </a:solidFill>
                <a:uFill>
                  <a:solidFill>
                    <a:srgbClr val="FF2600"/>
                  </a:solidFill>
                </a:uFill>
              </a:rPr>
              <a:t>Special Education Intervention</a:t>
            </a:r>
            <a:r>
              <a:t> Has a Direct Instruction, Basic Skills Focus that is Described in Sufficient Detail to Suggest that is </a:t>
            </a:r>
            <a:r>
              <a:rPr>
                <a:solidFill>
                  <a:srgbClr val="FF2600"/>
                </a:solidFill>
                <a:uFill>
                  <a:solidFill>
                    <a:srgbClr val="FF2600"/>
                  </a:solidFill>
                </a:uFill>
              </a:rPr>
              <a:t>Different in Meaningful Ways from Tier 3 Intervention and Reflects Specially Designed Instruction</a:t>
            </a:r>
            <a:r>
              <a:t> to Meet the Student’s Unique Needs</a:t>
            </a:r>
          </a:p>
          <a:p>
            <a:pPr marL="571068" marR="17372" lvl="1" indent="-371551" defTabSz="234127">
              <a:spcBef>
                <a:spcPts val="1617"/>
              </a:spcBef>
              <a:buSzPct val="100000"/>
              <a:buAutoNum type="arabicPeriod"/>
              <a:defRPr sz="1937">
                <a:solidFill>
                  <a:srgbClr val="0433FF"/>
                </a:solidFill>
                <a:uFill>
                  <a:solidFill>
                    <a:srgbClr val="0433FF"/>
                  </a:solidFill>
                </a:uFill>
                <a:latin typeface="Futura"/>
                <a:ea typeface="Futura"/>
                <a:cs typeface="Futura"/>
                <a:sym typeface="Futura"/>
              </a:defRPr>
            </a:pPr>
            <a:r>
              <a:t>All Other </a:t>
            </a:r>
            <a:r>
              <a:rPr>
                <a:solidFill>
                  <a:srgbClr val="FF2600"/>
                </a:solidFill>
                <a:uFill>
                  <a:solidFill>
                    <a:srgbClr val="FF2600"/>
                  </a:solidFill>
                </a:uFill>
              </a:rPr>
              <a:t>Procedural Requirements</a:t>
            </a:r>
            <a:r>
              <a:t> (Determinant and Exclusionary Components) </a:t>
            </a:r>
            <a:r>
              <a:rPr>
                <a:solidFill>
                  <a:srgbClr val="FF2600"/>
                </a:solidFill>
                <a:uFill>
                  <a:solidFill>
                    <a:srgbClr val="FF2600"/>
                  </a:solidFill>
                </a:uFill>
              </a:rPr>
              <a:t>Have Been Addressed</a:t>
            </a:r>
          </a:p>
        </p:txBody>
      </p:sp>
    </p:spTree>
    <p:extLst>
      <p:ext uri="{BB962C8B-B14F-4D97-AF65-F5344CB8AC3E}">
        <p14:creationId xmlns:p14="http://schemas.microsoft.com/office/powerpoint/2010/main" val="265819457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75">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575">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575">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iterate>
                                    <p:tmAbs val="0"/>
                                  </p:iterate>
                                  <p:childTnLst>
                                    <p:set>
                                      <p:cBhvr>
                                        <p:cTn id="14" fill="hold"/>
                                        <p:tgtEl>
                                          <p:spTgt spid="575">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iterate>
                                    <p:tmAbs val="0"/>
                                  </p:iterate>
                                  <p:childTnLst>
                                    <p:set>
                                      <p:cBhvr>
                                        <p:cTn id="17" fill="hold"/>
                                        <p:tgtEl>
                                          <p:spTgt spid="575">
                                            <p:txEl>
                                              <p:pRg st="3" end="3"/>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iterate>
                                    <p:tmAbs val="0"/>
                                  </p:iterate>
                                  <p:childTnLst>
                                    <p:set>
                                      <p:cBhvr>
                                        <p:cTn id="20" fill="hold"/>
                                        <p:tgtEl>
                                          <p:spTgt spid="575">
                                            <p:txEl>
                                              <p:pRg st="4" end="4"/>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iterate>
                                    <p:tmAbs val="0"/>
                                  </p:iterate>
                                  <p:childTnLst>
                                    <p:set>
                                      <p:cBhvr>
                                        <p:cTn id="23" fill="hold"/>
                                        <p:tgtEl>
                                          <p:spTgt spid="575">
                                            <p:txEl>
                                              <p:pRg st="5" end="5"/>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iterate>
                                    <p:tmAbs val="0"/>
                                  </p:iterate>
                                  <p:childTnLst>
                                    <p:set>
                                      <p:cBhvr>
                                        <p:cTn id="26" fill="hold"/>
                                        <p:tgtEl>
                                          <p:spTgt spid="57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575">
                                            <p:txEl>
                                              <p:charRg st="902" end="90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 grpId="0" build="p" bldLvl="5"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62977" y="2021305"/>
            <a:ext cx="5305023" cy="4836695"/>
          </a:xfrm>
          <a:prstGeom prst="rect">
            <a:avLst/>
          </a:prstGeom>
        </p:spPr>
      </p:pic>
      <p:sp>
        <p:nvSpPr>
          <p:cNvPr id="7" name="Oval 6"/>
          <p:cNvSpPr/>
          <p:nvPr/>
        </p:nvSpPr>
        <p:spPr>
          <a:xfrm>
            <a:off x="2031995" y="436843"/>
            <a:ext cx="4498110" cy="3896937"/>
          </a:xfrm>
          <a:prstGeom prst="ellipse">
            <a:avLst/>
          </a:prstGeom>
          <a:solidFill>
            <a:schemeClr val="bg1"/>
          </a:solidFill>
          <a:ln>
            <a:noFill/>
          </a:ln>
          <a:effectLst>
            <a:outerShdw blurRad="393700" dist="23000" dir="5400000" sx="101000" sy="10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5856927" y="1971755"/>
            <a:ext cx="1373668" cy="1216244"/>
          </a:xfrm>
          <a:prstGeom prst="ellipse">
            <a:avLst/>
          </a:prstGeom>
          <a:solidFill>
            <a:schemeClr val="bg1"/>
          </a:solidFill>
          <a:ln>
            <a:noFill/>
          </a:ln>
          <a:effectLst>
            <a:outerShdw blurRad="393700" dist="23000" dir="5400000" sx="101000" sy="10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7055219" y="2385311"/>
            <a:ext cx="906584" cy="802688"/>
          </a:xfrm>
          <a:prstGeom prst="ellipse">
            <a:avLst/>
          </a:prstGeom>
          <a:solidFill>
            <a:schemeClr val="bg1"/>
          </a:solidFill>
          <a:ln>
            <a:noFill/>
          </a:ln>
          <a:effectLst>
            <a:outerShdw blurRad="393700" dist="23000" dir="5400000" sx="101000" sy="10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Content Placeholder 2"/>
          <p:cNvSpPr txBox="1">
            <a:spLocks/>
          </p:cNvSpPr>
          <p:nvPr/>
        </p:nvSpPr>
        <p:spPr>
          <a:xfrm>
            <a:off x="2225554" y="1586810"/>
            <a:ext cx="4133677" cy="184639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ts val="4700"/>
              </a:lnSpc>
            </a:pPr>
            <a:r>
              <a:rPr lang="en-US" sz="6600" dirty="0">
                <a:solidFill>
                  <a:schemeClr val="bg1">
                    <a:lumMod val="50000"/>
                  </a:schemeClr>
                </a:solidFill>
              </a:rPr>
              <a:t>Why</a:t>
            </a:r>
          </a:p>
          <a:p>
            <a:pPr>
              <a:lnSpc>
                <a:spcPts val="4700"/>
              </a:lnSpc>
            </a:pPr>
            <a:r>
              <a:rPr lang="en-US" sz="6600" dirty="0">
                <a:solidFill>
                  <a:schemeClr val="bg1">
                    <a:lumMod val="50000"/>
                  </a:schemeClr>
                </a:solidFill>
              </a:rPr>
              <a:t>MTSS?</a:t>
            </a:r>
          </a:p>
        </p:txBody>
      </p:sp>
    </p:spTree>
    <p:extLst>
      <p:ext uri="{BB962C8B-B14F-4D97-AF65-F5344CB8AC3E}">
        <p14:creationId xmlns:p14="http://schemas.microsoft.com/office/powerpoint/2010/main" val="223921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Grade 9-12 SlD Performance Discrepancy"/>
          <p:cNvSpPr txBox="1">
            <a:spLocks noGrp="1"/>
          </p:cNvSpPr>
          <p:nvPr>
            <p:ph type="title" idx="4294967295"/>
          </p:nvPr>
        </p:nvSpPr>
        <p:spPr>
          <a:xfrm>
            <a:off x="1443632" y="93208"/>
            <a:ext cx="8643938" cy="1714500"/>
          </a:xfrm>
          <a:prstGeom prst="rect">
            <a:avLst/>
          </a:prstGeom>
        </p:spPr>
        <p:txBody>
          <a:bodyPr>
            <a:noAutofit/>
          </a:bodyPr>
          <a:lstStyle>
            <a:lvl1pPr marR="43347">
              <a:defRPr b="0">
                <a:uFill>
                  <a:solidFill>
                    <a:srgbClr val="0433FF"/>
                  </a:solidFill>
                </a:uFill>
                <a:latin typeface="Futura"/>
                <a:ea typeface="Futura"/>
                <a:cs typeface="Futura"/>
                <a:sym typeface="Futura"/>
              </a:defRPr>
            </a:lvl1pPr>
          </a:lstStyle>
          <a:p>
            <a:r>
              <a:rPr dirty="0"/>
              <a:t>Grade 9-12 </a:t>
            </a:r>
            <a:r>
              <a:rPr dirty="0" err="1"/>
              <a:t>SlD</a:t>
            </a:r>
            <a:r>
              <a:rPr dirty="0"/>
              <a:t> Performance Discrepancy</a:t>
            </a:r>
          </a:p>
        </p:txBody>
      </p:sp>
      <p:pic>
        <p:nvPicPr>
          <p:cNvPr id="582" name="Untitled-1.png" descr="Untitled-1.png"/>
          <p:cNvPicPr>
            <a:picLocks noChangeAspect="1"/>
          </p:cNvPicPr>
          <p:nvPr/>
        </p:nvPicPr>
        <p:blipFill>
          <a:blip r:embed="rId3">
            <a:extLst/>
          </a:blip>
          <a:stretch>
            <a:fillRect/>
          </a:stretch>
        </p:blipFill>
        <p:spPr>
          <a:xfrm>
            <a:off x="2327672" y="1616273"/>
            <a:ext cx="6875859" cy="4518422"/>
          </a:xfrm>
          <a:prstGeom prst="rect">
            <a:avLst/>
          </a:prstGeom>
          <a:ln w="12700">
            <a:miter lim="400000"/>
          </a:ln>
        </p:spPr>
      </p:pic>
      <p:grpSp>
        <p:nvGrpSpPr>
          <p:cNvPr id="586" name="Group"/>
          <p:cNvGrpSpPr/>
          <p:nvPr/>
        </p:nvGrpSpPr>
        <p:grpSpPr>
          <a:xfrm>
            <a:off x="7667625" y="1703550"/>
            <a:ext cx="3010840" cy="1680337"/>
            <a:chOff x="0" y="-11715"/>
            <a:chExt cx="4282083" cy="2389812"/>
          </a:xfrm>
        </p:grpSpPr>
        <p:sp>
          <p:nvSpPr>
            <p:cNvPr id="583" name="End-of Grade 7 Minimum Reading Proficiency Standard"/>
            <p:cNvSpPr txBox="1"/>
            <p:nvPr/>
          </p:nvSpPr>
          <p:spPr>
            <a:xfrm>
              <a:off x="192683" y="-11715"/>
              <a:ext cx="4089400" cy="84107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b">
              <a:spAutoFit/>
            </a:bodyPr>
            <a:lstStyle>
              <a:lvl1pPr>
                <a:defRPr sz="2400">
                  <a:solidFill>
                    <a:srgbClr val="FF2600"/>
                  </a:solidFill>
                  <a:latin typeface="Helvetica Neue Light"/>
                  <a:ea typeface="Helvetica Neue Light"/>
                  <a:cs typeface="Helvetica Neue Light"/>
                  <a:sym typeface="Helvetica Neue Light"/>
                </a:defRPr>
              </a:lvl1pPr>
            </a:lstStyle>
            <a:p>
              <a:r>
                <a:rPr sz="1687"/>
                <a:t>End-of Grade 7 Minimum Reading Proficiency Standard</a:t>
              </a:r>
            </a:p>
          </p:txBody>
        </p:sp>
        <p:sp>
          <p:nvSpPr>
            <p:cNvPr id="584" name="Line"/>
            <p:cNvSpPr/>
            <p:nvPr/>
          </p:nvSpPr>
          <p:spPr>
            <a:xfrm flipV="1">
              <a:off x="793" y="803033"/>
              <a:ext cx="1475053" cy="812139"/>
            </a:xfrm>
            <a:prstGeom prst="line">
              <a:avLst/>
            </a:prstGeom>
            <a:noFill/>
            <a:ln w="76200" cap="flat">
              <a:solidFill>
                <a:srgbClr val="FF2600"/>
              </a:solidFill>
              <a:prstDash val="solid"/>
              <a:miter lim="400000"/>
              <a:headEnd type="stealth" w="med" len="med"/>
            </a:ln>
            <a:effectLst/>
          </p:spPr>
          <p:txBody>
            <a:bodyPr wrap="square" lIns="35719" tIns="35719" rIns="35719" bIns="35719" numCol="1" anchor="ctr">
              <a:noAutofit/>
            </a:bodyPr>
            <a:lstStyle/>
            <a:p>
              <a:pPr defTabSz="321457">
                <a:defRPr sz="1200">
                  <a:solidFill>
                    <a:srgbClr val="000000"/>
                  </a:solidFill>
                  <a:latin typeface="Helvetica"/>
                  <a:ea typeface="Helvetica"/>
                  <a:cs typeface="Helvetica"/>
                  <a:sym typeface="Helvetica"/>
                </a:defRPr>
              </a:pPr>
              <a:endParaRPr sz="844"/>
            </a:p>
          </p:txBody>
        </p:sp>
        <p:sp>
          <p:nvSpPr>
            <p:cNvPr id="585" name="Line"/>
            <p:cNvSpPr/>
            <p:nvPr/>
          </p:nvSpPr>
          <p:spPr>
            <a:xfrm flipV="1">
              <a:off x="0" y="901920"/>
              <a:ext cx="1401234" cy="1476177"/>
            </a:xfrm>
            <a:prstGeom prst="line">
              <a:avLst/>
            </a:prstGeom>
            <a:noFill/>
            <a:ln w="76200" cap="flat">
              <a:solidFill>
                <a:srgbClr val="FF2600"/>
              </a:solidFill>
              <a:prstDash val="solid"/>
              <a:miter lim="400000"/>
              <a:headEnd type="stealth" w="med" len="med"/>
            </a:ln>
            <a:effectLst/>
          </p:spPr>
          <p:txBody>
            <a:bodyPr wrap="square" lIns="35719" tIns="35719" rIns="35719" bIns="35719" numCol="1" anchor="ctr">
              <a:noAutofit/>
            </a:bodyPr>
            <a:lstStyle/>
            <a:p>
              <a:pPr defTabSz="321457">
                <a:defRPr sz="1200">
                  <a:solidFill>
                    <a:srgbClr val="000000"/>
                  </a:solidFill>
                  <a:latin typeface="Helvetica"/>
                  <a:ea typeface="Helvetica"/>
                  <a:cs typeface="Helvetica"/>
                  <a:sym typeface="Helvetica"/>
                </a:defRPr>
              </a:pPr>
              <a:endParaRPr sz="844"/>
            </a:p>
          </p:txBody>
        </p:sp>
      </p:grpSp>
      <p:grpSp>
        <p:nvGrpSpPr>
          <p:cNvPr id="589" name="Group"/>
          <p:cNvGrpSpPr/>
          <p:nvPr/>
        </p:nvGrpSpPr>
        <p:grpSpPr>
          <a:xfrm>
            <a:off x="3747492" y="4268197"/>
            <a:ext cx="3871998" cy="656526"/>
            <a:chOff x="0" y="-555"/>
            <a:chExt cx="5506840" cy="933724"/>
          </a:xfrm>
        </p:grpSpPr>
        <p:sp>
          <p:nvSpPr>
            <p:cNvPr id="587" name="Student Performance Significantly Discrepant from End-of-Grade 7 Standard"/>
            <p:cNvSpPr txBox="1"/>
            <p:nvPr/>
          </p:nvSpPr>
          <p:spPr>
            <a:xfrm>
              <a:off x="0" y="-555"/>
              <a:ext cx="4089400" cy="9337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b">
              <a:spAutoFit/>
            </a:bodyPr>
            <a:lstStyle>
              <a:lvl1pPr>
                <a:defRPr sz="1800">
                  <a:solidFill>
                    <a:srgbClr val="0433FF"/>
                  </a:solidFill>
                  <a:uFill>
                    <a:solidFill>
                      <a:srgbClr val="0433FF"/>
                    </a:solidFill>
                  </a:uFill>
                  <a:latin typeface="Helvetica Neue Light"/>
                  <a:ea typeface="Helvetica Neue Light"/>
                  <a:cs typeface="Helvetica Neue Light"/>
                  <a:sym typeface="Helvetica Neue Light"/>
                </a:defRPr>
              </a:lvl1pPr>
            </a:lstStyle>
            <a:p>
              <a:r>
                <a:rPr sz="1266"/>
                <a:t>Student Performance Significantly Discrepant from End-of-Grade 7 Standard</a:t>
              </a:r>
            </a:p>
          </p:txBody>
        </p:sp>
        <p:sp>
          <p:nvSpPr>
            <p:cNvPr id="588" name="Line"/>
            <p:cNvSpPr/>
            <p:nvPr/>
          </p:nvSpPr>
          <p:spPr>
            <a:xfrm flipH="1">
              <a:off x="3546540" y="218066"/>
              <a:ext cx="1960300" cy="356858"/>
            </a:xfrm>
            <a:prstGeom prst="line">
              <a:avLst/>
            </a:prstGeom>
            <a:noFill/>
            <a:ln w="76200" cap="flat">
              <a:solidFill>
                <a:srgbClr val="0433FF"/>
              </a:solidFill>
              <a:prstDash val="solid"/>
              <a:miter lim="400000"/>
              <a:headEnd type="stealth" w="med" len="med"/>
            </a:ln>
            <a:effectLst/>
          </p:spPr>
          <p:txBody>
            <a:bodyPr wrap="square" lIns="35719" tIns="35719" rIns="35719" bIns="35719" numCol="1" anchor="ctr">
              <a:noAutofit/>
            </a:bodyPr>
            <a:lstStyle/>
            <a:p>
              <a:pPr defTabSz="321457">
                <a:defRPr sz="1200">
                  <a:solidFill>
                    <a:srgbClr val="000000"/>
                  </a:solidFill>
                  <a:latin typeface="Helvetica"/>
                  <a:ea typeface="Helvetica"/>
                  <a:cs typeface="Helvetica"/>
                  <a:sym typeface="Helvetica"/>
                </a:defRPr>
              </a:pPr>
              <a:endParaRPr sz="844"/>
            </a:p>
          </p:txBody>
        </p:sp>
      </p:grpSp>
    </p:spTree>
    <p:extLst>
      <p:ext uri="{BB962C8B-B14F-4D97-AF65-F5344CB8AC3E}">
        <p14:creationId xmlns:p14="http://schemas.microsoft.com/office/powerpoint/2010/main" val="3549530519"/>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5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 grpId="0" animBg="1" advAuto="0"/>
      <p:bldP spid="589" grpId="0" animBg="1" advAuto="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 name="Secondary PM.pdf" descr="Secondary PM.pdf"/>
          <p:cNvPicPr>
            <a:picLocks noChangeAspect="1"/>
          </p:cNvPicPr>
          <p:nvPr/>
        </p:nvPicPr>
        <p:blipFill>
          <a:blip r:embed="rId3">
            <a:extLst/>
          </a:blip>
          <a:stretch>
            <a:fillRect/>
          </a:stretch>
        </p:blipFill>
        <p:spPr>
          <a:xfrm>
            <a:off x="2015133" y="1643063"/>
            <a:ext cx="8152805" cy="4625578"/>
          </a:xfrm>
          <a:prstGeom prst="rect">
            <a:avLst/>
          </a:prstGeom>
          <a:ln w="12700">
            <a:miter lim="400000"/>
          </a:ln>
        </p:spPr>
      </p:pic>
      <p:sp>
        <p:nvSpPr>
          <p:cNvPr id="595" name="Measuring The High School Progress Discrepancy"/>
          <p:cNvSpPr txBox="1">
            <a:spLocks noGrp="1"/>
          </p:cNvSpPr>
          <p:nvPr>
            <p:ph type="title" idx="4294967295"/>
          </p:nvPr>
        </p:nvSpPr>
        <p:spPr>
          <a:xfrm>
            <a:off x="0" y="204788"/>
            <a:ext cx="8429625" cy="1339850"/>
          </a:xfrm>
          <a:prstGeom prst="rect">
            <a:avLst/>
          </a:prstGeom>
        </p:spPr>
        <p:txBody>
          <a:bodyPr/>
          <a:lstStyle>
            <a:lvl1pPr marR="43347">
              <a:defRPr b="0">
                <a:uFill>
                  <a:solidFill>
                    <a:srgbClr val="0433FF"/>
                  </a:solidFill>
                </a:uFill>
                <a:latin typeface="Futura"/>
                <a:ea typeface="Futura"/>
                <a:cs typeface="Futura"/>
                <a:sym typeface="Futura"/>
              </a:defRPr>
            </a:lvl1pPr>
          </a:lstStyle>
          <a:p>
            <a:r>
              <a:t>Measuring The High School Progress Discrepancy</a:t>
            </a:r>
          </a:p>
        </p:txBody>
      </p:sp>
      <p:grpSp>
        <p:nvGrpSpPr>
          <p:cNvPr id="599" name="Group"/>
          <p:cNvGrpSpPr/>
          <p:nvPr/>
        </p:nvGrpSpPr>
        <p:grpSpPr>
          <a:xfrm>
            <a:off x="2945355" y="3642382"/>
            <a:ext cx="2875360" cy="1770020"/>
            <a:chOff x="0" y="0"/>
            <a:chExt cx="4089400" cy="2517360"/>
          </a:xfrm>
        </p:grpSpPr>
        <p:sp>
          <p:nvSpPr>
            <p:cNvPr id="597" name="Expected ROI to Significantly Reduce the Gap"/>
            <p:cNvSpPr txBox="1"/>
            <p:nvPr/>
          </p:nvSpPr>
          <p:spPr>
            <a:xfrm>
              <a:off x="0" y="1676287"/>
              <a:ext cx="4089400" cy="8410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a:defRPr sz="2400">
                  <a:solidFill>
                    <a:srgbClr val="FF2600"/>
                  </a:solidFill>
                  <a:latin typeface="Helvetica Neue Light"/>
                  <a:ea typeface="Helvetica Neue Light"/>
                  <a:cs typeface="Helvetica Neue Light"/>
                  <a:sym typeface="Helvetica Neue Light"/>
                </a:defRPr>
              </a:lvl1pPr>
            </a:lstStyle>
            <a:p>
              <a:r>
                <a:rPr sz="1687"/>
                <a:t>Expected ROI to Significantly Reduce the Gap</a:t>
              </a:r>
            </a:p>
          </p:txBody>
        </p:sp>
        <p:sp>
          <p:nvSpPr>
            <p:cNvPr id="598" name="Line"/>
            <p:cNvSpPr/>
            <p:nvPr/>
          </p:nvSpPr>
          <p:spPr>
            <a:xfrm>
              <a:off x="1224623" y="0"/>
              <a:ext cx="458524" cy="1125340"/>
            </a:xfrm>
            <a:prstGeom prst="line">
              <a:avLst/>
            </a:prstGeom>
            <a:noFill/>
            <a:ln w="76200" cap="flat">
              <a:solidFill>
                <a:srgbClr val="FF2600"/>
              </a:solidFill>
              <a:prstDash val="solid"/>
              <a:miter lim="400000"/>
              <a:headEnd type="stealth" w="med" len="med"/>
            </a:ln>
            <a:effectLst/>
          </p:spPr>
          <p:txBody>
            <a:bodyPr wrap="square" lIns="35719" tIns="35719" rIns="35719" bIns="35719" numCol="1" anchor="ctr">
              <a:noAutofit/>
            </a:bodyPr>
            <a:lstStyle/>
            <a:p>
              <a:pPr>
                <a:defRPr sz="3000"/>
              </a:pPr>
              <a:endParaRPr sz="2109"/>
            </a:p>
          </p:txBody>
        </p:sp>
      </p:grpSp>
      <p:grpSp>
        <p:nvGrpSpPr>
          <p:cNvPr id="602" name="Group"/>
          <p:cNvGrpSpPr/>
          <p:nvPr/>
        </p:nvGrpSpPr>
        <p:grpSpPr>
          <a:xfrm>
            <a:off x="7212211" y="3439138"/>
            <a:ext cx="2875359" cy="1495526"/>
            <a:chOff x="0" y="0"/>
            <a:chExt cx="4089400" cy="2126968"/>
          </a:xfrm>
        </p:grpSpPr>
        <p:sp>
          <p:nvSpPr>
            <p:cNvPr id="600" name="Actual ROI NOW Reducing the Gap"/>
            <p:cNvSpPr txBox="1"/>
            <p:nvPr/>
          </p:nvSpPr>
          <p:spPr>
            <a:xfrm>
              <a:off x="0" y="1285895"/>
              <a:ext cx="4089400" cy="8410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a:defRPr sz="2400">
                  <a:solidFill>
                    <a:srgbClr val="424242"/>
                  </a:solidFill>
                  <a:latin typeface="Helvetica Neue Light"/>
                  <a:ea typeface="Helvetica Neue Light"/>
                  <a:cs typeface="Helvetica Neue Light"/>
                  <a:sym typeface="Helvetica Neue Light"/>
                </a:defRPr>
              </a:lvl1pPr>
            </a:lstStyle>
            <a:p>
              <a:r>
                <a:rPr sz="1687"/>
                <a:t>Actual ROI NOW Reducing the Gap</a:t>
              </a:r>
            </a:p>
          </p:txBody>
        </p:sp>
        <p:sp>
          <p:nvSpPr>
            <p:cNvPr id="601" name="Line"/>
            <p:cNvSpPr/>
            <p:nvPr/>
          </p:nvSpPr>
          <p:spPr>
            <a:xfrm>
              <a:off x="724164" y="0"/>
              <a:ext cx="17397" cy="915526"/>
            </a:xfrm>
            <a:prstGeom prst="line">
              <a:avLst/>
            </a:prstGeom>
            <a:noFill/>
            <a:ln w="76200" cap="flat">
              <a:solidFill>
                <a:srgbClr val="424242"/>
              </a:solidFill>
              <a:prstDash val="solid"/>
              <a:miter lim="400000"/>
              <a:headEnd type="stealth" w="med" len="med"/>
            </a:ln>
            <a:effectLst/>
          </p:spPr>
          <p:txBody>
            <a:bodyPr wrap="square" lIns="35719" tIns="35719" rIns="35719" bIns="35719" numCol="1" anchor="ctr">
              <a:noAutofit/>
            </a:bodyPr>
            <a:lstStyle/>
            <a:p>
              <a:pPr>
                <a:defRPr sz="3000"/>
              </a:pPr>
              <a:endParaRPr sz="2109"/>
            </a:p>
          </p:txBody>
        </p:sp>
      </p:grpSp>
    </p:spTree>
    <p:extLst>
      <p:ext uri="{BB962C8B-B14F-4D97-AF65-F5344CB8AC3E}">
        <p14:creationId xmlns:p14="http://schemas.microsoft.com/office/powerpoint/2010/main" val="395531381"/>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6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 grpId="0" animBg="1" advAuto="0"/>
      <p:bldP spid="602" grpId="0" animBg="1" advAuto="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701" y="274638"/>
            <a:ext cx="11037346" cy="1268412"/>
          </a:xfrm>
          <a:solidFill>
            <a:srgbClr val="FF6600"/>
          </a:solidFill>
        </p:spPr>
        <p:txBody>
          <a:bodyPr>
            <a:noAutofit/>
          </a:bodyPr>
          <a:lstStyle/>
          <a:p>
            <a:r>
              <a:rPr lang="en-US" sz="3200" dirty="0"/>
              <a:t>Filter (2007) Survey Results – Top 3 overall areas of need for training</a:t>
            </a:r>
          </a:p>
        </p:txBody>
      </p:sp>
      <p:sp>
        <p:nvSpPr>
          <p:cNvPr id="3" name="Content Placeholder 2"/>
          <p:cNvSpPr>
            <a:spLocks noGrp="1"/>
          </p:cNvSpPr>
          <p:nvPr>
            <p:ph idx="1"/>
          </p:nvPr>
        </p:nvSpPr>
        <p:spPr>
          <a:xfrm>
            <a:off x="892885" y="1905001"/>
            <a:ext cx="10176734" cy="4221163"/>
          </a:xfrm>
        </p:spPr>
        <p:txBody>
          <a:bodyPr>
            <a:normAutofit/>
          </a:bodyPr>
          <a:lstStyle/>
          <a:p>
            <a:pPr marL="385763" indent="-385763">
              <a:buFont typeface="+mj-lt"/>
              <a:buAutoNum type="arabicPeriod"/>
            </a:pPr>
            <a:r>
              <a:rPr lang="en-US" dirty="0"/>
              <a:t>Curriculum based assessment/measurement</a:t>
            </a:r>
          </a:p>
          <a:p>
            <a:pPr marL="385763" indent="-385763">
              <a:buFont typeface="+mj-lt"/>
              <a:buAutoNum type="arabicPeriod"/>
            </a:pPr>
            <a:r>
              <a:rPr lang="en-US" dirty="0"/>
              <a:t>One-on-one counseling</a:t>
            </a:r>
          </a:p>
          <a:p>
            <a:pPr marL="385763" indent="-385763">
              <a:buFont typeface="+mj-lt"/>
              <a:buAutoNum type="arabicPeriod"/>
            </a:pPr>
            <a:r>
              <a:rPr lang="en-US" dirty="0"/>
              <a:t>Prevention screening</a:t>
            </a:r>
          </a:p>
          <a:p>
            <a:pPr marL="0" indent="0">
              <a:buNone/>
            </a:pPr>
            <a:endParaRPr lang="en-US" b="1" i="1" dirty="0"/>
          </a:p>
        </p:txBody>
      </p:sp>
    </p:spTree>
    <p:extLst>
      <p:ext uri="{BB962C8B-B14F-4D97-AF65-F5344CB8AC3E}">
        <p14:creationId xmlns:p14="http://schemas.microsoft.com/office/powerpoint/2010/main" val="244122202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1426" y="273051"/>
            <a:ext cx="4650581" cy="869950"/>
          </a:xfrm>
          <a:solidFill>
            <a:srgbClr val="CCFFCC"/>
          </a:solidFill>
        </p:spPr>
        <p:txBody>
          <a:bodyPr>
            <a:normAutofit/>
          </a:bodyPr>
          <a:lstStyle/>
          <a:p>
            <a:pPr algn="ctr"/>
            <a:r>
              <a:rPr lang="en-US" sz="3300" dirty="0"/>
              <a:t>Barriers</a:t>
            </a:r>
          </a:p>
        </p:txBody>
      </p:sp>
      <p:sp>
        <p:nvSpPr>
          <p:cNvPr id="3" name="Content Placeholder 2"/>
          <p:cNvSpPr>
            <a:spLocks noGrp="1"/>
          </p:cNvSpPr>
          <p:nvPr>
            <p:ph idx="1"/>
          </p:nvPr>
        </p:nvSpPr>
        <p:spPr>
          <a:xfrm>
            <a:off x="677732" y="1441451"/>
            <a:ext cx="5811175" cy="5853113"/>
          </a:xfrm>
        </p:spPr>
        <p:txBody>
          <a:bodyPr>
            <a:normAutofit/>
          </a:bodyPr>
          <a:lstStyle/>
          <a:p>
            <a:r>
              <a:rPr lang="en-US" sz="2800" dirty="0"/>
              <a:t>Lack of Administrative Support for a Changing Role?</a:t>
            </a:r>
          </a:p>
          <a:p>
            <a:r>
              <a:rPr lang="en-US" sz="2800" dirty="0"/>
              <a:t>Too large of a student population covered?</a:t>
            </a:r>
          </a:p>
          <a:p>
            <a:r>
              <a:rPr lang="en-US" sz="2800" dirty="0"/>
              <a:t>Building and/or District Staff lack of understanding of your role?</a:t>
            </a:r>
          </a:p>
          <a:p>
            <a:r>
              <a:rPr lang="en-US" sz="2800" dirty="0"/>
              <a:t>Lack of capacity within your “teams”</a:t>
            </a:r>
          </a:p>
          <a:p>
            <a:r>
              <a:rPr lang="en-US" sz="2800" dirty="0"/>
              <a:t>Lack of skills to operate in a new paradigm?</a:t>
            </a:r>
          </a:p>
          <a:p>
            <a:endParaRPr lang="en-US" dirty="0"/>
          </a:p>
        </p:txBody>
      </p:sp>
      <p:pic>
        <p:nvPicPr>
          <p:cNvPr id="4" name="Picture 3"/>
          <p:cNvPicPr>
            <a:picLocks noChangeAspect="1"/>
          </p:cNvPicPr>
          <p:nvPr/>
        </p:nvPicPr>
        <p:blipFill>
          <a:blip r:embed="rId2"/>
          <a:stretch>
            <a:fillRect/>
          </a:stretch>
        </p:blipFill>
        <p:spPr>
          <a:xfrm>
            <a:off x="6417469" y="1554163"/>
            <a:ext cx="2143125" cy="5087937"/>
          </a:xfrm>
          <a:prstGeom prst="rect">
            <a:avLst/>
          </a:prstGeom>
        </p:spPr>
      </p:pic>
    </p:spTree>
    <p:extLst>
      <p:ext uri="{BB962C8B-B14F-4D97-AF65-F5344CB8AC3E}">
        <p14:creationId xmlns:p14="http://schemas.microsoft.com/office/powerpoint/2010/main" val="346883612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lnSpcReduction="10000"/>
          </a:bodyPr>
          <a:lstStyle/>
          <a:p>
            <a:r>
              <a:rPr lang="en-US" dirty="0"/>
              <a:t>Carve out your niche</a:t>
            </a:r>
          </a:p>
          <a:p>
            <a:r>
              <a:rPr lang="en-US" dirty="0"/>
              <a:t>Don’t wait for other people to change your role</a:t>
            </a:r>
          </a:p>
          <a:p>
            <a:r>
              <a:rPr lang="en-US" dirty="0"/>
              <a:t>Be proactive</a:t>
            </a:r>
          </a:p>
          <a:p>
            <a:r>
              <a:rPr lang="en-US" dirty="0"/>
              <a:t>Find your friends</a:t>
            </a:r>
          </a:p>
          <a:p>
            <a:r>
              <a:rPr lang="en-US" dirty="0"/>
              <a:t>Make yourself </a:t>
            </a:r>
            <a:r>
              <a:rPr lang="en-US" dirty="0" err="1"/>
              <a:t>indispensible</a:t>
            </a:r>
            <a:endParaRPr lang="en-US" dirty="0"/>
          </a:p>
          <a:p>
            <a:r>
              <a:rPr lang="en-US" dirty="0"/>
              <a:t>Build the capacity of your team</a:t>
            </a:r>
          </a:p>
          <a:p>
            <a:r>
              <a:rPr lang="en-US" dirty="0"/>
              <a:t>Develop your skills around data- utilization at all levels (district, building, grade, classroom, individual student)</a:t>
            </a:r>
          </a:p>
          <a:p>
            <a:r>
              <a:rPr lang="en-US" dirty="0"/>
              <a:t>Be a leader</a:t>
            </a:r>
          </a:p>
        </p:txBody>
      </p:sp>
      <p:pic>
        <p:nvPicPr>
          <p:cNvPr id="4" name="Picture 3"/>
          <p:cNvPicPr>
            <a:picLocks noChangeAspect="1"/>
          </p:cNvPicPr>
          <p:nvPr/>
        </p:nvPicPr>
        <p:blipFill>
          <a:blip r:embed="rId3"/>
          <a:stretch>
            <a:fillRect/>
          </a:stretch>
        </p:blipFill>
        <p:spPr>
          <a:xfrm>
            <a:off x="3524250" y="0"/>
            <a:ext cx="5143500" cy="1417638"/>
          </a:xfrm>
          <a:prstGeom prst="rect">
            <a:avLst/>
          </a:prstGeom>
        </p:spPr>
      </p:pic>
    </p:spTree>
    <p:extLst>
      <p:ext uri="{BB962C8B-B14F-4D97-AF65-F5344CB8AC3E}">
        <p14:creationId xmlns:p14="http://schemas.microsoft.com/office/powerpoint/2010/main" val="357153486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125" y="114300"/>
            <a:ext cx="11220226" cy="1803400"/>
          </a:xfrm>
          <a:solidFill>
            <a:schemeClr val="accent6">
              <a:lumMod val="40000"/>
              <a:lumOff val="60000"/>
            </a:schemeClr>
          </a:solidFill>
        </p:spPr>
        <p:txBody>
          <a:bodyPr/>
          <a:lstStyle/>
          <a:p>
            <a:pPr algn="l"/>
            <a:r>
              <a:rPr lang="en-US" dirty="0"/>
              <a:t>Student Population</a:t>
            </a:r>
          </a:p>
        </p:txBody>
      </p:sp>
      <p:sp>
        <p:nvSpPr>
          <p:cNvPr id="3" name="Content Placeholder 2"/>
          <p:cNvSpPr>
            <a:spLocks noGrp="1"/>
          </p:cNvSpPr>
          <p:nvPr>
            <p:ph idx="1"/>
          </p:nvPr>
        </p:nvSpPr>
        <p:spPr>
          <a:xfrm>
            <a:off x="1043492" y="2243269"/>
            <a:ext cx="10703859" cy="4525963"/>
          </a:xfrm>
        </p:spPr>
        <p:txBody>
          <a:bodyPr>
            <a:normAutofit/>
          </a:bodyPr>
          <a:lstStyle/>
          <a:p>
            <a:r>
              <a:rPr lang="en-US" dirty="0"/>
              <a:t>Understand your district and building needs</a:t>
            </a:r>
          </a:p>
          <a:p>
            <a:r>
              <a:rPr lang="en-US" dirty="0"/>
              <a:t>Start talking about needs often and early</a:t>
            </a:r>
          </a:p>
          <a:p>
            <a:r>
              <a:rPr lang="en-US" dirty="0"/>
              <a:t>School budgets are being formed January – March for the following year</a:t>
            </a:r>
          </a:p>
          <a:p>
            <a:r>
              <a:rPr lang="en-US" dirty="0"/>
              <a:t>Propose a solution that adds value (i.e., builds on identified needs)</a:t>
            </a:r>
          </a:p>
          <a:p>
            <a:r>
              <a:rPr lang="en-US" dirty="0"/>
              <a:t>Are there things you are currently doing that could be done by other people?</a:t>
            </a:r>
          </a:p>
        </p:txBody>
      </p:sp>
      <p:pic>
        <p:nvPicPr>
          <p:cNvPr id="4" name="Picture 3"/>
          <p:cNvPicPr>
            <a:picLocks noChangeAspect="1"/>
          </p:cNvPicPr>
          <p:nvPr/>
        </p:nvPicPr>
        <p:blipFill>
          <a:blip r:embed="rId2"/>
          <a:stretch>
            <a:fillRect/>
          </a:stretch>
        </p:blipFill>
        <p:spPr>
          <a:xfrm>
            <a:off x="7181850" y="114300"/>
            <a:ext cx="4694592" cy="1803400"/>
          </a:xfrm>
          <a:prstGeom prst="rect">
            <a:avLst/>
          </a:prstGeom>
        </p:spPr>
      </p:pic>
    </p:spTree>
    <p:extLst>
      <p:ext uri="{BB962C8B-B14F-4D97-AF65-F5344CB8AC3E}">
        <p14:creationId xmlns:p14="http://schemas.microsoft.com/office/powerpoint/2010/main" val="173602297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40000"/>
              <a:lumOff val="60000"/>
            </a:schemeClr>
          </a:solidFill>
        </p:spPr>
        <p:txBody>
          <a:bodyPr/>
          <a:lstStyle/>
          <a:p>
            <a:r>
              <a:rPr lang="en-US" dirty="0"/>
              <a:t>Lack of Capacity within Your Teams</a:t>
            </a:r>
          </a:p>
        </p:txBody>
      </p:sp>
      <p:sp>
        <p:nvSpPr>
          <p:cNvPr id="4" name="Text Placeholder 3"/>
          <p:cNvSpPr>
            <a:spLocks noGrp="1"/>
          </p:cNvSpPr>
          <p:nvPr>
            <p:ph type="body" idx="1"/>
          </p:nvPr>
        </p:nvSpPr>
        <p:spPr/>
        <p:txBody>
          <a:bodyPr/>
          <a:lstStyle/>
          <a:p>
            <a:endParaRPr lang="en-US"/>
          </a:p>
        </p:txBody>
      </p:sp>
      <p:sp>
        <p:nvSpPr>
          <p:cNvPr id="3" name="Content Placeholder 2"/>
          <p:cNvSpPr>
            <a:spLocks noGrp="1"/>
          </p:cNvSpPr>
          <p:nvPr>
            <p:ph sz="half" idx="2"/>
          </p:nvPr>
        </p:nvSpPr>
        <p:spPr/>
        <p:txBody>
          <a:bodyPr>
            <a:normAutofit fontScale="92500" lnSpcReduction="10000"/>
          </a:bodyPr>
          <a:lstStyle/>
          <a:p>
            <a:r>
              <a:rPr lang="en-US" dirty="0"/>
              <a:t>Communicate with your administrators</a:t>
            </a:r>
          </a:p>
          <a:p>
            <a:r>
              <a:rPr lang="en-US" dirty="0"/>
              <a:t>Identify areas of need for continuing professional development</a:t>
            </a:r>
          </a:p>
          <a:p>
            <a:r>
              <a:rPr lang="en-US" dirty="0"/>
              <a:t>When you consult, work on building capacity and teaching rather than “doing it all.”</a:t>
            </a:r>
          </a:p>
          <a:p>
            <a:r>
              <a:rPr lang="en-US" dirty="0"/>
              <a:t>Volunteer to assist with in-service training</a:t>
            </a:r>
          </a:p>
        </p:txBody>
      </p:sp>
      <p:sp>
        <p:nvSpPr>
          <p:cNvPr id="5" name="Text Placeholder 4"/>
          <p:cNvSpPr>
            <a:spLocks noGrp="1"/>
          </p:cNvSpPr>
          <p:nvPr>
            <p:ph type="body" sz="quarter" idx="3"/>
          </p:nvPr>
        </p:nvSpPr>
        <p:spPr/>
        <p:txBody>
          <a:bodyPr/>
          <a:lstStyle/>
          <a:p>
            <a:endParaRPr lang="en-US"/>
          </a:p>
        </p:txBody>
      </p:sp>
      <p:pic>
        <p:nvPicPr>
          <p:cNvPr id="7" name="Content Placeholder 6"/>
          <p:cNvPicPr>
            <a:picLocks noGrp="1" noChangeAspect="1"/>
          </p:cNvPicPr>
          <p:nvPr>
            <p:ph sz="quarter" idx="4"/>
          </p:nvPr>
        </p:nvPicPr>
        <p:blipFill>
          <a:blip r:embed="rId3"/>
          <a:srcRect t="18022" b="18022"/>
          <a:stretch>
            <a:fillRect/>
          </a:stretch>
        </p:blipFill>
        <p:spPr/>
      </p:pic>
    </p:spTree>
    <p:extLst>
      <p:ext uri="{BB962C8B-B14F-4D97-AF65-F5344CB8AC3E}">
        <p14:creationId xmlns:p14="http://schemas.microsoft.com/office/powerpoint/2010/main" val="196934243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CD8BA"/>
          </a:solidFill>
        </p:spPr>
        <p:txBody>
          <a:bodyPr/>
          <a:lstStyle/>
          <a:p>
            <a:r>
              <a:rPr lang="en-US" dirty="0"/>
              <a:t>Understanding of your Role</a:t>
            </a:r>
          </a:p>
        </p:txBody>
      </p:sp>
      <p:sp>
        <p:nvSpPr>
          <p:cNvPr id="4" name="Text Placeholder 3"/>
          <p:cNvSpPr>
            <a:spLocks noGrp="1"/>
          </p:cNvSpPr>
          <p:nvPr>
            <p:ph type="body" idx="1"/>
          </p:nvPr>
        </p:nvSpPr>
        <p:spPr/>
        <p:txBody>
          <a:bodyPr/>
          <a:lstStyle/>
          <a:p>
            <a:endParaRPr lang="en-US"/>
          </a:p>
        </p:txBody>
      </p:sp>
      <p:sp>
        <p:nvSpPr>
          <p:cNvPr id="3" name="Content Placeholder 2"/>
          <p:cNvSpPr>
            <a:spLocks noGrp="1"/>
          </p:cNvSpPr>
          <p:nvPr>
            <p:ph sz="half" idx="2"/>
          </p:nvPr>
        </p:nvSpPr>
        <p:spPr/>
        <p:txBody>
          <a:bodyPr>
            <a:normAutofit fontScale="92500" lnSpcReduction="20000"/>
          </a:bodyPr>
          <a:lstStyle/>
          <a:p>
            <a:r>
              <a:rPr lang="en-US" dirty="0"/>
              <a:t>People typically expect the services they are used to receiving</a:t>
            </a:r>
          </a:p>
          <a:p>
            <a:r>
              <a:rPr lang="en-US" dirty="0"/>
              <a:t>“Teach” about your role by your actions and your words</a:t>
            </a:r>
          </a:p>
          <a:p>
            <a:r>
              <a:rPr lang="en-US" dirty="0"/>
              <a:t>If you are new to your building, talk to your principal about a short presentation at a faculty meeting about what staff can expect from you</a:t>
            </a:r>
          </a:p>
          <a:p>
            <a:r>
              <a:rPr lang="en-US" dirty="0"/>
              <a:t>Work very hard on building relationships</a:t>
            </a:r>
          </a:p>
        </p:txBody>
      </p:sp>
      <p:sp>
        <p:nvSpPr>
          <p:cNvPr id="5" name="Text Placeholder 4"/>
          <p:cNvSpPr>
            <a:spLocks noGrp="1"/>
          </p:cNvSpPr>
          <p:nvPr>
            <p:ph type="body" sz="quarter" idx="3"/>
          </p:nvPr>
        </p:nvSpPr>
        <p:spPr/>
        <p:txBody>
          <a:bodyPr/>
          <a:lstStyle/>
          <a:p>
            <a:endParaRPr lang="en-US"/>
          </a:p>
        </p:txBody>
      </p:sp>
      <p:pic>
        <p:nvPicPr>
          <p:cNvPr id="7" name="Content Placeholder 6"/>
          <p:cNvPicPr>
            <a:picLocks noGrp="1" noChangeAspect="1"/>
          </p:cNvPicPr>
          <p:nvPr>
            <p:ph sz="quarter" idx="4"/>
          </p:nvPr>
        </p:nvPicPr>
        <p:blipFill>
          <a:blip r:embed="rId2"/>
          <a:srcRect l="10443" r="10443"/>
          <a:stretch>
            <a:fillRect/>
          </a:stretch>
        </p:blipFill>
        <p:spPr/>
      </p:pic>
    </p:spTree>
    <p:extLst>
      <p:ext uri="{BB962C8B-B14F-4D97-AF65-F5344CB8AC3E}">
        <p14:creationId xmlns:p14="http://schemas.microsoft.com/office/powerpoint/2010/main" val="239275150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CD8BA"/>
          </a:solidFill>
        </p:spPr>
        <p:txBody>
          <a:bodyPr/>
          <a:lstStyle/>
          <a:p>
            <a:r>
              <a:rPr lang="en-US" dirty="0"/>
              <a:t>Lack of Skills?</a:t>
            </a:r>
          </a:p>
        </p:txBody>
      </p:sp>
      <p:sp>
        <p:nvSpPr>
          <p:cNvPr id="4" name="Text Placeholder 3"/>
          <p:cNvSpPr>
            <a:spLocks noGrp="1"/>
          </p:cNvSpPr>
          <p:nvPr>
            <p:ph type="body" idx="1"/>
          </p:nvPr>
        </p:nvSpPr>
        <p:spPr/>
        <p:txBody>
          <a:bodyPr/>
          <a:lstStyle/>
          <a:p>
            <a:r>
              <a:rPr lang="en-US" dirty="0"/>
              <a:t>Skill Building</a:t>
            </a:r>
          </a:p>
        </p:txBody>
      </p:sp>
      <p:sp>
        <p:nvSpPr>
          <p:cNvPr id="3" name="Content Placeholder 2"/>
          <p:cNvSpPr>
            <a:spLocks noGrp="1"/>
          </p:cNvSpPr>
          <p:nvPr>
            <p:ph sz="half" idx="2"/>
          </p:nvPr>
        </p:nvSpPr>
        <p:spPr/>
        <p:txBody>
          <a:bodyPr>
            <a:normAutofit fontScale="70000" lnSpcReduction="20000"/>
          </a:bodyPr>
          <a:lstStyle/>
          <a:p>
            <a:r>
              <a:rPr lang="en-US" dirty="0"/>
              <a:t>Form a monthly book study with other school psychologists</a:t>
            </a:r>
          </a:p>
          <a:p>
            <a:pPr lvl="1"/>
            <a:r>
              <a:rPr lang="en-US" dirty="0"/>
              <a:t>Best Practices</a:t>
            </a:r>
          </a:p>
          <a:p>
            <a:pPr lvl="1"/>
            <a:r>
              <a:rPr lang="en-US" dirty="0"/>
              <a:t>Interventions Book</a:t>
            </a:r>
          </a:p>
          <a:p>
            <a:pPr lvl="1"/>
            <a:r>
              <a:rPr lang="en-US" dirty="0"/>
              <a:t>NASP Website</a:t>
            </a:r>
          </a:p>
          <a:p>
            <a:pPr lvl="1"/>
            <a:r>
              <a:rPr lang="en-US" dirty="0"/>
              <a:t>Other?</a:t>
            </a:r>
          </a:p>
          <a:p>
            <a:r>
              <a:rPr lang="en-US" dirty="0"/>
              <a:t>Set a weekly or monthly reading goal</a:t>
            </a:r>
          </a:p>
          <a:p>
            <a:pPr lvl="1"/>
            <a:r>
              <a:rPr lang="en-US" dirty="0"/>
              <a:t>Marshall memo, School Psychology Review, Assessment for Effective Intervention, Exceptional Children, other?</a:t>
            </a:r>
          </a:p>
          <a:p>
            <a:r>
              <a:rPr lang="en-US" dirty="0"/>
              <a:t>Be on the look-out for free or low-cost webinars</a:t>
            </a:r>
          </a:p>
          <a:p>
            <a:r>
              <a:rPr lang="en-US" dirty="0"/>
              <a:t>Join a community of practice or discussion board and participate regularly</a:t>
            </a:r>
          </a:p>
          <a:p>
            <a:endParaRPr lang="en-US" dirty="0"/>
          </a:p>
        </p:txBody>
      </p:sp>
      <p:sp>
        <p:nvSpPr>
          <p:cNvPr id="5" name="Text Placeholder 4"/>
          <p:cNvSpPr>
            <a:spLocks noGrp="1"/>
          </p:cNvSpPr>
          <p:nvPr>
            <p:ph type="body" sz="quarter" idx="3"/>
          </p:nvPr>
        </p:nvSpPr>
        <p:spPr/>
        <p:txBody>
          <a:bodyPr/>
          <a:lstStyle/>
          <a:p>
            <a:r>
              <a:rPr lang="en-US" dirty="0"/>
              <a:t>Resistance is often Anxiety</a:t>
            </a:r>
          </a:p>
        </p:txBody>
      </p:sp>
      <p:pic>
        <p:nvPicPr>
          <p:cNvPr id="7" name="Picture 2" descr="logs012c"/>
          <p:cNvPicPr>
            <a:picLocks noGrp="1" noChangeAspect="1" noChangeArrowheads="1"/>
          </p:cNvPicPr>
          <p:nvPr>
            <p:ph sz="quarter" idx="4"/>
          </p:nvPr>
        </p:nvPicPr>
        <p:blipFill>
          <a:blip r:embed="rId2" cstate="print">
            <a:extLst>
              <a:ext uri="{28A0092B-C50C-407E-A947-70E740481C1C}">
                <a14:useLocalDpi xmlns:a14="http://schemas.microsoft.com/office/drawing/2010/main" val="0"/>
              </a:ext>
            </a:extLst>
          </a:blip>
          <a:srcRect t="5225" b="5225"/>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603875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solidFill>
                  <a:schemeClr val="bg1"/>
                </a:solidFill>
              </a:rPr>
              <a:t>Closing Activity</a:t>
            </a:r>
          </a:p>
        </p:txBody>
      </p:sp>
      <p:sp>
        <p:nvSpPr>
          <p:cNvPr id="8" name="Content Placeholder 7"/>
          <p:cNvSpPr>
            <a:spLocks noGrp="1"/>
          </p:cNvSpPr>
          <p:nvPr>
            <p:ph idx="1"/>
          </p:nvPr>
        </p:nvSpPr>
        <p:spPr/>
        <p:txBody>
          <a:bodyPr>
            <a:normAutofit/>
          </a:bodyPr>
          <a:lstStyle/>
          <a:p>
            <a:pPr marL="0" indent="0">
              <a:buNone/>
            </a:pPr>
            <a:r>
              <a:rPr lang="en-US" sz="5400" dirty="0"/>
              <a:t>Tell your neighbor three things you plan to share with your building team regarding  the content this morning?</a:t>
            </a:r>
          </a:p>
        </p:txBody>
      </p:sp>
      <p:pic>
        <p:nvPicPr>
          <p:cNvPr id="4" name="Picture 3">
            <a:extLst>
              <a:ext uri="{FF2B5EF4-FFF2-40B4-BE49-F238E27FC236}">
                <a16:creationId xmlns:a16="http://schemas.microsoft.com/office/drawing/2014/main" id="{502853CE-9E17-114A-9686-F93C6A12EF20}"/>
              </a:ext>
            </a:extLst>
          </p:cNvPr>
          <p:cNvPicPr>
            <a:picLocks noChangeAspect="1"/>
          </p:cNvPicPr>
          <p:nvPr/>
        </p:nvPicPr>
        <p:blipFill>
          <a:blip r:embed="rId3"/>
          <a:stretch>
            <a:fillRect/>
          </a:stretch>
        </p:blipFill>
        <p:spPr>
          <a:xfrm>
            <a:off x="4137211" y="4610100"/>
            <a:ext cx="4854389" cy="2095500"/>
          </a:xfrm>
          <a:prstGeom prst="rect">
            <a:avLst/>
          </a:prstGeom>
        </p:spPr>
      </p:pic>
    </p:spTree>
    <p:extLst>
      <p:ext uri="{BB962C8B-B14F-4D97-AF65-F5344CB8AC3E}">
        <p14:creationId xmlns:p14="http://schemas.microsoft.com/office/powerpoint/2010/main" val="39160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85901" y="1090620"/>
            <a:ext cx="9194799" cy="5767381"/>
          </a:xfrm>
          <a:prstGeom prst="rect">
            <a:avLst/>
          </a:prstGeom>
        </p:spPr>
      </p:pic>
      <p:sp>
        <p:nvSpPr>
          <p:cNvPr id="91137" name="Title 1"/>
          <p:cNvSpPr>
            <a:spLocks noGrp="1"/>
          </p:cNvSpPr>
          <p:nvPr>
            <p:ph type="ctrTitle"/>
          </p:nvPr>
        </p:nvSpPr>
        <p:spPr>
          <a:noFill/>
        </p:spPr>
        <p:txBody>
          <a:bodyPr/>
          <a:lstStyle/>
          <a:p>
            <a:pPr eaLnBrk="1" hangingPunct="1"/>
            <a:r>
              <a:rPr lang="en-US" dirty="0">
                <a:latin typeface="+mn-lt"/>
                <a:ea typeface="Arial Hebrew" charset="-79"/>
                <a:cs typeface="Arial Hebrew" charset="-79"/>
              </a:rPr>
              <a:t>Why MTSS?</a:t>
            </a:r>
          </a:p>
        </p:txBody>
      </p:sp>
      <p:grpSp>
        <p:nvGrpSpPr>
          <p:cNvPr id="3" name="Group 2"/>
          <p:cNvGrpSpPr/>
          <p:nvPr/>
        </p:nvGrpSpPr>
        <p:grpSpPr>
          <a:xfrm>
            <a:off x="1148364" y="248603"/>
            <a:ext cx="3186894" cy="3411638"/>
            <a:chOff x="-591871" y="-232108"/>
            <a:chExt cx="4422925" cy="4734837"/>
          </a:xfrm>
        </p:grpSpPr>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848663">
              <a:off x="-591871" y="-232108"/>
              <a:ext cx="4422925" cy="4734837"/>
            </a:xfrm>
            <a:prstGeom prst="rect">
              <a:avLst/>
            </a:prstGeom>
            <a:effectLst>
              <a:outerShdw blurRad="152400" dir="2700000" sx="103000" sy="103000" algn="tl" rotWithShape="0">
                <a:prstClr val="black">
                  <a:alpha val="14000"/>
                </a:prstClr>
              </a:outerShdw>
            </a:effectLst>
          </p:spPr>
        </p:pic>
        <p:sp>
          <p:nvSpPr>
            <p:cNvPr id="10" name="TextBox 9"/>
            <p:cNvSpPr txBox="1"/>
            <p:nvPr/>
          </p:nvSpPr>
          <p:spPr>
            <a:xfrm>
              <a:off x="317682" y="669917"/>
              <a:ext cx="2603818" cy="1819647"/>
            </a:xfrm>
            <a:prstGeom prst="rect">
              <a:avLst/>
            </a:prstGeom>
            <a:noFill/>
          </p:spPr>
          <p:txBody>
            <a:bodyPr wrap="square" rtlCol="0" anchor="ctr">
              <a:noAutofit/>
            </a:bodyPr>
            <a:lstStyle/>
            <a:p>
              <a:pPr algn="ctr">
                <a:lnSpc>
                  <a:spcPct val="90000"/>
                </a:lnSpc>
              </a:pPr>
              <a:r>
                <a:rPr lang="en-US" sz="2200" dirty="0">
                  <a:cs typeface="Arial"/>
                </a:rPr>
                <a:t>Increase achievement for all students</a:t>
              </a:r>
            </a:p>
          </p:txBody>
        </p:sp>
      </p:grpSp>
      <p:grpSp>
        <p:nvGrpSpPr>
          <p:cNvPr id="15" name="Group 14"/>
          <p:cNvGrpSpPr/>
          <p:nvPr/>
        </p:nvGrpSpPr>
        <p:grpSpPr>
          <a:xfrm>
            <a:off x="3516827" y="865703"/>
            <a:ext cx="3186894" cy="3411638"/>
            <a:chOff x="-591871" y="-232108"/>
            <a:chExt cx="4422925" cy="4734837"/>
          </a:xfrm>
        </p:grpSpPr>
        <p:pic>
          <p:nvPicPr>
            <p:cNvPr id="16" name="Picture 1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848663">
              <a:off x="-591871" y="-232108"/>
              <a:ext cx="4422925" cy="4734837"/>
            </a:xfrm>
            <a:prstGeom prst="rect">
              <a:avLst/>
            </a:prstGeom>
            <a:effectLst>
              <a:outerShdw blurRad="152400" dir="2700000" sx="103000" sy="103000" algn="tl" rotWithShape="0">
                <a:prstClr val="black">
                  <a:alpha val="14000"/>
                </a:prstClr>
              </a:outerShdw>
            </a:effectLst>
          </p:spPr>
        </p:pic>
        <p:sp>
          <p:nvSpPr>
            <p:cNvPr id="17" name="TextBox 16"/>
            <p:cNvSpPr txBox="1"/>
            <p:nvPr/>
          </p:nvSpPr>
          <p:spPr>
            <a:xfrm>
              <a:off x="240767" y="938963"/>
              <a:ext cx="2707810" cy="973896"/>
            </a:xfrm>
            <a:prstGeom prst="rect">
              <a:avLst/>
            </a:prstGeom>
            <a:noFill/>
          </p:spPr>
          <p:txBody>
            <a:bodyPr wrap="square" rtlCol="0" anchor="ctr">
              <a:spAutoFit/>
            </a:bodyPr>
            <a:lstStyle/>
            <a:p>
              <a:pPr algn="ctr">
                <a:lnSpc>
                  <a:spcPct val="90000"/>
                </a:lnSpc>
              </a:pPr>
              <a:r>
                <a:rPr lang="en-US" sz="2200" dirty="0">
                  <a:cs typeface="Arial"/>
                </a:rPr>
                <a:t>Increase collaboration</a:t>
              </a:r>
            </a:p>
          </p:txBody>
        </p:sp>
      </p:grpSp>
      <p:grpSp>
        <p:nvGrpSpPr>
          <p:cNvPr id="18" name="Group 17"/>
          <p:cNvGrpSpPr/>
          <p:nvPr/>
        </p:nvGrpSpPr>
        <p:grpSpPr>
          <a:xfrm>
            <a:off x="3713011" y="2565068"/>
            <a:ext cx="3818724" cy="4088026"/>
            <a:chOff x="-591871" y="-232108"/>
            <a:chExt cx="4422925" cy="4734837"/>
          </a:xfrm>
        </p:grpSpPr>
        <p:pic>
          <p:nvPicPr>
            <p:cNvPr id="19" name="Picture 1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848663">
              <a:off x="-591871" y="-232108"/>
              <a:ext cx="4422925" cy="4734837"/>
            </a:xfrm>
            <a:prstGeom prst="rect">
              <a:avLst/>
            </a:prstGeom>
            <a:effectLst>
              <a:outerShdw blurRad="152400" dir="2700000" sx="103000" sy="103000" algn="tl" rotWithShape="0">
                <a:prstClr val="black">
                  <a:alpha val="14000"/>
                </a:prstClr>
              </a:outerShdw>
            </a:effectLst>
          </p:spPr>
        </p:pic>
        <p:sp>
          <p:nvSpPr>
            <p:cNvPr id="20" name="TextBox 19"/>
            <p:cNvSpPr txBox="1"/>
            <p:nvPr/>
          </p:nvSpPr>
          <p:spPr>
            <a:xfrm>
              <a:off x="317682" y="247041"/>
              <a:ext cx="2603818" cy="2665399"/>
            </a:xfrm>
            <a:prstGeom prst="rect">
              <a:avLst/>
            </a:prstGeom>
            <a:noFill/>
          </p:spPr>
          <p:txBody>
            <a:bodyPr wrap="square" rtlCol="0" anchor="ctr">
              <a:noAutofit/>
            </a:bodyPr>
            <a:lstStyle/>
            <a:p>
              <a:pPr algn="ctr">
                <a:lnSpc>
                  <a:spcPct val="90000"/>
                </a:lnSpc>
              </a:pPr>
              <a:r>
                <a:rPr lang="en-US" sz="2200" dirty="0">
                  <a:cs typeface="Arial"/>
                </a:rPr>
                <a:t>Unified framework of academics and behavioral support</a:t>
              </a:r>
            </a:p>
          </p:txBody>
        </p:sp>
      </p:grpSp>
      <p:grpSp>
        <p:nvGrpSpPr>
          <p:cNvPr id="21" name="Group 20"/>
          <p:cNvGrpSpPr/>
          <p:nvPr/>
        </p:nvGrpSpPr>
        <p:grpSpPr>
          <a:xfrm>
            <a:off x="5888203" y="1461018"/>
            <a:ext cx="3186894" cy="3411638"/>
            <a:chOff x="-591871" y="-232108"/>
            <a:chExt cx="4422925" cy="4734837"/>
          </a:xfrm>
        </p:grpSpPr>
        <p:pic>
          <p:nvPicPr>
            <p:cNvPr id="22" name="Picture 2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848663">
              <a:off x="-591871" y="-232108"/>
              <a:ext cx="4422925" cy="4734837"/>
            </a:xfrm>
            <a:prstGeom prst="rect">
              <a:avLst/>
            </a:prstGeom>
            <a:effectLst>
              <a:outerShdw blurRad="152400" dir="2700000" sx="103000" sy="103000" algn="tl" rotWithShape="0">
                <a:prstClr val="black">
                  <a:alpha val="14000"/>
                </a:prstClr>
              </a:outerShdw>
            </a:effectLst>
          </p:spPr>
        </p:pic>
        <p:sp>
          <p:nvSpPr>
            <p:cNvPr id="23" name="TextBox 22"/>
            <p:cNvSpPr txBox="1"/>
            <p:nvPr/>
          </p:nvSpPr>
          <p:spPr>
            <a:xfrm>
              <a:off x="317682" y="669917"/>
              <a:ext cx="2603818" cy="1819647"/>
            </a:xfrm>
            <a:prstGeom prst="rect">
              <a:avLst/>
            </a:prstGeom>
            <a:noFill/>
          </p:spPr>
          <p:txBody>
            <a:bodyPr wrap="square" rtlCol="0" anchor="ctr">
              <a:noAutofit/>
            </a:bodyPr>
            <a:lstStyle/>
            <a:p>
              <a:pPr algn="ctr">
                <a:lnSpc>
                  <a:spcPct val="90000"/>
                </a:lnSpc>
              </a:pPr>
              <a:r>
                <a:rPr lang="en-US" sz="2200" dirty="0">
                  <a:cs typeface="Arial"/>
                </a:rPr>
                <a:t>Allocate resources based on needs</a:t>
              </a:r>
            </a:p>
          </p:txBody>
        </p:sp>
      </p:grpSp>
      <p:grpSp>
        <p:nvGrpSpPr>
          <p:cNvPr id="24" name="Group 23"/>
          <p:cNvGrpSpPr/>
          <p:nvPr/>
        </p:nvGrpSpPr>
        <p:grpSpPr>
          <a:xfrm>
            <a:off x="7468906" y="474195"/>
            <a:ext cx="3186894" cy="3411638"/>
            <a:chOff x="-591871" y="-232108"/>
            <a:chExt cx="4422925" cy="4734837"/>
          </a:xfrm>
        </p:grpSpPr>
        <p:pic>
          <p:nvPicPr>
            <p:cNvPr id="25" name="Picture 2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848663">
              <a:off x="-591871" y="-232108"/>
              <a:ext cx="4422925" cy="4734837"/>
            </a:xfrm>
            <a:prstGeom prst="rect">
              <a:avLst/>
            </a:prstGeom>
            <a:effectLst>
              <a:outerShdw blurRad="152400" dir="2700000" sx="103000" sy="103000" algn="tl" rotWithShape="0">
                <a:prstClr val="black">
                  <a:alpha val="14000"/>
                </a:prstClr>
              </a:outerShdw>
            </a:effectLst>
          </p:spPr>
        </p:pic>
        <p:sp>
          <p:nvSpPr>
            <p:cNvPr id="26" name="TextBox 25"/>
            <p:cNvSpPr txBox="1"/>
            <p:nvPr/>
          </p:nvSpPr>
          <p:spPr>
            <a:xfrm>
              <a:off x="278249" y="612231"/>
              <a:ext cx="2739394" cy="1819647"/>
            </a:xfrm>
            <a:prstGeom prst="rect">
              <a:avLst/>
            </a:prstGeom>
            <a:noFill/>
          </p:spPr>
          <p:txBody>
            <a:bodyPr wrap="square" rtlCol="0" anchor="ctr">
              <a:noAutofit/>
            </a:bodyPr>
            <a:lstStyle/>
            <a:p>
              <a:pPr algn="ctr">
                <a:lnSpc>
                  <a:spcPct val="90000"/>
                </a:lnSpc>
              </a:pPr>
              <a:r>
                <a:rPr lang="en-US" sz="2200" dirty="0">
                  <a:cs typeface="Arial"/>
                </a:rPr>
                <a:t>Non-discriminatory assessment practices</a:t>
              </a:r>
            </a:p>
          </p:txBody>
        </p:sp>
      </p:grpSp>
      <p:grpSp>
        <p:nvGrpSpPr>
          <p:cNvPr id="27" name="Group 26"/>
          <p:cNvGrpSpPr/>
          <p:nvPr/>
        </p:nvGrpSpPr>
        <p:grpSpPr>
          <a:xfrm>
            <a:off x="7708172" y="2212343"/>
            <a:ext cx="3186894" cy="3411638"/>
            <a:chOff x="-591871" y="-232108"/>
            <a:chExt cx="4422925" cy="4734837"/>
          </a:xfrm>
        </p:grpSpPr>
        <p:pic>
          <p:nvPicPr>
            <p:cNvPr id="28" name="Picture 2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848663">
              <a:off x="-591871" y="-232108"/>
              <a:ext cx="4422925" cy="4734837"/>
            </a:xfrm>
            <a:prstGeom prst="rect">
              <a:avLst/>
            </a:prstGeom>
            <a:effectLst>
              <a:outerShdw blurRad="152400" dir="2700000" sx="103000" sy="103000" algn="tl" rotWithShape="0">
                <a:prstClr val="black">
                  <a:alpha val="14000"/>
                </a:prstClr>
              </a:outerShdw>
            </a:effectLst>
          </p:spPr>
        </p:pic>
        <p:sp>
          <p:nvSpPr>
            <p:cNvPr id="29" name="TextBox 28"/>
            <p:cNvSpPr txBox="1"/>
            <p:nvPr/>
          </p:nvSpPr>
          <p:spPr>
            <a:xfrm>
              <a:off x="317682" y="669917"/>
              <a:ext cx="2603818" cy="1819647"/>
            </a:xfrm>
            <a:prstGeom prst="rect">
              <a:avLst/>
            </a:prstGeom>
            <a:noFill/>
          </p:spPr>
          <p:txBody>
            <a:bodyPr wrap="square" rtlCol="0" anchor="ctr">
              <a:noAutofit/>
            </a:bodyPr>
            <a:lstStyle/>
            <a:p>
              <a:pPr algn="ctr">
                <a:lnSpc>
                  <a:spcPct val="90000"/>
                </a:lnSpc>
              </a:pPr>
              <a:r>
                <a:rPr lang="en-US" sz="2200" dirty="0">
                  <a:cs typeface="Arial"/>
                </a:rPr>
                <a:t>High rates </a:t>
              </a:r>
              <a:br>
                <a:rPr lang="en-US" sz="2200" dirty="0">
                  <a:cs typeface="Arial"/>
                </a:rPr>
              </a:br>
              <a:r>
                <a:rPr lang="en-US" sz="2200" dirty="0">
                  <a:cs typeface="Arial"/>
                </a:rPr>
                <a:t>of referrals for special education</a:t>
              </a:r>
            </a:p>
          </p:txBody>
        </p:sp>
      </p:grpSp>
    </p:spTree>
    <p:extLst>
      <p:ext uri="{BB962C8B-B14F-4D97-AF65-F5344CB8AC3E}">
        <p14:creationId xmlns:p14="http://schemas.microsoft.com/office/powerpoint/2010/main" val="2882950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0" presetClass="entr" presetSubtype="0" repeatCount="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981200" y="609600"/>
            <a:ext cx="8229600" cy="1143000"/>
          </a:xfrm>
        </p:spPr>
        <p:txBody>
          <a:bodyPr rtlCol="0">
            <a:noAutofit/>
          </a:bodyPr>
          <a:lstStyle/>
          <a:p>
            <a:pPr marL="54864">
              <a:defRPr/>
            </a:pPr>
            <a:r>
              <a:rPr lang="en-US" dirty="0">
                <a:solidFill>
                  <a:schemeClr val="tx2">
                    <a:tint val="100000"/>
                    <a:shade val="90000"/>
                    <a:satMod val="250000"/>
                    <a:alpha val="100000"/>
                  </a:schemeClr>
                </a:solidFill>
              </a:rPr>
              <a:t>What’s Next? </a:t>
            </a:r>
            <a:br>
              <a:rPr lang="en-US" dirty="0">
                <a:solidFill>
                  <a:schemeClr val="tx2">
                    <a:tint val="100000"/>
                    <a:shade val="90000"/>
                    <a:satMod val="250000"/>
                    <a:alpha val="100000"/>
                  </a:schemeClr>
                </a:solidFill>
              </a:rPr>
            </a:br>
            <a:r>
              <a:rPr lang="en-US" dirty="0">
                <a:solidFill>
                  <a:schemeClr val="tx2">
                    <a:tint val="100000"/>
                    <a:shade val="90000"/>
                    <a:satMod val="250000"/>
                    <a:alpha val="100000"/>
                  </a:schemeClr>
                </a:solidFill>
              </a:rPr>
              <a:t>Is Change Necessary?</a:t>
            </a:r>
          </a:p>
        </p:txBody>
      </p:sp>
      <p:pic>
        <p:nvPicPr>
          <p:cNvPr id="4" name="Content Placeholder 3" descr="Albert Einstein.jpg"/>
          <p:cNvPicPr>
            <a:picLocks noGrp="1" noChangeAspect="1"/>
          </p:cNvPicPr>
          <p:nvPr>
            <p:ph idx="1"/>
          </p:nvPr>
        </p:nvPicPr>
        <p:blipFill>
          <a:blip r:embed="rId3" cstate="print"/>
          <a:srcRect/>
          <a:stretch>
            <a:fillRect/>
          </a:stretch>
        </p:blipFill>
        <p:spPr>
          <a:xfrm>
            <a:off x="4953001" y="2057400"/>
            <a:ext cx="2316163" cy="2895600"/>
          </a:xfrm>
          <a:ln>
            <a:solidFill>
              <a:schemeClr val="tx1"/>
            </a:solidFill>
          </a:ln>
          <a:effectLst>
            <a:outerShdw blurRad="292100" dist="139700" dir="2700000" algn="tl" rotWithShape="0">
              <a:srgbClr val="333333">
                <a:alpha val="65000"/>
              </a:srgbClr>
            </a:outerShdw>
          </a:effectLst>
        </p:spPr>
      </p:pic>
      <p:sp>
        <p:nvSpPr>
          <p:cNvPr id="5" name="TextBox 4"/>
          <p:cNvSpPr txBox="1">
            <a:spLocks noChangeArrowheads="1"/>
          </p:cNvSpPr>
          <p:nvPr/>
        </p:nvSpPr>
        <p:spPr bwMode="auto">
          <a:xfrm>
            <a:off x="2133600" y="5181601"/>
            <a:ext cx="7620000" cy="1446213"/>
          </a:xfrm>
          <a:prstGeom prst="rect">
            <a:avLst/>
          </a:prstGeom>
          <a:noFill/>
          <a:ln w="9525">
            <a:noFill/>
            <a:miter lim="800000"/>
            <a:headEnd/>
            <a:tailEnd/>
          </a:ln>
        </p:spPr>
        <p:txBody>
          <a:bodyPr>
            <a:spAutoFit/>
          </a:bodyPr>
          <a:lstStyle/>
          <a:p>
            <a:pPr>
              <a:defRPr/>
            </a:pPr>
            <a:r>
              <a:rPr lang="en-US" sz="2800" dirty="0">
                <a:latin typeface="+mj-lt"/>
              </a:rPr>
              <a:t>“Insanity is doing the same thing over and over </a:t>
            </a:r>
          </a:p>
          <a:p>
            <a:pPr>
              <a:defRPr/>
            </a:pPr>
            <a:r>
              <a:rPr lang="en-US" sz="2800" dirty="0">
                <a:latin typeface="+mj-lt"/>
              </a:rPr>
              <a:t>and expecting a different result.” </a:t>
            </a:r>
          </a:p>
          <a:p>
            <a:pPr>
              <a:defRPr/>
            </a:pPr>
            <a:endParaRPr lang="en-US" sz="800" dirty="0">
              <a:latin typeface="+mj-lt"/>
            </a:endParaRPr>
          </a:p>
          <a:p>
            <a:pPr algn="r">
              <a:defRPr/>
            </a:pPr>
            <a:r>
              <a:rPr lang="en-US" sz="2400" dirty="0">
                <a:latin typeface="+mj-lt"/>
              </a:rPr>
              <a:t>			—Albert Einstein</a:t>
            </a:r>
          </a:p>
        </p:txBody>
      </p:sp>
    </p:spTree>
    <p:extLst>
      <p:ext uri="{BB962C8B-B14F-4D97-AF65-F5344CB8AC3E}">
        <p14:creationId xmlns:p14="http://schemas.microsoft.com/office/powerpoint/2010/main" val="41108825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2000"/>
                                        <p:tgtEl>
                                          <p:spTgt spid="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Title 1"/>
          <p:cNvSpPr>
            <a:spLocks noGrp="1"/>
          </p:cNvSpPr>
          <p:nvPr>
            <p:ph type="title" idx="4294967295"/>
          </p:nvPr>
        </p:nvSpPr>
        <p:spPr>
          <a:xfrm>
            <a:off x="1814513" y="-90488"/>
            <a:ext cx="7772400" cy="1143001"/>
          </a:xfrm>
        </p:spPr>
        <p:txBody>
          <a:bodyPr/>
          <a:lstStyle/>
          <a:p>
            <a:pPr eaLnBrk="1" hangingPunct="1"/>
            <a:r>
              <a:rPr lang="en-US" dirty="0">
                <a:ea typeface="MS PGothic"/>
                <a:cs typeface="Arial" charset="0"/>
              </a:rPr>
              <a:t>The Moso Bamboo Tree</a:t>
            </a:r>
            <a:endParaRPr lang="en-US" sz="2800" dirty="0">
              <a:ea typeface="MS PGothic"/>
              <a:cs typeface="Arial" charset="0"/>
            </a:endParaRPr>
          </a:p>
        </p:txBody>
      </p:sp>
      <p:sp>
        <p:nvSpPr>
          <p:cNvPr id="562178" name="Content Placeholder 2"/>
          <p:cNvSpPr>
            <a:spLocks noGrp="1"/>
          </p:cNvSpPr>
          <p:nvPr>
            <p:ph idx="4294967295"/>
          </p:nvPr>
        </p:nvSpPr>
        <p:spPr>
          <a:xfrm>
            <a:off x="1708151" y="904876"/>
            <a:ext cx="8124825" cy="3197225"/>
          </a:xfrm>
        </p:spPr>
        <p:txBody>
          <a:bodyPr/>
          <a:lstStyle/>
          <a:p>
            <a:pPr marL="0" indent="520700" defTabSz="457200">
              <a:buNone/>
            </a:pPr>
            <a:r>
              <a:rPr lang="en-US" dirty="0">
                <a:ea typeface="MS PGothic"/>
                <a:cs typeface="Arial" charset="0"/>
              </a:rPr>
              <a:t>The Moso bamboo plant grows in China &amp; the far east. After the Moso is planted, growth occurs slowly for up to 5 years - even under ideal conditions! Then, as if by magic, it suddenly begins growing at the rate of nearly 2 ½  feet per day, reaching a full height of 75 feet within 6 weeks. </a:t>
            </a:r>
          </a:p>
        </p:txBody>
      </p:sp>
      <p:pic>
        <p:nvPicPr>
          <p:cNvPr id="364547" name="Picture 3"/>
          <p:cNvPicPr>
            <a:picLocks noChangeAspect="1"/>
          </p:cNvPicPr>
          <p:nvPr/>
        </p:nvPicPr>
        <p:blipFill>
          <a:blip r:embed="rId3"/>
          <a:srcRect/>
          <a:stretch>
            <a:fillRect/>
          </a:stretch>
        </p:blipFill>
        <p:spPr bwMode="auto">
          <a:xfrm>
            <a:off x="7924800" y="3687764"/>
            <a:ext cx="2286000" cy="2865437"/>
          </a:xfrm>
          <a:prstGeom prst="rect">
            <a:avLst/>
          </a:prstGeom>
          <a:noFill/>
          <a:ln w="38100" cap="sq">
            <a:solidFill>
              <a:srgbClr val="000000"/>
            </a:solidFill>
            <a:miter lim="800000"/>
            <a:headEnd/>
            <a:tailEnd/>
          </a:ln>
          <a:effectLst>
            <a:outerShdw dist="38100" dir="2700000" algn="tl" rotWithShape="0">
              <a:srgbClr val="808080">
                <a:alpha val="42998"/>
              </a:srgbClr>
            </a:outerShdw>
          </a:effectLst>
        </p:spPr>
      </p:pic>
      <p:sp>
        <p:nvSpPr>
          <p:cNvPr id="562180" name="Rectangle 4"/>
          <p:cNvSpPr>
            <a:spLocks noChangeArrowheads="1"/>
          </p:cNvSpPr>
          <p:nvPr/>
        </p:nvSpPr>
        <p:spPr bwMode="auto">
          <a:xfrm>
            <a:off x="1727200" y="4014789"/>
            <a:ext cx="5880100" cy="1800225"/>
          </a:xfrm>
          <a:prstGeom prst="rect">
            <a:avLst/>
          </a:prstGeom>
          <a:noFill/>
          <a:ln w="9525">
            <a:noFill/>
            <a:miter lim="800000"/>
            <a:headEnd/>
            <a:tailEnd/>
          </a:ln>
        </p:spPr>
        <p:txBody>
          <a:bodyPr>
            <a:spAutoFit/>
          </a:bodyPr>
          <a:lstStyle/>
          <a:p>
            <a:pPr indent="520700" defTabSz="457200" eaLnBrk="0" hangingPunct="0"/>
            <a:r>
              <a:rPr lang="en-US" sz="2800" dirty="0"/>
              <a:t>But it's not magic. The Moso's rapid growth is due to the extensive root system it develops during those first five years, five years of getting ready.</a:t>
            </a:r>
          </a:p>
        </p:txBody>
      </p:sp>
    </p:spTree>
    <p:extLst>
      <p:ext uri="{BB962C8B-B14F-4D97-AF65-F5344CB8AC3E}">
        <p14:creationId xmlns:p14="http://schemas.microsoft.com/office/powerpoint/2010/main" val="187064389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hank-you-kids.jpg"/>
          <p:cNvPicPr>
            <a:picLocks noGrp="1" noChangeAspect="1"/>
          </p:cNvPicPr>
          <p:nvPr>
            <p:ph idx="1"/>
          </p:nvPr>
        </p:nvPicPr>
        <p:blipFill>
          <a:blip r:embed="rId3">
            <a:extLst>
              <a:ext uri="{28A0092B-C50C-407E-A947-70E740481C1C}">
                <a14:useLocalDpi xmlns:a14="http://schemas.microsoft.com/office/drawing/2010/main" val="0"/>
              </a:ext>
            </a:extLst>
          </a:blip>
          <a:srcRect l="-11040" r="-11040"/>
          <a:stretch>
            <a:fillRect/>
          </a:stretch>
        </p:blipFill>
        <p:spPr>
          <a:xfrm>
            <a:off x="1981200" y="990601"/>
            <a:ext cx="8229600" cy="4525963"/>
          </a:xfrm>
        </p:spPr>
      </p:pic>
      <p:sp>
        <p:nvSpPr>
          <p:cNvPr id="7" name="TextBox 6"/>
          <p:cNvSpPr txBox="1"/>
          <p:nvPr/>
        </p:nvSpPr>
        <p:spPr>
          <a:xfrm>
            <a:off x="2145726" y="5516563"/>
            <a:ext cx="8522274" cy="923330"/>
          </a:xfrm>
          <a:prstGeom prst="rect">
            <a:avLst/>
          </a:prstGeom>
          <a:noFill/>
        </p:spPr>
        <p:txBody>
          <a:bodyPr wrap="square" rtlCol="0">
            <a:spAutoFit/>
          </a:bodyPr>
          <a:lstStyle/>
          <a:p>
            <a:pPr algn="ctr"/>
            <a:r>
              <a:rPr lang="en-US" dirty="0">
                <a:hlinkClick r:id="rId4"/>
              </a:rPr>
              <a:t>Kimgibbonspersonal@gmail.com</a:t>
            </a:r>
            <a:endParaRPr lang="en-US" dirty="0"/>
          </a:p>
          <a:p>
            <a:pPr algn="ctr"/>
            <a:endParaRPr lang="en-US" dirty="0"/>
          </a:p>
          <a:p>
            <a:pPr algn="ctr"/>
            <a:r>
              <a:rPr lang="en-US" dirty="0"/>
              <a:t>    </a:t>
            </a:r>
          </a:p>
        </p:txBody>
      </p:sp>
    </p:spTree>
    <p:extLst>
      <p:ext uri="{BB962C8B-B14F-4D97-AF65-F5344CB8AC3E}">
        <p14:creationId xmlns:p14="http://schemas.microsoft.com/office/powerpoint/2010/main" val="9916212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5018315"/>
            <a:ext cx="9144000" cy="1839686"/>
          </a:xfrm>
          <a:prstGeom prst="rect">
            <a:avLst/>
          </a:prstGeom>
          <a:solidFill>
            <a:schemeClr val="accent6">
              <a:lumMod val="60000"/>
              <a:lumOff val="4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88234" y="82916"/>
            <a:ext cx="7683497" cy="7203796"/>
          </a:xfrm>
          <a:prstGeom prst="rect">
            <a:avLst/>
          </a:prstGeom>
        </p:spPr>
      </p:pic>
      <p:sp>
        <p:nvSpPr>
          <p:cNvPr id="4" name="Subtitle 2"/>
          <p:cNvSpPr txBox="1">
            <a:spLocks/>
          </p:cNvSpPr>
          <p:nvPr/>
        </p:nvSpPr>
        <p:spPr>
          <a:xfrm>
            <a:off x="2079171" y="1230086"/>
            <a:ext cx="4441372" cy="33070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5</a:t>
            </a:r>
            <a:r>
              <a:rPr lang="en-US" baseline="30000" dirty="0">
                <a:solidFill>
                  <a:schemeClr val="bg1">
                    <a:lumMod val="50000"/>
                  </a:schemeClr>
                </a:solidFill>
              </a:rPr>
              <a:t>th</a:t>
            </a:r>
            <a:r>
              <a:rPr lang="en-US" dirty="0">
                <a:solidFill>
                  <a:schemeClr val="bg1">
                    <a:lumMod val="50000"/>
                  </a:schemeClr>
                </a:solidFill>
              </a:rPr>
              <a:t> grade student</a:t>
            </a:r>
          </a:p>
          <a:p>
            <a:r>
              <a:rPr lang="en-US" dirty="0">
                <a:solidFill>
                  <a:schemeClr val="bg1">
                    <a:lumMod val="50000"/>
                  </a:schemeClr>
                </a:solidFill>
              </a:rPr>
              <a:t>99</a:t>
            </a:r>
            <a:r>
              <a:rPr lang="en-US" baseline="30000" dirty="0">
                <a:solidFill>
                  <a:schemeClr val="bg1">
                    <a:lumMod val="50000"/>
                  </a:schemeClr>
                </a:solidFill>
              </a:rPr>
              <a:t>th</a:t>
            </a:r>
            <a:r>
              <a:rPr lang="en-US" dirty="0">
                <a:solidFill>
                  <a:schemeClr val="bg1">
                    <a:lumMod val="50000"/>
                  </a:schemeClr>
                </a:solidFill>
              </a:rPr>
              <a:t> percentile in reading, math, science</a:t>
            </a:r>
          </a:p>
          <a:p>
            <a:r>
              <a:rPr lang="en-US" dirty="0">
                <a:solidFill>
                  <a:schemeClr val="bg1">
                    <a:lumMod val="50000"/>
                  </a:schemeClr>
                </a:solidFill>
              </a:rPr>
              <a:t>Has met 8</a:t>
            </a:r>
            <a:r>
              <a:rPr lang="en-US" baseline="30000" dirty="0">
                <a:solidFill>
                  <a:schemeClr val="bg1">
                    <a:lumMod val="50000"/>
                  </a:schemeClr>
                </a:solidFill>
              </a:rPr>
              <a:t>th</a:t>
            </a:r>
            <a:r>
              <a:rPr lang="en-US" dirty="0">
                <a:solidFill>
                  <a:schemeClr val="bg1">
                    <a:lumMod val="50000"/>
                  </a:schemeClr>
                </a:solidFill>
              </a:rPr>
              <a:t> grade </a:t>
            </a:r>
            <a:br>
              <a:rPr lang="en-US" dirty="0">
                <a:solidFill>
                  <a:schemeClr val="bg1">
                    <a:lumMod val="50000"/>
                  </a:schemeClr>
                </a:solidFill>
              </a:rPr>
            </a:br>
            <a:r>
              <a:rPr lang="en-US" dirty="0">
                <a:solidFill>
                  <a:schemeClr val="bg1">
                    <a:lumMod val="50000"/>
                  </a:schemeClr>
                </a:solidFill>
              </a:rPr>
              <a:t>targets</a:t>
            </a:r>
          </a:p>
          <a:p>
            <a:r>
              <a:rPr lang="en-US" dirty="0">
                <a:solidFill>
                  <a:schemeClr val="bg1">
                    <a:lumMod val="50000"/>
                  </a:schemeClr>
                </a:solidFill>
              </a:rPr>
              <a:t>Is she applying </a:t>
            </a:r>
            <a:br>
              <a:rPr lang="en-US" dirty="0">
                <a:solidFill>
                  <a:schemeClr val="bg1">
                    <a:lumMod val="50000"/>
                  </a:schemeClr>
                </a:solidFill>
              </a:rPr>
            </a:br>
            <a:r>
              <a:rPr lang="en-US" dirty="0">
                <a:solidFill>
                  <a:schemeClr val="bg1">
                    <a:lumMod val="50000"/>
                  </a:schemeClr>
                </a:solidFill>
              </a:rPr>
              <a:t>herself</a:t>
            </a:r>
          </a:p>
        </p:txBody>
      </p:sp>
      <p:sp>
        <p:nvSpPr>
          <p:cNvPr id="2" name="Title 1"/>
          <p:cNvSpPr>
            <a:spLocks noGrp="1"/>
          </p:cNvSpPr>
          <p:nvPr>
            <p:ph type="ctrTitle"/>
          </p:nvPr>
        </p:nvSpPr>
        <p:spPr>
          <a:xfrm>
            <a:off x="1126671" y="77924"/>
            <a:ext cx="8588829" cy="1648461"/>
          </a:xfrm>
        </p:spPr>
        <p:txBody>
          <a:bodyPr>
            <a:normAutofit fontScale="90000"/>
          </a:bodyPr>
          <a:lstStyle/>
          <a:p>
            <a:pPr algn="l"/>
            <a:r>
              <a:rPr lang="en-US" dirty="0"/>
              <a:t>Clarissa</a:t>
            </a:r>
            <a:br>
              <a:rPr lang="en-US" dirty="0"/>
            </a:br>
            <a:endParaRPr lang="en-US" dirty="0"/>
          </a:p>
        </p:txBody>
      </p:sp>
    </p:spTree>
    <p:extLst>
      <p:ext uri="{BB962C8B-B14F-4D97-AF65-F5344CB8AC3E}">
        <p14:creationId xmlns:p14="http://schemas.microsoft.com/office/powerpoint/2010/main" val="312836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r>
              <a:rPr lang="en-US" dirty="0"/>
              <a:t>Agenda: Let’s Talk About SLD Eligibility</a:t>
            </a:r>
          </a:p>
        </p:txBody>
      </p:sp>
      <p:sp>
        <p:nvSpPr>
          <p:cNvPr id="5" name="Text Placeholder 4"/>
          <p:cNvSpPr>
            <a:spLocks noGrp="1"/>
          </p:cNvSpPr>
          <p:nvPr>
            <p:ph idx="1"/>
          </p:nvPr>
        </p:nvSpPr>
        <p:spPr/>
        <p:txBody>
          <a:bodyPr>
            <a:normAutofit lnSpcReduction="10000"/>
          </a:bodyPr>
          <a:lstStyle/>
          <a:p>
            <a:pPr>
              <a:buFont typeface="Arial" panose="020B0604020202020204" pitchFamily="34" charset="0"/>
              <a:buChar char="•"/>
            </a:pPr>
            <a:r>
              <a:rPr lang="en-US" dirty="0"/>
              <a:t>Why MTSS?</a:t>
            </a:r>
          </a:p>
          <a:p>
            <a:pPr>
              <a:buFont typeface="Arial" panose="020B0604020202020204" pitchFamily="34" charset="0"/>
              <a:buChar char="•"/>
            </a:pPr>
            <a:r>
              <a:rPr lang="en-US" dirty="0"/>
              <a:t>What are the Big Ideas about Eligibility?</a:t>
            </a:r>
          </a:p>
          <a:p>
            <a:r>
              <a:rPr lang="en-US" dirty="0"/>
              <a:t>Review and reflect the ”Big 5” components needed for  implementation and sustainability of MTSS.</a:t>
            </a:r>
          </a:p>
          <a:p>
            <a:pPr lvl="1"/>
            <a:r>
              <a:rPr lang="en-US" dirty="0"/>
              <a:t>Assessments</a:t>
            </a:r>
          </a:p>
          <a:p>
            <a:pPr lvl="1"/>
            <a:r>
              <a:rPr lang="en-US" dirty="0"/>
              <a:t>Decision Making</a:t>
            </a:r>
          </a:p>
          <a:p>
            <a:pPr lvl="1"/>
            <a:r>
              <a:rPr lang="en-US" dirty="0"/>
              <a:t>Multilevel Instruction</a:t>
            </a:r>
          </a:p>
          <a:p>
            <a:pPr lvl="1"/>
            <a:r>
              <a:rPr lang="en-US" dirty="0"/>
              <a:t>Infrastructure and Support</a:t>
            </a:r>
          </a:p>
          <a:p>
            <a:pPr lvl="1"/>
            <a:r>
              <a:rPr lang="en-US" dirty="0"/>
              <a:t>Fidelity and Evaluation</a:t>
            </a:r>
          </a:p>
          <a:p>
            <a:r>
              <a:rPr lang="en-US" dirty="0"/>
              <a:t>How Does SLD Entitlement fit within the Framework?</a:t>
            </a:r>
          </a:p>
          <a:p>
            <a:pPr marL="0" indent="0">
              <a:buNone/>
            </a:pPr>
            <a:endParaRPr lang="en-US" dirty="0"/>
          </a:p>
        </p:txBody>
      </p:sp>
    </p:spTree>
    <p:extLst>
      <p:ext uri="{BB962C8B-B14F-4D97-AF65-F5344CB8AC3E}">
        <p14:creationId xmlns:p14="http://schemas.microsoft.com/office/powerpoint/2010/main" val="17620055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5018315"/>
            <a:ext cx="9144000" cy="1839686"/>
          </a:xfrm>
          <a:prstGeom prst="rect">
            <a:avLst/>
          </a:prstGeom>
          <a:solidFill>
            <a:schemeClr val="accent6">
              <a:lumMod val="60000"/>
              <a:lumOff val="4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ubtitle 2"/>
          <p:cNvSpPr txBox="1">
            <a:spLocks/>
          </p:cNvSpPr>
          <p:nvPr/>
        </p:nvSpPr>
        <p:spPr>
          <a:xfrm>
            <a:off x="2079171" y="1230086"/>
            <a:ext cx="4715329" cy="33070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7</a:t>
            </a:r>
            <a:r>
              <a:rPr lang="en-US" baseline="30000" dirty="0">
                <a:solidFill>
                  <a:schemeClr val="bg1">
                    <a:lumMod val="50000"/>
                  </a:schemeClr>
                </a:solidFill>
              </a:rPr>
              <a:t>th</a:t>
            </a:r>
            <a:r>
              <a:rPr lang="en-US" dirty="0">
                <a:solidFill>
                  <a:schemeClr val="bg1">
                    <a:lumMod val="50000"/>
                  </a:schemeClr>
                </a:solidFill>
              </a:rPr>
              <a:t> grade student</a:t>
            </a:r>
          </a:p>
          <a:p>
            <a:r>
              <a:rPr lang="en-US" dirty="0">
                <a:solidFill>
                  <a:schemeClr val="bg1">
                    <a:lumMod val="50000"/>
                  </a:schemeClr>
                </a:solidFill>
              </a:rPr>
              <a:t>Grade-level reading and math</a:t>
            </a:r>
          </a:p>
          <a:p>
            <a:r>
              <a:rPr lang="en-US" dirty="0">
                <a:solidFill>
                  <a:schemeClr val="bg1">
                    <a:lumMod val="50000"/>
                  </a:schemeClr>
                </a:solidFill>
              </a:rPr>
              <a:t>A’s and B’s on report card</a:t>
            </a:r>
          </a:p>
          <a:p>
            <a:r>
              <a:rPr lang="en-US" dirty="0">
                <a:solidFill>
                  <a:schemeClr val="bg1">
                    <a:lumMod val="50000"/>
                  </a:schemeClr>
                </a:solidFill>
              </a:rPr>
              <a:t>Likes school</a:t>
            </a:r>
          </a:p>
          <a:p>
            <a:r>
              <a:rPr lang="en-US" dirty="0">
                <a:solidFill>
                  <a:schemeClr val="bg1">
                    <a:lumMod val="50000"/>
                  </a:schemeClr>
                </a:solidFill>
              </a:rPr>
              <a:t>No reported concerns from parents or teachers</a:t>
            </a:r>
          </a:p>
        </p:txBody>
      </p:sp>
      <p:sp>
        <p:nvSpPr>
          <p:cNvPr id="2" name="Title 1"/>
          <p:cNvSpPr>
            <a:spLocks noGrp="1"/>
          </p:cNvSpPr>
          <p:nvPr>
            <p:ph type="ctrTitle"/>
          </p:nvPr>
        </p:nvSpPr>
        <p:spPr>
          <a:xfrm>
            <a:off x="1524000" y="61866"/>
            <a:ext cx="8588830" cy="1623061"/>
          </a:xfrm>
        </p:spPr>
        <p:txBody>
          <a:bodyPr>
            <a:normAutofit fontScale="90000"/>
          </a:bodyPr>
          <a:lstStyle/>
          <a:p>
            <a:pPr algn="l"/>
            <a:r>
              <a:rPr lang="en-US" dirty="0"/>
              <a:t>Zachary</a:t>
            </a:r>
            <a:br>
              <a:rPr lang="en-US" dirty="0"/>
            </a:br>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1335" y="-25400"/>
            <a:ext cx="3135480" cy="7043348"/>
          </a:xfrm>
          <a:prstGeom prst="rect">
            <a:avLst/>
          </a:prstGeom>
        </p:spPr>
      </p:pic>
    </p:spTree>
    <p:extLst>
      <p:ext uri="{BB962C8B-B14F-4D97-AF65-F5344CB8AC3E}">
        <p14:creationId xmlns:p14="http://schemas.microsoft.com/office/powerpoint/2010/main" val="4135619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5435600"/>
            <a:ext cx="9144000" cy="1422400"/>
          </a:xfrm>
          <a:prstGeom prst="rect">
            <a:avLst/>
          </a:prstGeom>
          <a:solidFill>
            <a:schemeClr val="accent6">
              <a:lumMod val="60000"/>
              <a:lumOff val="4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ubtitle 2"/>
          <p:cNvSpPr txBox="1">
            <a:spLocks/>
          </p:cNvSpPr>
          <p:nvPr/>
        </p:nvSpPr>
        <p:spPr>
          <a:xfrm>
            <a:off x="2079171" y="1230086"/>
            <a:ext cx="4715329" cy="33070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9</a:t>
            </a:r>
            <a:r>
              <a:rPr lang="en-US" baseline="30000" dirty="0">
                <a:solidFill>
                  <a:schemeClr val="bg1">
                    <a:lumMod val="50000"/>
                  </a:schemeClr>
                </a:solidFill>
              </a:rPr>
              <a:t>th</a:t>
            </a:r>
            <a:r>
              <a:rPr lang="en-US" dirty="0">
                <a:solidFill>
                  <a:schemeClr val="bg1">
                    <a:lumMod val="50000"/>
                  </a:schemeClr>
                </a:solidFill>
              </a:rPr>
              <a:t> grade student</a:t>
            </a:r>
          </a:p>
          <a:p>
            <a:r>
              <a:rPr lang="en-US" dirty="0">
                <a:solidFill>
                  <a:schemeClr val="bg1">
                    <a:lumMod val="50000"/>
                  </a:schemeClr>
                </a:solidFill>
              </a:rPr>
              <a:t>Partially proficient on MCA reading since 4</a:t>
            </a:r>
            <a:r>
              <a:rPr lang="en-US" baseline="30000" dirty="0">
                <a:solidFill>
                  <a:schemeClr val="bg1">
                    <a:lumMod val="50000"/>
                  </a:schemeClr>
                </a:solidFill>
              </a:rPr>
              <a:t>th</a:t>
            </a:r>
            <a:r>
              <a:rPr lang="en-US" dirty="0">
                <a:solidFill>
                  <a:schemeClr val="bg1">
                    <a:lumMod val="50000"/>
                  </a:schemeClr>
                </a:solidFill>
              </a:rPr>
              <a:t> grade </a:t>
            </a:r>
          </a:p>
          <a:p>
            <a:r>
              <a:rPr lang="en-US" dirty="0">
                <a:solidFill>
                  <a:schemeClr val="bg1">
                    <a:lumMod val="50000"/>
                  </a:schemeClr>
                </a:solidFill>
              </a:rPr>
              <a:t>Below target on </a:t>
            </a:r>
            <a:br>
              <a:rPr lang="en-US" dirty="0">
                <a:solidFill>
                  <a:schemeClr val="bg1">
                    <a:lumMod val="50000"/>
                  </a:schemeClr>
                </a:solidFill>
              </a:rPr>
            </a:br>
            <a:r>
              <a:rPr lang="en-US" dirty="0">
                <a:solidFill>
                  <a:schemeClr val="bg1">
                    <a:lumMod val="50000"/>
                  </a:schemeClr>
                </a:solidFill>
              </a:rPr>
              <a:t>school-wide screening since 4</a:t>
            </a:r>
            <a:r>
              <a:rPr lang="en-US" baseline="30000" dirty="0">
                <a:solidFill>
                  <a:schemeClr val="bg1">
                    <a:lumMod val="50000"/>
                  </a:schemeClr>
                </a:solidFill>
              </a:rPr>
              <a:t>th</a:t>
            </a:r>
            <a:r>
              <a:rPr lang="en-US" dirty="0">
                <a:solidFill>
                  <a:schemeClr val="bg1">
                    <a:lumMod val="50000"/>
                  </a:schemeClr>
                </a:solidFill>
              </a:rPr>
              <a:t> grade</a:t>
            </a:r>
          </a:p>
          <a:p>
            <a:r>
              <a:rPr lang="en-US" dirty="0">
                <a:solidFill>
                  <a:schemeClr val="bg1">
                    <a:lumMod val="50000"/>
                  </a:schemeClr>
                </a:solidFill>
              </a:rPr>
              <a:t>Struggles to keep up</a:t>
            </a:r>
          </a:p>
          <a:p>
            <a:r>
              <a:rPr lang="en-US" dirty="0">
                <a:solidFill>
                  <a:schemeClr val="bg1">
                    <a:lumMod val="50000"/>
                  </a:schemeClr>
                </a:solidFill>
              </a:rPr>
              <a:t>She’s not sure she </a:t>
            </a:r>
            <a:br>
              <a:rPr lang="en-US" dirty="0">
                <a:solidFill>
                  <a:schemeClr val="bg1">
                    <a:lumMod val="50000"/>
                  </a:schemeClr>
                </a:solidFill>
              </a:rPr>
            </a:br>
            <a:r>
              <a:rPr lang="en-US" dirty="0">
                <a:solidFill>
                  <a:schemeClr val="bg1">
                    <a:lumMod val="50000"/>
                  </a:schemeClr>
                </a:solidFill>
              </a:rPr>
              <a:t>is college material</a:t>
            </a:r>
          </a:p>
        </p:txBody>
      </p:sp>
      <p:sp>
        <p:nvSpPr>
          <p:cNvPr id="2" name="Title 1"/>
          <p:cNvSpPr>
            <a:spLocks noGrp="1"/>
          </p:cNvSpPr>
          <p:nvPr>
            <p:ph type="ctrTitle"/>
          </p:nvPr>
        </p:nvSpPr>
        <p:spPr>
          <a:xfrm>
            <a:off x="2079170" y="1090386"/>
            <a:ext cx="8588830" cy="675957"/>
          </a:xfrm>
        </p:spPr>
        <p:txBody>
          <a:bodyPr>
            <a:normAutofit fontScale="90000"/>
          </a:bodyPr>
          <a:lstStyle/>
          <a:p>
            <a:pPr algn="l"/>
            <a:r>
              <a:rPr lang="en-US" dirty="0"/>
              <a:t>Cassie</a:t>
            </a:r>
            <a:br>
              <a:rPr lang="en-US" dirty="0"/>
            </a:br>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0199" y="1090386"/>
            <a:ext cx="3721340" cy="5297714"/>
          </a:xfrm>
          <a:prstGeom prst="rect">
            <a:avLst/>
          </a:prstGeom>
        </p:spPr>
      </p:pic>
    </p:spTree>
    <p:extLst>
      <p:ext uri="{BB962C8B-B14F-4D97-AF65-F5344CB8AC3E}">
        <p14:creationId xmlns:p14="http://schemas.microsoft.com/office/powerpoint/2010/main" val="169773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5018315"/>
            <a:ext cx="9144000" cy="1839686"/>
          </a:xfrm>
          <a:prstGeom prst="rect">
            <a:avLst/>
          </a:prstGeom>
          <a:solidFill>
            <a:schemeClr val="accent6">
              <a:lumMod val="60000"/>
              <a:lumOff val="4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ubtitle 2"/>
          <p:cNvSpPr txBox="1">
            <a:spLocks/>
          </p:cNvSpPr>
          <p:nvPr/>
        </p:nvSpPr>
        <p:spPr>
          <a:xfrm>
            <a:off x="2079171" y="1230086"/>
            <a:ext cx="4715329" cy="33070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Second grade student</a:t>
            </a:r>
          </a:p>
          <a:p>
            <a:r>
              <a:rPr lang="en-US" dirty="0">
                <a:solidFill>
                  <a:schemeClr val="bg1">
                    <a:lumMod val="50000"/>
                  </a:schemeClr>
                </a:solidFill>
              </a:rPr>
              <a:t>4</a:t>
            </a:r>
            <a:r>
              <a:rPr lang="en-US" baseline="30000" dirty="0">
                <a:solidFill>
                  <a:schemeClr val="bg1">
                    <a:lumMod val="50000"/>
                  </a:schemeClr>
                </a:solidFill>
              </a:rPr>
              <a:t>th</a:t>
            </a:r>
            <a:r>
              <a:rPr lang="en-US" dirty="0">
                <a:solidFill>
                  <a:schemeClr val="bg1">
                    <a:lumMod val="50000"/>
                  </a:schemeClr>
                </a:solidFill>
              </a:rPr>
              <a:t> percentile in reading</a:t>
            </a:r>
          </a:p>
          <a:p>
            <a:r>
              <a:rPr lang="en-US" dirty="0">
                <a:solidFill>
                  <a:schemeClr val="bg1">
                    <a:lumMod val="50000"/>
                  </a:schemeClr>
                </a:solidFill>
              </a:rPr>
              <a:t>2</a:t>
            </a:r>
            <a:r>
              <a:rPr lang="en-US" baseline="30000" dirty="0">
                <a:solidFill>
                  <a:schemeClr val="bg1">
                    <a:lumMod val="50000"/>
                  </a:schemeClr>
                </a:solidFill>
              </a:rPr>
              <a:t>nd</a:t>
            </a:r>
            <a:r>
              <a:rPr lang="en-US" dirty="0">
                <a:solidFill>
                  <a:schemeClr val="bg1">
                    <a:lumMod val="50000"/>
                  </a:schemeClr>
                </a:solidFill>
              </a:rPr>
              <a:t> percentile on MAP test</a:t>
            </a:r>
          </a:p>
          <a:p>
            <a:r>
              <a:rPr lang="en-US" dirty="0">
                <a:solidFill>
                  <a:schemeClr val="bg1">
                    <a:lumMod val="50000"/>
                  </a:schemeClr>
                </a:solidFill>
              </a:rPr>
              <a:t>Frequent disciplinary referrals</a:t>
            </a:r>
          </a:p>
          <a:p>
            <a:r>
              <a:rPr lang="en-US" dirty="0">
                <a:solidFill>
                  <a:schemeClr val="bg1">
                    <a:lumMod val="50000"/>
                  </a:schemeClr>
                </a:solidFill>
              </a:rPr>
              <a:t>Little progress after two years of supplemental interventions</a:t>
            </a:r>
          </a:p>
        </p:txBody>
      </p:sp>
      <p:sp>
        <p:nvSpPr>
          <p:cNvPr id="2" name="Title 1"/>
          <p:cNvSpPr>
            <a:spLocks noGrp="1"/>
          </p:cNvSpPr>
          <p:nvPr>
            <p:ph type="ctrTitle"/>
          </p:nvPr>
        </p:nvSpPr>
        <p:spPr>
          <a:xfrm>
            <a:off x="1964870" y="195399"/>
            <a:ext cx="8588830" cy="1610361"/>
          </a:xfrm>
        </p:spPr>
        <p:txBody>
          <a:bodyPr>
            <a:normAutofit fontScale="90000"/>
          </a:bodyPr>
          <a:lstStyle/>
          <a:p>
            <a:pPr algn="l"/>
            <a:r>
              <a:rPr lang="en-US" dirty="0"/>
              <a:t>Jesse</a:t>
            </a:r>
            <a:br>
              <a:rPr lang="en-US" dirty="0"/>
            </a:br>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86729" y="1689100"/>
            <a:ext cx="4081271" cy="4794330"/>
          </a:xfrm>
          <a:prstGeom prst="rect">
            <a:avLst/>
          </a:prstGeom>
        </p:spPr>
      </p:pic>
    </p:spTree>
    <p:extLst>
      <p:ext uri="{BB962C8B-B14F-4D97-AF65-F5344CB8AC3E}">
        <p14:creationId xmlns:p14="http://schemas.microsoft.com/office/powerpoint/2010/main" val="3137425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792941" y="3484002"/>
            <a:ext cx="9144000" cy="2387600"/>
          </a:xfrm>
          <a:solidFill>
            <a:schemeClr val="tx2">
              <a:lumMod val="60000"/>
              <a:lumOff val="40000"/>
            </a:schemeClr>
          </a:solidFill>
        </p:spPr>
        <p:txBody>
          <a:bodyPr rtlCol="0">
            <a:normAutofit/>
          </a:bodyPr>
          <a:lstStyle/>
          <a:p>
            <a:pPr>
              <a:defRPr/>
            </a:pPr>
            <a:r>
              <a:rPr lang="en-US" dirty="0"/>
              <a:t>What are the Big Ideas around MTSS and Eligibility?</a:t>
            </a:r>
          </a:p>
        </p:txBody>
      </p:sp>
      <p:pic>
        <p:nvPicPr>
          <p:cNvPr id="25603" name="Picture 3" descr="C:\Users\Kim\AppData\Local\Microsoft\Windows\Temporary Internet Files\Content.IE5\TAJCNK2D\MP900449064[1].jpg"/>
          <p:cNvPicPr>
            <a:picLocks noChangeAspect="1" noChangeArrowheads="1"/>
          </p:cNvPicPr>
          <p:nvPr/>
        </p:nvPicPr>
        <p:blipFill>
          <a:blip r:embed="rId3" cstate="print"/>
          <a:srcRect/>
          <a:stretch>
            <a:fillRect/>
          </a:stretch>
        </p:blipFill>
        <p:spPr bwMode="auto">
          <a:xfrm>
            <a:off x="4935071" y="283603"/>
            <a:ext cx="3177988" cy="2124635"/>
          </a:xfrm>
          <a:prstGeom prst="rect">
            <a:avLst/>
          </a:prstGeom>
          <a:noFill/>
          <a:ln w="9525">
            <a:noFill/>
            <a:miter lim="800000"/>
            <a:headEnd/>
            <a:tailEnd/>
          </a:ln>
        </p:spPr>
      </p:pic>
    </p:spTree>
    <p:extLst>
      <p:ext uri="{BB962C8B-B14F-4D97-AF65-F5344CB8AC3E}">
        <p14:creationId xmlns:p14="http://schemas.microsoft.com/office/powerpoint/2010/main" val="2517891755"/>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000718" y="341545"/>
            <a:ext cx="7772400" cy="2212510"/>
          </a:xfrm>
          <a:solidFill>
            <a:srgbClr val="FFC000"/>
          </a:solidFill>
        </p:spPr>
        <p:txBody>
          <a:bodyPr rtlCol="0">
            <a:normAutofit fontScale="90000"/>
          </a:bodyPr>
          <a:lstStyle/>
          <a:p>
            <a:pPr>
              <a:defRPr/>
            </a:pPr>
            <a:r>
              <a:rPr lang="en-US" dirty="0"/>
              <a:t>Big Idea #1: There is not a right way to do a wrong thing.</a:t>
            </a:r>
          </a:p>
        </p:txBody>
      </p:sp>
      <p:sp>
        <p:nvSpPr>
          <p:cNvPr id="3" name="Content Placeholder 2"/>
          <p:cNvSpPr>
            <a:spLocks noGrp="1"/>
          </p:cNvSpPr>
          <p:nvPr>
            <p:ph type="subTitle" idx="1"/>
          </p:nvPr>
        </p:nvSpPr>
        <p:spPr/>
        <p:txBody>
          <a:bodyPr rtlCol="0">
            <a:normAutofit/>
          </a:bodyPr>
          <a:lstStyle/>
          <a:p>
            <a:pPr>
              <a:defRPr/>
            </a:pPr>
            <a:endParaRPr lang="en-US" dirty="0"/>
          </a:p>
          <a:p>
            <a:pPr>
              <a:defRPr/>
            </a:pPr>
            <a:endParaRPr lang="en-US" dirty="0"/>
          </a:p>
        </p:txBody>
      </p:sp>
      <p:pic>
        <p:nvPicPr>
          <p:cNvPr id="39939" name="Picture 1"/>
          <p:cNvPicPr>
            <a:picLocks noChangeAspect="1"/>
          </p:cNvPicPr>
          <p:nvPr/>
        </p:nvPicPr>
        <p:blipFill>
          <a:blip r:embed="rId3" cstate="print"/>
          <a:srcRect/>
          <a:stretch>
            <a:fillRect/>
          </a:stretch>
        </p:blipFill>
        <p:spPr bwMode="auto">
          <a:xfrm>
            <a:off x="3648075" y="2852738"/>
            <a:ext cx="5080000" cy="3810000"/>
          </a:xfrm>
          <a:prstGeom prst="rect">
            <a:avLst/>
          </a:prstGeom>
          <a:noFill/>
          <a:ln w="9525">
            <a:noFill/>
            <a:miter lim="800000"/>
            <a:headEnd/>
            <a:tailEnd/>
          </a:ln>
        </p:spPr>
      </p:pic>
    </p:spTree>
    <p:extLst>
      <p:ext uri="{BB962C8B-B14F-4D97-AF65-F5344CB8AC3E}">
        <p14:creationId xmlns:p14="http://schemas.microsoft.com/office/powerpoint/2010/main" val="91856400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99247" y="0"/>
            <a:ext cx="9991165" cy="959224"/>
          </a:xfrm>
          <a:solidFill>
            <a:srgbClr val="00B0F0"/>
          </a:solidFill>
        </p:spPr>
        <p:txBody>
          <a:bodyPr/>
          <a:lstStyle/>
          <a:p>
            <a:pPr eaLnBrk="1" hangingPunct="1"/>
            <a:r>
              <a:rPr lang="en-US" dirty="0">
                <a:solidFill>
                  <a:schemeClr val="bg1"/>
                </a:solidFill>
                <a:latin typeface="Arial" charset="0"/>
                <a:cs typeface="Arial" charset="0"/>
              </a:rPr>
              <a:t>The SLD IQ Test - True or False</a:t>
            </a:r>
          </a:p>
        </p:txBody>
      </p:sp>
      <p:sp>
        <p:nvSpPr>
          <p:cNvPr id="3075" name="Rectangle 3"/>
          <p:cNvSpPr>
            <a:spLocks noGrp="1" noChangeArrowheads="1"/>
          </p:cNvSpPr>
          <p:nvPr>
            <p:ph type="body" idx="1"/>
          </p:nvPr>
        </p:nvSpPr>
        <p:spPr>
          <a:xfrm>
            <a:off x="-1" y="959224"/>
            <a:ext cx="12357847" cy="6526306"/>
          </a:xfrm>
        </p:spPr>
        <p:txBody>
          <a:bodyPr>
            <a:normAutofit/>
          </a:bodyPr>
          <a:lstStyle/>
          <a:p>
            <a:pPr marL="514350" indent="-514350" eaLnBrk="1" hangingPunct="1">
              <a:buFont typeface="+mj-lt"/>
              <a:buAutoNum type="arabicPeriod"/>
            </a:pPr>
            <a:r>
              <a:rPr lang="en-US" sz="2600" dirty="0">
                <a:latin typeface="Arial" charset="0"/>
                <a:cs typeface="Arial" charset="0"/>
              </a:rPr>
              <a:t>IDEA </a:t>
            </a:r>
            <a:r>
              <a:rPr lang="ja-JP" altLang="en-US" sz="2600">
                <a:latin typeface="Arial" charset="0"/>
                <a:cs typeface="Arial" charset="0"/>
              </a:rPr>
              <a:t>’</a:t>
            </a:r>
            <a:r>
              <a:rPr lang="en-US" sz="2600" dirty="0">
                <a:latin typeface="Arial" charset="0"/>
                <a:cs typeface="Arial" charset="0"/>
              </a:rPr>
              <a:t>04 prohibits the use of I.Q. tests in the identification of specific learning disabilities (SLD). </a:t>
            </a:r>
          </a:p>
          <a:p>
            <a:pPr marL="514350" indent="-514350" eaLnBrk="1" hangingPunct="1">
              <a:buFont typeface="+mj-lt"/>
              <a:buAutoNum type="arabicPeriod"/>
            </a:pPr>
            <a:r>
              <a:rPr lang="en-US" sz="2600" dirty="0">
                <a:latin typeface="Arial" charset="0"/>
                <a:cs typeface="Arial" charset="0"/>
              </a:rPr>
              <a:t>Response to Intervention (</a:t>
            </a:r>
            <a:r>
              <a:rPr lang="en-US" sz="2600" dirty="0" err="1">
                <a:latin typeface="Arial" charset="0"/>
                <a:cs typeface="Arial" charset="0"/>
              </a:rPr>
              <a:t>RtI</a:t>
            </a:r>
            <a:r>
              <a:rPr lang="en-US" sz="2600" dirty="0">
                <a:latin typeface="Arial" charset="0"/>
                <a:cs typeface="Arial" charset="0"/>
              </a:rPr>
              <a:t>) is required by IDEA </a:t>
            </a:r>
            <a:r>
              <a:rPr lang="ja-JP" altLang="en-US" sz="2600">
                <a:latin typeface="Arial" charset="0"/>
                <a:cs typeface="Arial" charset="0"/>
              </a:rPr>
              <a:t>’</a:t>
            </a:r>
            <a:r>
              <a:rPr lang="en-US" sz="2600" dirty="0">
                <a:latin typeface="Arial" charset="0"/>
                <a:cs typeface="Arial" charset="0"/>
              </a:rPr>
              <a:t>04 in order to identify SLD. </a:t>
            </a:r>
          </a:p>
          <a:p>
            <a:pPr marL="514350" indent="-514350" eaLnBrk="1" hangingPunct="1">
              <a:buFont typeface="+mj-lt"/>
              <a:buAutoNum type="arabicPeriod"/>
            </a:pPr>
            <a:r>
              <a:rPr lang="en-US" sz="2600" dirty="0">
                <a:latin typeface="Arial" charset="0"/>
                <a:cs typeface="Arial" charset="0"/>
              </a:rPr>
              <a:t>To adequately identify SLD a test of cognitive processes is essential to determine goals for the individual educational program (IEP).</a:t>
            </a:r>
          </a:p>
          <a:p>
            <a:pPr marL="514350" indent="-514350">
              <a:buFont typeface="+mj-lt"/>
              <a:buAutoNum type="arabicPeriod"/>
            </a:pPr>
            <a:r>
              <a:rPr lang="en-US" sz="2600" dirty="0">
                <a:latin typeface="Arial" charset="0"/>
                <a:cs typeface="Arial" charset="0"/>
              </a:rPr>
              <a:t>When conducting an intervention as part of </a:t>
            </a:r>
            <a:r>
              <a:rPr lang="en-US" sz="2600" dirty="0" err="1">
                <a:latin typeface="Arial" charset="0"/>
                <a:cs typeface="Arial" charset="0"/>
              </a:rPr>
              <a:t>RtI</a:t>
            </a:r>
            <a:r>
              <a:rPr lang="en-US" sz="2600" dirty="0">
                <a:latin typeface="Arial" charset="0"/>
                <a:cs typeface="Arial" charset="0"/>
              </a:rPr>
              <a:t>, it is essential to measure the fidelity of implementation. </a:t>
            </a:r>
          </a:p>
          <a:p>
            <a:pPr marL="514350" indent="-514350">
              <a:buFont typeface="+mj-lt"/>
              <a:buAutoNum type="arabicPeriod"/>
            </a:pPr>
            <a:r>
              <a:rPr lang="en-US" sz="2600" dirty="0">
                <a:latin typeface="Arial" charset="0"/>
                <a:cs typeface="Arial" charset="0"/>
              </a:rPr>
              <a:t>Determining a child eligible for special education services as having SLD usually results in a better educational outcome (i.e. earning a high school diploma, etc.). </a:t>
            </a:r>
          </a:p>
          <a:p>
            <a:pPr eaLnBrk="1" hangingPunct="1"/>
            <a:endParaRPr lang="en-US" dirty="0">
              <a:solidFill>
                <a:srgbClr val="FF0000"/>
              </a:solidFill>
              <a:latin typeface="Arial" charset="0"/>
              <a:cs typeface="Arial" charset="0"/>
            </a:endParaRPr>
          </a:p>
        </p:txBody>
      </p:sp>
    </p:spTree>
    <p:extLst>
      <p:ext uri="{BB962C8B-B14F-4D97-AF65-F5344CB8AC3E}">
        <p14:creationId xmlns:p14="http://schemas.microsoft.com/office/powerpoint/2010/main" val="227495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84411" y="0"/>
            <a:ext cx="10515600" cy="1325563"/>
          </a:xfrm>
          <a:solidFill>
            <a:srgbClr val="00B0F0"/>
          </a:solidFill>
        </p:spPr>
        <p:txBody>
          <a:bodyPr/>
          <a:lstStyle/>
          <a:p>
            <a:pPr eaLnBrk="1" hangingPunct="1"/>
            <a:r>
              <a:rPr lang="en-US" dirty="0">
                <a:latin typeface="Arial" charset="0"/>
                <a:cs typeface="Arial" charset="0"/>
              </a:rPr>
              <a:t>The SLD I.Q. Test</a:t>
            </a:r>
          </a:p>
        </p:txBody>
      </p:sp>
      <p:sp>
        <p:nvSpPr>
          <p:cNvPr id="4099" name="Rectangle 3"/>
          <p:cNvSpPr>
            <a:spLocks noGrp="1" noChangeArrowheads="1"/>
          </p:cNvSpPr>
          <p:nvPr>
            <p:ph type="body" idx="1"/>
          </p:nvPr>
        </p:nvSpPr>
        <p:spPr>
          <a:xfrm>
            <a:off x="188259" y="1408772"/>
            <a:ext cx="11537575" cy="5328204"/>
          </a:xfrm>
        </p:spPr>
        <p:txBody>
          <a:bodyPr>
            <a:normAutofit/>
          </a:bodyPr>
          <a:lstStyle/>
          <a:p>
            <a:pPr marL="514350" indent="-514350" eaLnBrk="1" hangingPunct="1">
              <a:buFont typeface="+mj-lt"/>
              <a:buAutoNum type="arabicPeriod" startAt="6"/>
            </a:pPr>
            <a:r>
              <a:rPr lang="en-US" dirty="0">
                <a:latin typeface="Arial" charset="0"/>
                <a:cs typeface="Arial" charset="0"/>
              </a:rPr>
              <a:t>The ability-achievement discrepancy model meets APA standards for reliability. </a:t>
            </a:r>
          </a:p>
          <a:p>
            <a:pPr marL="514350" indent="-514350">
              <a:buFont typeface="+mj-lt"/>
              <a:buAutoNum type="arabicPeriod" startAt="7"/>
            </a:pPr>
            <a:r>
              <a:rPr lang="en-US" dirty="0">
                <a:latin typeface="Arial" charset="0"/>
                <a:cs typeface="Arial" charset="0"/>
              </a:rPr>
              <a:t>The ability-achievement discrepancy model meets APA criteria for validity. </a:t>
            </a:r>
          </a:p>
          <a:p>
            <a:pPr marL="514350" indent="-514350">
              <a:buFont typeface="+mj-lt"/>
              <a:buAutoNum type="arabicPeriod" startAt="8"/>
            </a:pPr>
            <a:r>
              <a:rPr lang="en-US" dirty="0">
                <a:latin typeface="Arial" charset="0"/>
                <a:cs typeface="Arial" charset="0"/>
              </a:rPr>
              <a:t>The current six component definition of specific learning disabilities (IDEA </a:t>
            </a:r>
            <a:r>
              <a:rPr lang="ja-JP" altLang="en-US">
                <a:latin typeface="Arial" charset="0"/>
                <a:cs typeface="Arial" charset="0"/>
              </a:rPr>
              <a:t>’</a:t>
            </a:r>
            <a:r>
              <a:rPr lang="en-US" dirty="0">
                <a:latin typeface="Arial" charset="0"/>
                <a:cs typeface="Arial" charset="0"/>
              </a:rPr>
              <a:t>97) is supported by more than 30 years of research on SLD. </a:t>
            </a:r>
          </a:p>
          <a:p>
            <a:pPr marL="514350" indent="-514350">
              <a:buFont typeface="+mj-lt"/>
              <a:buAutoNum type="arabicPeriod" startAt="9"/>
            </a:pPr>
            <a:r>
              <a:rPr lang="en-US" dirty="0">
                <a:latin typeface="Arial" charset="0"/>
                <a:cs typeface="Arial" charset="0"/>
              </a:rPr>
              <a:t>Students who receive ineffective instruction in reading in early grades develop persistent reading problems that are resistant to intervention, including special education, in middle and high school.  </a:t>
            </a:r>
          </a:p>
          <a:p>
            <a:pPr eaLnBrk="1" hangingPunct="1"/>
            <a:endParaRPr lang="en-US" dirty="0">
              <a:latin typeface="Arial" charset="0"/>
              <a:cs typeface="Arial" charset="0"/>
            </a:endParaRPr>
          </a:p>
          <a:p>
            <a:pPr eaLnBrk="1" hangingPunct="1"/>
            <a:endParaRPr lang="en-US" dirty="0">
              <a:latin typeface="Arial" charset="0"/>
              <a:cs typeface="Arial" charset="0"/>
            </a:endParaRPr>
          </a:p>
        </p:txBody>
      </p:sp>
    </p:spTree>
    <p:extLst>
      <p:ext uri="{BB962C8B-B14F-4D97-AF65-F5344CB8AC3E}">
        <p14:creationId xmlns:p14="http://schemas.microsoft.com/office/powerpoint/2010/main" val="49782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fade">
                                      <p:cBhvr>
                                        <p:cTn id="7" dur="800" decel="100000"/>
                                        <p:tgtEl>
                                          <p:spTgt spid="4099">
                                            <p:txEl>
                                              <p:pRg st="0" end="0"/>
                                            </p:txEl>
                                          </p:spTgt>
                                        </p:tgtEl>
                                      </p:cBhvr>
                                    </p:animEffect>
                                    <p:anim calcmode="lin" valueType="num">
                                      <p:cBhvr>
                                        <p:cTn id="8" dur="800" decel="100000" fill="hold"/>
                                        <p:tgtEl>
                                          <p:spTgt spid="4099">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4099">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4099">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099">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099">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4099">
                                            <p:txEl>
                                              <p:pRg st="1" end="1"/>
                                            </p:txEl>
                                          </p:spTgt>
                                        </p:tgtEl>
                                        <p:attrNameLst>
                                          <p:attrName>style.visibility</p:attrName>
                                        </p:attrNameLst>
                                      </p:cBhvr>
                                      <p:to>
                                        <p:strVal val="visible"/>
                                      </p:to>
                                    </p:set>
                                    <p:animEffect transition="in" filter="fade">
                                      <p:cBhvr>
                                        <p:cTn id="17" dur="800" decel="100000"/>
                                        <p:tgtEl>
                                          <p:spTgt spid="4099">
                                            <p:txEl>
                                              <p:pRg st="1" end="1"/>
                                            </p:txEl>
                                          </p:spTgt>
                                        </p:tgtEl>
                                      </p:cBhvr>
                                    </p:animEffect>
                                    <p:anim calcmode="lin" valueType="num">
                                      <p:cBhvr>
                                        <p:cTn id="18" dur="800" decel="100000" fill="hold"/>
                                        <p:tgtEl>
                                          <p:spTgt spid="4099">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4099">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4099">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4099">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4099">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nodeType="clickEffect">
                                  <p:stCondLst>
                                    <p:cond delay="0"/>
                                  </p:stCondLst>
                                  <p:childTnLst>
                                    <p:set>
                                      <p:cBhvr>
                                        <p:cTn id="26" dur="1" fill="hold">
                                          <p:stCondLst>
                                            <p:cond delay="0"/>
                                          </p:stCondLst>
                                        </p:cTn>
                                        <p:tgtEl>
                                          <p:spTgt spid="4099">
                                            <p:txEl>
                                              <p:pRg st="2" end="2"/>
                                            </p:txEl>
                                          </p:spTgt>
                                        </p:tgtEl>
                                        <p:attrNameLst>
                                          <p:attrName>style.visibility</p:attrName>
                                        </p:attrNameLst>
                                      </p:cBhvr>
                                      <p:to>
                                        <p:strVal val="visible"/>
                                      </p:to>
                                    </p:set>
                                    <p:animEffect transition="in" filter="fade">
                                      <p:cBhvr>
                                        <p:cTn id="27" dur="800" decel="100000"/>
                                        <p:tgtEl>
                                          <p:spTgt spid="4099">
                                            <p:txEl>
                                              <p:pRg st="2" end="2"/>
                                            </p:txEl>
                                          </p:spTgt>
                                        </p:tgtEl>
                                      </p:cBhvr>
                                    </p:animEffect>
                                    <p:anim calcmode="lin" valueType="num">
                                      <p:cBhvr>
                                        <p:cTn id="28" dur="800" decel="100000" fill="hold"/>
                                        <p:tgtEl>
                                          <p:spTgt spid="4099">
                                            <p:txEl>
                                              <p:pRg st="2" end="2"/>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4099">
                                            <p:txEl>
                                              <p:pRg st="2" end="2"/>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4099">
                                            <p:txEl>
                                              <p:pRg st="2" end="2"/>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4099">
                                            <p:txEl>
                                              <p:pRg st="2" end="2"/>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4099">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4099">
                                            <p:txEl>
                                              <p:pRg st="3" end="3"/>
                                            </p:txEl>
                                          </p:spTgt>
                                        </p:tgtEl>
                                        <p:attrNameLst>
                                          <p:attrName>style.visibility</p:attrName>
                                        </p:attrNameLst>
                                      </p:cBhvr>
                                      <p:to>
                                        <p:strVal val="visible"/>
                                      </p:to>
                                    </p:set>
                                    <p:animEffect transition="in" filter="fade">
                                      <p:cBhvr>
                                        <p:cTn id="37" dur="800" decel="100000"/>
                                        <p:tgtEl>
                                          <p:spTgt spid="4099">
                                            <p:txEl>
                                              <p:pRg st="3" end="3"/>
                                            </p:txEl>
                                          </p:spTgt>
                                        </p:tgtEl>
                                      </p:cBhvr>
                                    </p:animEffect>
                                    <p:anim calcmode="lin" valueType="num">
                                      <p:cBhvr>
                                        <p:cTn id="38" dur="800" decel="100000" fill="hold"/>
                                        <p:tgtEl>
                                          <p:spTgt spid="4099">
                                            <p:txEl>
                                              <p:pRg st="3" end="3"/>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4099">
                                            <p:txEl>
                                              <p:pRg st="3" end="3"/>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4099">
                                            <p:txEl>
                                              <p:pRg st="3" end="3"/>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4099">
                                            <p:txEl>
                                              <p:pRg st="3" end="3"/>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4099">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099">
                                            <p:txEl>
                                              <p:pRg st="0" end="0"/>
                                            </p:txEl>
                                          </p:spTgt>
                                        </p:tgtEl>
                                        <p:attrNameLst>
                                          <p:attrName>style.visibility</p:attrName>
                                        </p:attrNameLst>
                                      </p:cBhvr>
                                      <p:to>
                                        <p:strVal val="visible"/>
                                      </p:to>
                                    </p:set>
                                    <p:anim calcmode="lin" valueType="num">
                                      <p:cBhvr additive="base">
                                        <p:cTn id="47" dur="500" fill="hold"/>
                                        <p:tgtEl>
                                          <p:spTgt spid="4099">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09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solidFill>
            <a:srgbClr val="00B0F0"/>
          </a:solidFill>
        </p:spPr>
        <p:txBody>
          <a:bodyPr/>
          <a:lstStyle/>
          <a:p>
            <a:pPr eaLnBrk="1" hangingPunct="1"/>
            <a:r>
              <a:rPr lang="en-US" dirty="0">
                <a:latin typeface="Arial" charset="0"/>
                <a:cs typeface="Arial" charset="0"/>
              </a:rPr>
              <a:t>True or False</a:t>
            </a:r>
          </a:p>
        </p:txBody>
      </p:sp>
      <p:sp>
        <p:nvSpPr>
          <p:cNvPr id="6147" name="Rectangle 3"/>
          <p:cNvSpPr>
            <a:spLocks noGrp="1" noChangeArrowheads="1"/>
          </p:cNvSpPr>
          <p:nvPr>
            <p:ph type="body" idx="1"/>
          </p:nvPr>
        </p:nvSpPr>
        <p:spPr/>
        <p:txBody>
          <a:bodyPr>
            <a:normAutofit/>
          </a:bodyPr>
          <a:lstStyle/>
          <a:p>
            <a:pPr marL="514350" indent="-514350">
              <a:buFont typeface="+mj-lt"/>
              <a:buAutoNum type="arabicPeriod" startAt="10"/>
            </a:pPr>
            <a:r>
              <a:rPr lang="en-US" dirty="0">
                <a:latin typeface="Arial" charset="0"/>
                <a:cs typeface="Arial" charset="0"/>
              </a:rPr>
              <a:t>Screening and evaluation of academic skills for all students in early grades is too costly and inefficient for use by schools.</a:t>
            </a:r>
          </a:p>
          <a:p>
            <a:pPr marL="514350" indent="-514350">
              <a:buFont typeface="+mj-lt"/>
              <a:buAutoNum type="arabicPeriod" startAt="10"/>
            </a:pPr>
            <a:r>
              <a:rPr lang="en-US" dirty="0">
                <a:latin typeface="Arial" charset="0"/>
                <a:cs typeface="Arial" charset="0"/>
              </a:rPr>
              <a:t>Identification of SLD at grades 4 to 7 results in the most beneficial outcomes for those students (increased high school diplomas, etc.). </a:t>
            </a:r>
          </a:p>
          <a:p>
            <a:pPr marL="514350" indent="-514350">
              <a:buFont typeface="+mj-lt"/>
              <a:buAutoNum type="arabicPeriod" startAt="10"/>
            </a:pPr>
            <a:r>
              <a:rPr lang="en-US" dirty="0">
                <a:latin typeface="Arial" charset="0"/>
                <a:cs typeface="Arial" charset="0"/>
              </a:rPr>
              <a:t>Identification of SLD using the ability-achievement discrepancy approach is cost efficient (standardized &amp; reliable routine professional practices). </a:t>
            </a:r>
          </a:p>
          <a:p>
            <a:pPr eaLnBrk="1" hangingPunct="1"/>
            <a:endParaRPr lang="en-US" dirty="0">
              <a:solidFill>
                <a:srgbClr val="FF0000"/>
              </a:solidFill>
              <a:latin typeface="Arial" charset="0"/>
              <a:cs typeface="Arial" charset="0"/>
            </a:endParaRPr>
          </a:p>
          <a:p>
            <a:pPr eaLnBrk="1" hangingPunct="1"/>
            <a:endParaRPr lang="en-US" dirty="0">
              <a:latin typeface="Arial" charset="0"/>
              <a:cs typeface="Arial" charset="0"/>
            </a:endParaRPr>
          </a:p>
        </p:txBody>
      </p:sp>
    </p:spTree>
    <p:extLst>
      <p:ext uri="{BB962C8B-B14F-4D97-AF65-F5344CB8AC3E}">
        <p14:creationId xmlns:p14="http://schemas.microsoft.com/office/powerpoint/2010/main" val="104946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additive="base">
                                        <p:cTn id="7" dur="500" fill="hold"/>
                                        <p:tgtEl>
                                          <p:spTgt spid="61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7">
                                            <p:txEl>
                                              <p:pRg st="1" end="1"/>
                                            </p:txEl>
                                          </p:spTgt>
                                        </p:tgtEl>
                                        <p:attrNameLst>
                                          <p:attrName>style.visibility</p:attrName>
                                        </p:attrNameLst>
                                      </p:cBhvr>
                                      <p:to>
                                        <p:strVal val="visible"/>
                                      </p:to>
                                    </p:set>
                                    <p:anim calcmode="lin" valueType="num">
                                      <p:cBhvr additive="base">
                                        <p:cTn id="13" dur="500" fill="hold"/>
                                        <p:tgtEl>
                                          <p:spTgt spid="61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147">
                                            <p:txEl>
                                              <p:pRg st="2" end="2"/>
                                            </p:txEl>
                                          </p:spTgt>
                                        </p:tgtEl>
                                        <p:attrNameLst>
                                          <p:attrName>style.visibility</p:attrName>
                                        </p:attrNameLst>
                                      </p:cBhvr>
                                      <p:to>
                                        <p:strVal val="visible"/>
                                      </p:to>
                                    </p:set>
                                    <p:anim calcmode="lin" valueType="num">
                                      <p:cBhvr additive="base">
                                        <p:cTn id="19" dur="500" fill="hold"/>
                                        <p:tgtEl>
                                          <p:spTgt spid="61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4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a:solidFill>
            <a:srgbClr val="F79646"/>
          </a:solidFill>
        </p:spPr>
        <p:txBody>
          <a:bodyPr/>
          <a:lstStyle/>
          <a:p>
            <a:pPr eaLnBrk="1" hangingPunct="1"/>
            <a:r>
              <a:rPr lang="en-US" sz="4000"/>
              <a:t>Doing the right thing	</a:t>
            </a:r>
          </a:p>
        </p:txBody>
      </p:sp>
      <p:sp>
        <p:nvSpPr>
          <p:cNvPr id="7171" name="Rectangle 3"/>
          <p:cNvSpPr>
            <a:spLocks noGrp="1" noChangeArrowheads="1"/>
          </p:cNvSpPr>
          <p:nvPr>
            <p:ph type="body" idx="1"/>
          </p:nvPr>
        </p:nvSpPr>
        <p:spPr/>
        <p:txBody>
          <a:bodyPr rtlCol="0">
            <a:normAutofit/>
          </a:bodyPr>
          <a:lstStyle/>
          <a:p>
            <a:pPr>
              <a:buFont typeface="Arial" pitchFamily="34" charset="0"/>
              <a:buChar char="•"/>
              <a:defRPr/>
            </a:pPr>
            <a:r>
              <a:rPr lang="en-US" dirty="0"/>
              <a:t>Why do we continue to allow a model that is invalid and does not contribute to better outcomes for students?</a:t>
            </a:r>
          </a:p>
          <a:p>
            <a:pPr>
              <a:buFont typeface="Arial" pitchFamily="34" charset="0"/>
              <a:buChar char="•"/>
              <a:defRPr/>
            </a:pPr>
            <a:r>
              <a:rPr lang="en-US" dirty="0"/>
              <a:t>What is wrong with comparing students to local expectations and standards and making decisions about resources and interventions based on student need?</a:t>
            </a:r>
          </a:p>
          <a:p>
            <a:pPr>
              <a:buFont typeface="Arial" pitchFamily="34" charset="0"/>
              <a:buChar char="•"/>
              <a:defRPr/>
            </a:pPr>
            <a:r>
              <a:rPr lang="en-US" dirty="0"/>
              <a:t>Why do we continue struggling with </a:t>
            </a:r>
            <a:r>
              <a:rPr lang="en-US" dirty="0" err="1"/>
              <a:t>demarkation</a:t>
            </a:r>
            <a:r>
              <a:rPr lang="en-US" dirty="0"/>
              <a:t> points for entitlement?</a:t>
            </a:r>
          </a:p>
          <a:p>
            <a:pPr>
              <a:buFont typeface="Arial" pitchFamily="34" charset="0"/>
              <a:buChar char="•"/>
              <a:defRPr/>
            </a:pPr>
            <a:r>
              <a:rPr lang="en-US" dirty="0"/>
              <a:t>Why is it so hard to do the right thing?</a:t>
            </a:r>
          </a:p>
          <a:p>
            <a:pPr>
              <a:buFont typeface="Arial" pitchFamily="34" charset="0"/>
              <a:buChar char="•"/>
              <a:defRPr/>
            </a:pPr>
            <a:endParaRPr lang="en-US" dirty="0"/>
          </a:p>
        </p:txBody>
      </p:sp>
    </p:spTree>
    <p:extLst>
      <p:ext uri="{BB962C8B-B14F-4D97-AF65-F5344CB8AC3E}">
        <p14:creationId xmlns:p14="http://schemas.microsoft.com/office/powerpoint/2010/main" val="36066419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6"/>
          <p:cNvSpPr>
            <a:spLocks noGrp="1"/>
          </p:cNvSpPr>
          <p:nvPr>
            <p:ph type="title" idx="4294967295"/>
          </p:nvPr>
        </p:nvSpPr>
        <p:spPr>
          <a:solidFill>
            <a:srgbClr val="F79646"/>
          </a:solidFill>
        </p:spPr>
        <p:txBody>
          <a:bodyPr/>
          <a:lstStyle/>
          <a:p>
            <a:pPr eaLnBrk="1" hangingPunct="1"/>
            <a:r>
              <a:rPr lang="en-US"/>
              <a:t>Problems with Current System</a:t>
            </a:r>
          </a:p>
        </p:txBody>
      </p:sp>
      <p:sp>
        <p:nvSpPr>
          <p:cNvPr id="26626" name="Rectangle 3"/>
          <p:cNvSpPr>
            <a:spLocks noGrp="1" noChangeArrowheads="1"/>
          </p:cNvSpPr>
          <p:nvPr>
            <p:ph idx="4294967295"/>
          </p:nvPr>
        </p:nvSpPr>
        <p:spPr>
          <a:xfrm>
            <a:off x="965200" y="2125663"/>
            <a:ext cx="9504363" cy="3898900"/>
          </a:xfrm>
        </p:spPr>
        <p:txBody>
          <a:bodyPr vert="horz" lIns="92075" tIns="46038" rIns="92075" bIns="46038" rtlCol="0">
            <a:noAutofit/>
          </a:bodyPr>
          <a:lstStyle/>
          <a:p>
            <a:pPr marL="292100" indent="-292100">
              <a:buFont typeface="Arial" pitchFamily="34" charset="0"/>
              <a:buChar char="•"/>
              <a:defRPr/>
            </a:pPr>
            <a:r>
              <a:rPr lang="en-US" dirty="0"/>
              <a:t>Four major themes in classifying students:</a:t>
            </a:r>
          </a:p>
          <a:p>
            <a:pPr marL="639763" lvl="1">
              <a:buFont typeface="Arial" pitchFamily="34" charset="0"/>
              <a:buChar char="–"/>
              <a:defRPr/>
            </a:pPr>
            <a:r>
              <a:rPr lang="en-US" sz="2800" dirty="0"/>
              <a:t>Current categories for students classified as LD are arbitrary, inconsistent, and unreliable.</a:t>
            </a:r>
          </a:p>
          <a:p>
            <a:pPr marL="639763" lvl="1">
              <a:buFont typeface="Arial" pitchFamily="34" charset="0"/>
              <a:buChar char="–"/>
              <a:defRPr/>
            </a:pPr>
            <a:r>
              <a:rPr lang="en-US" sz="2800" dirty="0"/>
              <a:t>Considerable variation exists between states on definitions of formulas to use.</a:t>
            </a:r>
          </a:p>
          <a:p>
            <a:pPr marL="639763" lvl="1">
              <a:buFont typeface="Arial" pitchFamily="34" charset="0"/>
              <a:buChar char="–"/>
              <a:defRPr/>
            </a:pPr>
            <a:r>
              <a:rPr lang="en-US" sz="2800" dirty="0"/>
              <a:t>Greater emphasis needs to be placed on the LRE and the design of effective instructional environments rather that the assessment of students to determine eligibility.</a:t>
            </a:r>
          </a:p>
          <a:p>
            <a:pPr marL="639763" lvl="1">
              <a:buFont typeface="Arial" pitchFamily="34" charset="0"/>
              <a:buChar char="–"/>
              <a:defRPr/>
            </a:pPr>
            <a:r>
              <a:rPr lang="en-US" sz="2800" dirty="0"/>
              <a:t>Wait to Fail approach</a:t>
            </a:r>
          </a:p>
        </p:txBody>
      </p:sp>
    </p:spTree>
    <p:extLst>
      <p:ext uri="{BB962C8B-B14F-4D97-AF65-F5344CB8AC3E}">
        <p14:creationId xmlns:p14="http://schemas.microsoft.com/office/powerpoint/2010/main" val="358468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C1FDF-2BB4-4541-9ECB-F208309C252B}"/>
              </a:ext>
            </a:extLst>
          </p:cNvPr>
          <p:cNvSpPr>
            <a:spLocks noGrp="1"/>
          </p:cNvSpPr>
          <p:nvPr>
            <p:ph type="title"/>
          </p:nvPr>
        </p:nvSpPr>
        <p:spPr>
          <a:solidFill>
            <a:srgbClr val="FF0000"/>
          </a:solidFill>
        </p:spPr>
        <p:txBody>
          <a:bodyPr/>
          <a:lstStyle/>
          <a:p>
            <a:pPr algn="ctr"/>
            <a:r>
              <a:rPr lang="en-US" dirty="0">
                <a:solidFill>
                  <a:schemeClr val="bg1"/>
                </a:solidFill>
              </a:rPr>
              <a:t>Opening Activity</a:t>
            </a:r>
          </a:p>
        </p:txBody>
      </p:sp>
      <p:sp>
        <p:nvSpPr>
          <p:cNvPr id="3" name="Content Placeholder 2">
            <a:extLst>
              <a:ext uri="{FF2B5EF4-FFF2-40B4-BE49-F238E27FC236}">
                <a16:creationId xmlns:a16="http://schemas.microsoft.com/office/drawing/2014/main" id="{560D376E-9AD6-B948-9B79-491C24357AB7}"/>
              </a:ext>
            </a:extLst>
          </p:cNvPr>
          <p:cNvSpPr>
            <a:spLocks noGrp="1"/>
          </p:cNvSpPr>
          <p:nvPr>
            <p:ph idx="1"/>
          </p:nvPr>
        </p:nvSpPr>
        <p:spPr/>
        <p:txBody>
          <a:bodyPr>
            <a:normAutofit/>
          </a:bodyPr>
          <a:lstStyle/>
          <a:p>
            <a:pPr marL="0" indent="0">
              <a:buNone/>
            </a:pPr>
            <a:r>
              <a:rPr lang="en-US" sz="5400" dirty="0"/>
              <a:t>Ask two people near you what they want to learn this morning.</a:t>
            </a:r>
          </a:p>
        </p:txBody>
      </p:sp>
      <p:pic>
        <p:nvPicPr>
          <p:cNvPr id="4" name="Picture 3">
            <a:extLst>
              <a:ext uri="{FF2B5EF4-FFF2-40B4-BE49-F238E27FC236}">
                <a16:creationId xmlns:a16="http://schemas.microsoft.com/office/drawing/2014/main" id="{D5F05B94-A1F0-524D-8DF6-A08CD5E7CE23}"/>
              </a:ext>
            </a:extLst>
          </p:cNvPr>
          <p:cNvPicPr>
            <a:picLocks noChangeAspect="1"/>
          </p:cNvPicPr>
          <p:nvPr/>
        </p:nvPicPr>
        <p:blipFill>
          <a:blip r:embed="rId3"/>
          <a:stretch>
            <a:fillRect/>
          </a:stretch>
        </p:blipFill>
        <p:spPr>
          <a:xfrm>
            <a:off x="3355041" y="4216400"/>
            <a:ext cx="4854389" cy="2095500"/>
          </a:xfrm>
          <a:prstGeom prst="rect">
            <a:avLst/>
          </a:prstGeom>
        </p:spPr>
      </p:pic>
    </p:spTree>
    <p:extLst>
      <p:ext uri="{BB962C8B-B14F-4D97-AF65-F5344CB8AC3E}">
        <p14:creationId xmlns:p14="http://schemas.microsoft.com/office/powerpoint/2010/main" val="20118603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5"/>
          <p:cNvSpPr>
            <a:spLocks noGrp="1"/>
          </p:cNvSpPr>
          <p:nvPr>
            <p:ph type="title" idx="4294967295"/>
          </p:nvPr>
        </p:nvSpPr>
        <p:spPr>
          <a:solidFill>
            <a:srgbClr val="F79646"/>
          </a:solidFill>
        </p:spPr>
        <p:txBody>
          <a:bodyPr/>
          <a:lstStyle/>
          <a:p>
            <a:pPr eaLnBrk="1" hangingPunct="1"/>
            <a:r>
              <a:rPr lang="en-US"/>
              <a:t>Cognitive Processing?</a:t>
            </a:r>
          </a:p>
        </p:txBody>
      </p:sp>
      <p:sp>
        <p:nvSpPr>
          <p:cNvPr id="46082" name="Rectangle 3"/>
          <p:cNvSpPr>
            <a:spLocks noGrp="1" noChangeArrowheads="1"/>
          </p:cNvSpPr>
          <p:nvPr>
            <p:ph idx="4294967295"/>
          </p:nvPr>
        </p:nvSpPr>
        <p:spPr>
          <a:xfrm>
            <a:off x="2697163" y="2125663"/>
            <a:ext cx="7772400" cy="3898900"/>
          </a:xfrm>
        </p:spPr>
        <p:txBody>
          <a:bodyPr/>
          <a:lstStyle/>
          <a:p>
            <a:pPr marL="292100" indent="-292100"/>
            <a:r>
              <a:rPr lang="en-US" sz="2400"/>
              <a:t>"The Department does not believe that an assessment of psychological or cognitive processing should be required in determining whether a child has an SLD.  There is no current evidence that such assessments are necessary or sufficient for identifying SLD.  Further, in many cases, these assessments have not been used to make appropriate intervention decisions (page 649 of final regulations)."</a:t>
            </a:r>
          </a:p>
          <a:p>
            <a:pPr marL="292100" indent="-292100">
              <a:buNone/>
            </a:pPr>
            <a:endParaRPr lang="en-US" sz="2000">
              <a:solidFill>
                <a:srgbClr val="000000"/>
              </a:solidFill>
            </a:endParaRPr>
          </a:p>
        </p:txBody>
      </p:sp>
    </p:spTree>
    <p:extLst>
      <p:ext uri="{BB962C8B-B14F-4D97-AF65-F5344CB8AC3E}">
        <p14:creationId xmlns:p14="http://schemas.microsoft.com/office/powerpoint/2010/main" val="5152297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5"/>
          <p:cNvSpPr>
            <a:spLocks noGrp="1"/>
          </p:cNvSpPr>
          <p:nvPr>
            <p:ph type="title" idx="4294967295"/>
          </p:nvPr>
        </p:nvSpPr>
        <p:spPr>
          <a:solidFill>
            <a:srgbClr val="F79646"/>
          </a:solidFill>
        </p:spPr>
        <p:txBody>
          <a:bodyPr rtlCol="0">
            <a:normAutofit/>
          </a:bodyPr>
          <a:lstStyle/>
          <a:p>
            <a:pPr>
              <a:defRPr/>
            </a:pPr>
            <a:r>
              <a:rPr lang="en-US" dirty="0"/>
              <a:t>Cognitive Processing and Evaluations</a:t>
            </a:r>
          </a:p>
        </p:txBody>
      </p:sp>
      <p:sp>
        <p:nvSpPr>
          <p:cNvPr id="48130" name="Rectangle 3"/>
          <p:cNvSpPr>
            <a:spLocks noGrp="1" noChangeArrowheads="1"/>
          </p:cNvSpPr>
          <p:nvPr>
            <p:ph idx="4294967295"/>
          </p:nvPr>
        </p:nvSpPr>
        <p:spPr>
          <a:xfrm>
            <a:off x="2697163" y="2125663"/>
            <a:ext cx="7772400" cy="3898900"/>
          </a:xfrm>
        </p:spPr>
        <p:txBody>
          <a:bodyPr/>
          <a:lstStyle/>
          <a:p>
            <a:pPr marL="292100" indent="-292100"/>
            <a:r>
              <a:rPr lang="en-US" sz="2400"/>
              <a:t>A comprehensive evaluation could include an assessment of cognitive processes. </a:t>
            </a:r>
          </a:p>
          <a:p>
            <a:pPr marL="292100" indent="-292100"/>
            <a:r>
              <a:rPr lang="en-US" sz="2400"/>
              <a:t>A comprehensive evaluation is required. </a:t>
            </a:r>
          </a:p>
          <a:p>
            <a:pPr marL="292100" indent="-292100"/>
            <a:r>
              <a:rPr lang="en-US" sz="2400"/>
              <a:t>There is no mandate for anything in the comprehensive evaluation</a:t>
            </a:r>
          </a:p>
          <a:p>
            <a:pPr marL="292100" indent="-292100"/>
            <a:r>
              <a:rPr lang="en-US" sz="2400"/>
              <a:t>No support for cognitive processing requirements in preamble</a:t>
            </a:r>
            <a:endParaRPr lang="en-US" sz="2400">
              <a:latin typeface="Courier"/>
            </a:endParaRPr>
          </a:p>
        </p:txBody>
      </p:sp>
    </p:spTree>
    <p:extLst>
      <p:ext uri="{BB962C8B-B14F-4D97-AF65-F5344CB8AC3E}">
        <p14:creationId xmlns:p14="http://schemas.microsoft.com/office/powerpoint/2010/main" val="2376719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026"/>
          <p:cNvSpPr>
            <a:spLocks noGrp="1"/>
          </p:cNvSpPr>
          <p:nvPr>
            <p:ph type="title" idx="4294967295"/>
          </p:nvPr>
        </p:nvSpPr>
        <p:spPr>
          <a:solidFill>
            <a:srgbClr val="F79646"/>
          </a:solidFill>
        </p:spPr>
        <p:txBody>
          <a:bodyPr/>
          <a:lstStyle/>
          <a:p>
            <a:pPr eaLnBrk="1" hangingPunct="1"/>
            <a:r>
              <a:rPr lang="en-US"/>
              <a:t>A few tips from Jim Ysseldyke</a:t>
            </a:r>
          </a:p>
        </p:txBody>
      </p:sp>
      <p:sp>
        <p:nvSpPr>
          <p:cNvPr id="50178" name="Rectangle 1027"/>
          <p:cNvSpPr>
            <a:spLocks noGrp="1"/>
          </p:cNvSpPr>
          <p:nvPr>
            <p:ph type="body" idx="4294967295"/>
          </p:nvPr>
        </p:nvSpPr>
        <p:spPr/>
        <p:txBody>
          <a:bodyPr/>
          <a:lstStyle/>
          <a:p>
            <a:pPr eaLnBrk="1" hangingPunct="1">
              <a:lnSpc>
                <a:spcPct val="90000"/>
              </a:lnSpc>
            </a:pPr>
            <a:r>
              <a:rPr lang="en-US"/>
              <a:t>We need to move from sifting and sorting to multi-tiered serving.</a:t>
            </a:r>
          </a:p>
          <a:p>
            <a:pPr eaLnBrk="1" hangingPunct="1">
              <a:lnSpc>
                <a:spcPct val="90000"/>
              </a:lnSpc>
            </a:pPr>
            <a:r>
              <a:rPr lang="en-US"/>
              <a:t>We need to shift our focus from struggling students to making sure all students struggle.</a:t>
            </a:r>
          </a:p>
          <a:p>
            <a:pPr eaLnBrk="1" hangingPunct="1">
              <a:lnSpc>
                <a:spcPct val="90000"/>
              </a:lnSpc>
            </a:pPr>
            <a:r>
              <a:rPr lang="en-US"/>
              <a:t>The best place to start correcting learning problems is in the instructional process.</a:t>
            </a:r>
          </a:p>
          <a:p>
            <a:pPr eaLnBrk="1" hangingPunct="1">
              <a:lnSpc>
                <a:spcPct val="90000"/>
              </a:lnSpc>
            </a:pPr>
            <a:r>
              <a:rPr lang="en-US"/>
              <a:t>Keep our focus on assessment practices that matter!</a:t>
            </a:r>
          </a:p>
          <a:p>
            <a:pPr eaLnBrk="1" hangingPunct="1">
              <a:lnSpc>
                <a:spcPct val="90000"/>
              </a:lnSpc>
            </a:pPr>
            <a:r>
              <a:rPr lang="en-US"/>
              <a:t>Focus on Alterable Variables</a:t>
            </a:r>
          </a:p>
        </p:txBody>
      </p:sp>
    </p:spTree>
    <p:extLst>
      <p:ext uri="{BB962C8B-B14F-4D97-AF65-F5344CB8AC3E}">
        <p14:creationId xmlns:p14="http://schemas.microsoft.com/office/powerpoint/2010/main" val="10221204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1524000" y="923926"/>
            <a:ext cx="9144000" cy="4779963"/>
          </a:xfrm>
        </p:spPr>
      </p:pic>
      <p:sp>
        <p:nvSpPr>
          <p:cNvPr id="3" name="Subtitle 2"/>
          <p:cNvSpPr>
            <a:spLocks noGrp="1"/>
          </p:cNvSpPr>
          <p:nvPr>
            <p:ph type="subTitle" idx="1"/>
          </p:nvPr>
        </p:nvSpPr>
        <p:spPr/>
        <p:txBody>
          <a:bodyPr>
            <a:noAutofit/>
          </a:bodyPr>
          <a:lstStyle/>
          <a:p>
            <a:r>
              <a:rPr lang="en-US" dirty="0"/>
              <a:t>Spend less time making predictions about students' lives and more time finding ways to make a difference in their lives.</a:t>
            </a:r>
          </a:p>
          <a:p>
            <a:endParaRPr lang="en-US" dirty="0"/>
          </a:p>
        </p:txBody>
      </p:sp>
      <p:sp>
        <p:nvSpPr>
          <p:cNvPr id="4" name="Title 3"/>
          <p:cNvSpPr>
            <a:spLocks noGrp="1"/>
          </p:cNvSpPr>
          <p:nvPr>
            <p:ph type="ctrTitle"/>
          </p:nvPr>
        </p:nvSpPr>
        <p:spPr/>
        <p:txBody>
          <a:bodyPr>
            <a:noAutofit/>
          </a:bodyPr>
          <a:lstStyle/>
          <a:p>
            <a:r>
              <a:rPr lang="en-US" sz="3200" dirty="0"/>
              <a:t>Focus on Alterable Variables</a:t>
            </a:r>
          </a:p>
        </p:txBody>
      </p:sp>
    </p:spTree>
    <p:extLst>
      <p:ext uri="{BB962C8B-B14F-4D97-AF65-F5344CB8AC3E}">
        <p14:creationId xmlns:p14="http://schemas.microsoft.com/office/powerpoint/2010/main" val="233897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2401" y="47814"/>
            <a:ext cx="9697571" cy="6708587"/>
          </a:xfrm>
          <a:prstGeom prst="rect">
            <a:avLst/>
          </a:prstGeom>
        </p:spPr>
      </p:pic>
    </p:spTree>
    <p:extLst>
      <p:ext uri="{BB962C8B-B14F-4D97-AF65-F5344CB8AC3E}">
        <p14:creationId xmlns:p14="http://schemas.microsoft.com/office/powerpoint/2010/main" val="986856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1027"/>
          <p:cNvSpPr>
            <a:spLocks noGrp="1" noChangeArrowheads="1"/>
          </p:cNvSpPr>
          <p:nvPr>
            <p:ph type="subTitle" idx="1"/>
          </p:nvPr>
        </p:nvSpPr>
        <p:spPr>
          <a:xfrm>
            <a:off x="1828800" y="5403273"/>
            <a:ext cx="8534400" cy="1030316"/>
          </a:xfrm>
        </p:spPr>
        <p:txBody>
          <a:bodyPr>
            <a:noAutofit/>
          </a:bodyPr>
          <a:lstStyle/>
          <a:p>
            <a:r>
              <a:rPr lang="en-US" dirty="0">
                <a:ea typeface="MS PGothic" charset="0"/>
              </a:rPr>
              <a:t>If the water in the aquarium is dirty, </a:t>
            </a:r>
            <a:br>
              <a:rPr lang="en-US" dirty="0">
                <a:ea typeface="MS PGothic" charset="0"/>
              </a:rPr>
            </a:br>
            <a:r>
              <a:rPr lang="en-US" dirty="0">
                <a:ea typeface="MS PGothic" charset="0"/>
              </a:rPr>
              <a:t>don’t spend time diagnosing individual fish.</a:t>
            </a:r>
          </a:p>
        </p:txBody>
      </p:sp>
      <p:pic>
        <p:nvPicPr>
          <p:cNvPr id="6" name="Picture Placeholder 5"/>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1524000" y="-13855"/>
            <a:ext cx="9144000" cy="4793674"/>
          </a:xfrm>
        </p:spPr>
      </p:pic>
    </p:spTree>
    <p:extLst>
      <p:ext uri="{BB962C8B-B14F-4D97-AF65-F5344CB8AC3E}">
        <p14:creationId xmlns:p14="http://schemas.microsoft.com/office/powerpoint/2010/main" val="2166677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27"/>
          <p:cNvSpPr>
            <a:spLocks noGrp="1" noChangeArrowheads="1"/>
          </p:cNvSpPr>
          <p:nvPr>
            <p:ph type="subTitle" idx="1"/>
          </p:nvPr>
        </p:nvSpPr>
        <p:spPr>
          <a:xfrm>
            <a:off x="1828800" y="5223164"/>
            <a:ext cx="8534400" cy="1030316"/>
          </a:xfrm>
        </p:spPr>
        <p:txBody>
          <a:bodyPr>
            <a:noAutofit/>
          </a:bodyPr>
          <a:lstStyle/>
          <a:p>
            <a:pPr>
              <a:lnSpc>
                <a:spcPts val="4000"/>
              </a:lnSpc>
            </a:pPr>
            <a:r>
              <a:rPr lang="en-US" dirty="0">
                <a:ea typeface="MS PGothic" charset="0"/>
              </a:rPr>
              <a:t>Don't diagnose the fish, </a:t>
            </a:r>
            <a:br>
              <a:rPr lang="en-US" dirty="0">
                <a:ea typeface="MS PGothic" charset="0"/>
              </a:rPr>
            </a:br>
            <a:r>
              <a:rPr lang="en-US" sz="4800" b="1" dirty="0">
                <a:solidFill>
                  <a:schemeClr val="accent4"/>
                </a:solidFill>
                <a:ea typeface="MS PGothic" charset="0"/>
              </a:rPr>
              <a:t>change the water.</a:t>
            </a:r>
            <a:endParaRPr lang="en-US" b="1" dirty="0">
              <a:solidFill>
                <a:schemeClr val="accent4"/>
              </a:solidFill>
              <a:ea typeface="MS PGothic" charset="0"/>
            </a:endParaRPr>
          </a:p>
        </p:txBody>
      </p:sp>
      <p:pic>
        <p:nvPicPr>
          <p:cNvPr id="8" name="Picture Placeholder 5"/>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1524001" y="-13855"/>
            <a:ext cx="9144000" cy="4793674"/>
          </a:xfrm>
        </p:spPr>
      </p:pic>
    </p:spTree>
    <p:extLst>
      <p:ext uri="{BB962C8B-B14F-4D97-AF65-F5344CB8AC3E}">
        <p14:creationId xmlns:p14="http://schemas.microsoft.com/office/powerpoint/2010/main" val="698737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ChangeArrowheads="1"/>
          </p:cNvSpPr>
          <p:nvPr>
            <p:ph type="body" idx="4294967295"/>
          </p:nvPr>
        </p:nvSpPr>
        <p:spPr>
          <a:xfrm>
            <a:off x="3236913" y="2079626"/>
            <a:ext cx="5834062" cy="3508375"/>
          </a:xfrm>
        </p:spPr>
        <p:txBody>
          <a:bodyPr/>
          <a:lstStyle/>
          <a:p>
            <a:pPr marL="609600" indent="-609600">
              <a:lnSpc>
                <a:spcPct val="80000"/>
              </a:lnSpc>
              <a:buNone/>
            </a:pPr>
            <a:r>
              <a:rPr lang="en-US" sz="600" dirty="0">
                <a:latin typeface="Times" charset="0"/>
                <a:ea typeface="MS PGothic" charset="0"/>
              </a:rPr>
              <a:t>					</a:t>
            </a:r>
          </a:p>
          <a:p>
            <a:pPr marL="609600" indent="-609600">
              <a:lnSpc>
                <a:spcPct val="80000"/>
              </a:lnSpc>
              <a:buNone/>
            </a:pPr>
            <a:endParaRPr lang="en-US" sz="700" dirty="0">
              <a:latin typeface="Times" charset="0"/>
              <a:ea typeface="MS PGothic" charset="0"/>
            </a:endParaRPr>
          </a:p>
        </p:txBody>
      </p:sp>
      <p:sp>
        <p:nvSpPr>
          <p:cNvPr id="12" name="Rectangle 1027"/>
          <p:cNvSpPr txBox="1">
            <a:spLocks noChangeArrowheads="1"/>
          </p:cNvSpPr>
          <p:nvPr/>
        </p:nvSpPr>
        <p:spPr>
          <a:xfrm>
            <a:off x="1828800" y="5223164"/>
            <a:ext cx="8534400" cy="103031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4000"/>
              </a:lnSpc>
            </a:pPr>
            <a:r>
              <a:rPr lang="en-US" sz="4800" b="1" dirty="0">
                <a:ea typeface="MS PGothic" charset="0"/>
              </a:rPr>
              <a:t>water.</a:t>
            </a:r>
            <a:endParaRPr lang="en-US" b="1" dirty="0">
              <a:ea typeface="MS PGothic" charset="0"/>
            </a:endParaRPr>
          </a:p>
        </p:txBody>
      </p:sp>
      <p:pic>
        <p:nvPicPr>
          <p:cNvPr id="13" name="Picture Placeholder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1524001" y="0"/>
            <a:ext cx="9144000" cy="6858000"/>
          </a:xfrm>
          <a:prstGeom prst="rect">
            <a:avLst/>
          </a:prstGeom>
        </p:spPr>
      </p:pic>
      <p:sp>
        <p:nvSpPr>
          <p:cNvPr id="14" name="Rectangle 1027"/>
          <p:cNvSpPr txBox="1">
            <a:spLocks noChangeArrowheads="1"/>
          </p:cNvSpPr>
          <p:nvPr/>
        </p:nvSpPr>
        <p:spPr>
          <a:xfrm>
            <a:off x="2022765" y="1081636"/>
            <a:ext cx="3380509" cy="665018"/>
          </a:xfrm>
          <a:prstGeom prst="rect">
            <a:avLst/>
          </a:prstGeom>
        </p:spPr>
        <p:txBody>
          <a:bodyPr>
            <a:noAutofit/>
            <a:scene3d>
              <a:camera prst="orthographicFront"/>
              <a:lightRig rig="threePt" dir="t"/>
            </a:scene3d>
            <a:sp3d prstMaterial="dkEdge"/>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00"/>
              </a:lnSpc>
              <a:buNone/>
            </a:pPr>
            <a:r>
              <a:rPr lang="en-US" sz="4800" b="1" dirty="0">
                <a:ln w="12700">
                  <a:solidFill>
                    <a:schemeClr val="accent2"/>
                  </a:solidFill>
                </a:ln>
                <a:solidFill>
                  <a:schemeClr val="bg1"/>
                </a:solidFill>
                <a:effectLst>
                  <a:outerShdw blurRad="381000" dist="76200" dir="2700000" algn="tl" rotWithShape="0">
                    <a:prstClr val="black"/>
                  </a:outerShdw>
                </a:effectLst>
                <a:ea typeface="MS PGothic" charset="0"/>
              </a:rPr>
              <a:t>Instruction</a:t>
            </a:r>
          </a:p>
        </p:txBody>
      </p:sp>
      <p:sp>
        <p:nvSpPr>
          <p:cNvPr id="15" name="Rectangle 1027"/>
          <p:cNvSpPr txBox="1">
            <a:spLocks noChangeArrowheads="1"/>
          </p:cNvSpPr>
          <p:nvPr/>
        </p:nvSpPr>
        <p:spPr>
          <a:xfrm>
            <a:off x="5902038" y="2079625"/>
            <a:ext cx="4073236" cy="665018"/>
          </a:xfrm>
          <a:prstGeom prst="rect">
            <a:avLst/>
          </a:prstGeom>
        </p:spPr>
        <p:txBody>
          <a:bodyPr>
            <a:noAutofit/>
            <a:scene3d>
              <a:camera prst="orthographicFront"/>
              <a:lightRig rig="threePt" dir="t"/>
            </a:scene3d>
            <a:sp3d prstMaterial="dkEdge"/>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00"/>
              </a:lnSpc>
              <a:buNone/>
            </a:pPr>
            <a:r>
              <a:rPr lang="en-US" sz="4800" b="1" dirty="0">
                <a:ln w="12700">
                  <a:solidFill>
                    <a:schemeClr val="accent2"/>
                  </a:solidFill>
                </a:ln>
                <a:solidFill>
                  <a:schemeClr val="bg1"/>
                </a:solidFill>
                <a:effectLst>
                  <a:outerShdw blurRad="381000" dist="76200" dir="2700000" algn="tl" rotWithShape="0">
                    <a:prstClr val="black"/>
                  </a:outerShdw>
                </a:effectLst>
                <a:ea typeface="MS PGothic" charset="0"/>
              </a:rPr>
              <a:t>Environment</a:t>
            </a:r>
          </a:p>
        </p:txBody>
      </p:sp>
      <p:sp>
        <p:nvSpPr>
          <p:cNvPr id="16" name="Rectangle 1027"/>
          <p:cNvSpPr txBox="1">
            <a:spLocks noChangeArrowheads="1"/>
          </p:cNvSpPr>
          <p:nvPr/>
        </p:nvSpPr>
        <p:spPr>
          <a:xfrm>
            <a:off x="2104665" y="3518334"/>
            <a:ext cx="4073236" cy="665018"/>
          </a:xfrm>
          <a:prstGeom prst="rect">
            <a:avLst/>
          </a:prstGeom>
        </p:spPr>
        <p:txBody>
          <a:bodyPr>
            <a:noAutofit/>
            <a:scene3d>
              <a:camera prst="orthographicFront"/>
              <a:lightRig rig="threePt" dir="t"/>
            </a:scene3d>
            <a:sp3d prstMaterial="dkEdge"/>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00"/>
              </a:lnSpc>
              <a:buNone/>
            </a:pPr>
            <a:r>
              <a:rPr lang="en-US" sz="4800" b="1" dirty="0">
                <a:ln w="12700">
                  <a:solidFill>
                    <a:schemeClr val="accent2"/>
                  </a:solidFill>
                </a:ln>
                <a:solidFill>
                  <a:schemeClr val="bg1"/>
                </a:solidFill>
                <a:effectLst>
                  <a:outerShdw blurRad="381000" dist="76200" dir="2700000" algn="tl" rotWithShape="0">
                    <a:prstClr val="black"/>
                  </a:outerShdw>
                </a:effectLst>
                <a:ea typeface="MS PGothic" charset="0"/>
              </a:rPr>
              <a:t>Curriculum</a:t>
            </a:r>
          </a:p>
        </p:txBody>
      </p:sp>
      <p:sp>
        <p:nvSpPr>
          <p:cNvPr id="17" name="Rectangle 1027"/>
          <p:cNvSpPr txBox="1">
            <a:spLocks noChangeArrowheads="1"/>
          </p:cNvSpPr>
          <p:nvPr/>
        </p:nvSpPr>
        <p:spPr>
          <a:xfrm>
            <a:off x="5902038" y="4824268"/>
            <a:ext cx="4073236" cy="665018"/>
          </a:xfrm>
          <a:prstGeom prst="rect">
            <a:avLst/>
          </a:prstGeom>
        </p:spPr>
        <p:txBody>
          <a:bodyPr>
            <a:noAutofit/>
            <a:scene3d>
              <a:camera prst="orthographicFront"/>
              <a:lightRig rig="threePt" dir="t"/>
            </a:scene3d>
            <a:sp3d prstMaterial="dkEdge"/>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00"/>
              </a:lnSpc>
              <a:buNone/>
            </a:pPr>
            <a:r>
              <a:rPr lang="en-US" sz="4800" b="1" dirty="0">
                <a:ln w="12700">
                  <a:solidFill>
                    <a:schemeClr val="accent2"/>
                  </a:solidFill>
                </a:ln>
                <a:solidFill>
                  <a:schemeClr val="bg1"/>
                </a:solidFill>
                <a:effectLst>
                  <a:outerShdw blurRad="381000" dist="76200" dir="2700000" algn="tl" rotWithShape="0">
                    <a:prstClr val="black"/>
                  </a:outerShdw>
                </a:effectLst>
                <a:ea typeface="MS PGothic" charset="0"/>
              </a:rPr>
              <a:t>Organization</a:t>
            </a:r>
          </a:p>
        </p:txBody>
      </p:sp>
    </p:spTree>
    <p:extLst>
      <p:ext uri="{BB962C8B-B14F-4D97-AF65-F5344CB8AC3E}">
        <p14:creationId xmlns:p14="http://schemas.microsoft.com/office/powerpoint/2010/main" val="891477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a:solidFill>
            <a:srgbClr val="F79646"/>
          </a:solidFill>
        </p:spPr>
        <p:txBody>
          <a:bodyPr/>
          <a:lstStyle/>
          <a:p>
            <a:pPr eaLnBrk="1" hangingPunct="1"/>
            <a:r>
              <a:rPr lang="en-US"/>
              <a:t>The question needs to change!</a:t>
            </a:r>
          </a:p>
        </p:txBody>
      </p:sp>
      <p:sp>
        <p:nvSpPr>
          <p:cNvPr id="63491" name="Rectangle 3"/>
          <p:cNvSpPr>
            <a:spLocks noGrp="1" noChangeArrowheads="1"/>
          </p:cNvSpPr>
          <p:nvPr>
            <p:ph type="body" idx="1"/>
          </p:nvPr>
        </p:nvSpPr>
        <p:spPr/>
        <p:txBody>
          <a:bodyPr rtlCol="0">
            <a:normAutofit/>
          </a:bodyPr>
          <a:lstStyle/>
          <a:p>
            <a:pPr marL="0" indent="0" algn="ctr">
              <a:buNone/>
              <a:defRPr/>
            </a:pPr>
            <a:r>
              <a:rPr lang="en-US" dirty="0"/>
              <a:t>Shift the question we are asking from:</a:t>
            </a:r>
          </a:p>
          <a:p>
            <a:pPr>
              <a:buNone/>
              <a:defRPr/>
            </a:pPr>
            <a:r>
              <a:rPr lang="en-US" sz="2200" dirty="0"/>
              <a:t> </a:t>
            </a:r>
          </a:p>
          <a:p>
            <a:pPr algn="ctr">
              <a:buNone/>
              <a:defRPr/>
            </a:pPr>
            <a:r>
              <a:rPr lang="en-US" sz="2200" dirty="0"/>
              <a:t>“</a:t>
            </a:r>
            <a:r>
              <a:rPr lang="en-US" dirty="0"/>
              <a:t>What about the student is causing the performance discrepancy?”</a:t>
            </a:r>
          </a:p>
          <a:p>
            <a:pPr algn="ctr">
              <a:buNone/>
              <a:defRPr/>
            </a:pPr>
            <a:r>
              <a:rPr lang="en-US" dirty="0"/>
              <a:t> to </a:t>
            </a:r>
          </a:p>
          <a:p>
            <a:pPr algn="ctr">
              <a:buNone/>
              <a:defRPr/>
            </a:pPr>
            <a:r>
              <a:rPr lang="en-US" dirty="0"/>
              <a:t>“What about the instruction, curriculum, &amp; environment should be altered so that students will learn and be more successful?”</a:t>
            </a:r>
          </a:p>
          <a:p>
            <a:pPr>
              <a:buFont typeface="Arial" pitchFamily="34" charset="0"/>
              <a:buChar char="•"/>
              <a:defRPr/>
            </a:pPr>
            <a:endParaRPr lang="en-US" sz="2400" dirty="0"/>
          </a:p>
        </p:txBody>
      </p:sp>
      <p:pic>
        <p:nvPicPr>
          <p:cNvPr id="52227" name="Picture 4" descr="C:\Users\Kim\AppData\Local\Microsoft\Windows\Temporary Internet Files\Content.IE5\XXHFE9QC\MC900441902[1].wmf"/>
          <p:cNvPicPr>
            <a:picLocks noChangeAspect="1" noChangeArrowheads="1"/>
          </p:cNvPicPr>
          <p:nvPr/>
        </p:nvPicPr>
        <p:blipFill>
          <a:blip r:embed="rId3" cstate="print"/>
          <a:srcRect/>
          <a:stretch>
            <a:fillRect/>
          </a:stretch>
        </p:blipFill>
        <p:spPr bwMode="auto">
          <a:xfrm>
            <a:off x="9147176" y="4876800"/>
            <a:ext cx="1520825" cy="1797050"/>
          </a:xfrm>
          <a:prstGeom prst="rect">
            <a:avLst/>
          </a:prstGeom>
          <a:noFill/>
          <a:ln w="9525">
            <a:noFill/>
            <a:miter lim="800000"/>
            <a:headEnd/>
            <a:tailEnd/>
          </a:ln>
        </p:spPr>
      </p:pic>
    </p:spTree>
    <p:extLst>
      <p:ext uri="{BB962C8B-B14F-4D97-AF65-F5344CB8AC3E}">
        <p14:creationId xmlns:p14="http://schemas.microsoft.com/office/powerpoint/2010/main" val="41622413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7D6BE-CDF0-3347-B1BD-98F0578D7BC3}"/>
              </a:ext>
            </a:extLst>
          </p:cNvPr>
          <p:cNvSpPr>
            <a:spLocks noGrp="1"/>
          </p:cNvSpPr>
          <p:nvPr>
            <p:ph type="title"/>
          </p:nvPr>
        </p:nvSpPr>
        <p:spPr>
          <a:solidFill>
            <a:srgbClr val="92D050"/>
          </a:solidFill>
        </p:spPr>
        <p:txBody>
          <a:bodyPr/>
          <a:lstStyle/>
          <a:p>
            <a:r>
              <a:rPr lang="en-US" dirty="0"/>
              <a:t>Old Thinking</a:t>
            </a:r>
          </a:p>
        </p:txBody>
      </p:sp>
      <p:sp>
        <p:nvSpPr>
          <p:cNvPr id="3" name="Content Placeholder 2">
            <a:extLst>
              <a:ext uri="{FF2B5EF4-FFF2-40B4-BE49-F238E27FC236}">
                <a16:creationId xmlns:a16="http://schemas.microsoft.com/office/drawing/2014/main" id="{D83FC355-4FFB-3C4D-AD67-A785F6EF1D3A}"/>
              </a:ext>
            </a:extLst>
          </p:cNvPr>
          <p:cNvSpPr>
            <a:spLocks noGrp="1"/>
          </p:cNvSpPr>
          <p:nvPr>
            <p:ph sz="half" idx="1"/>
          </p:nvPr>
        </p:nvSpPr>
        <p:spPr>
          <a:xfrm>
            <a:off x="1752600" y="2133600"/>
            <a:ext cx="3810000" cy="4114800"/>
          </a:xfrm>
        </p:spPr>
        <p:txBody>
          <a:bodyPr/>
          <a:lstStyle/>
          <a:p>
            <a:r>
              <a:rPr lang="en-US" dirty="0">
                <a:hlinkClick r:id="rId3"/>
              </a:rPr>
              <a:t>https://www.youtube.com/watch?v=cKMn-_aQoPk</a:t>
            </a:r>
            <a:endParaRPr lang="en-US" dirty="0"/>
          </a:p>
          <a:p>
            <a:endParaRPr lang="en-US" dirty="0"/>
          </a:p>
        </p:txBody>
      </p:sp>
      <p:pic>
        <p:nvPicPr>
          <p:cNvPr id="6" name="Content Placeholder 5">
            <a:extLst>
              <a:ext uri="{FF2B5EF4-FFF2-40B4-BE49-F238E27FC236}">
                <a16:creationId xmlns:a16="http://schemas.microsoft.com/office/drawing/2014/main" id="{F6CAB11B-DE71-CE47-B5FC-AFD20A1742D7}"/>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72200" y="2133600"/>
            <a:ext cx="3810000" cy="3009134"/>
          </a:xfrm>
        </p:spPr>
      </p:pic>
    </p:spTree>
    <p:extLst>
      <p:ext uri="{BB962C8B-B14F-4D97-AF65-F5344CB8AC3E}">
        <p14:creationId xmlns:p14="http://schemas.microsoft.com/office/powerpoint/2010/main" val="2271145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3638" y="274638"/>
            <a:ext cx="11489167" cy="1401762"/>
          </a:xfrm>
          <a:solidFill>
            <a:srgbClr val="FFFF00"/>
          </a:solidFill>
        </p:spPr>
        <p:txBody>
          <a:bodyPr>
            <a:noAutofit/>
          </a:bodyPr>
          <a:lstStyle/>
          <a:p>
            <a:r>
              <a:rPr lang="en-US" sz="3000" dirty="0"/>
              <a:t>Filter (2007) survey of practicing school psychologists in Minnesota</a:t>
            </a:r>
          </a:p>
        </p:txBody>
      </p:sp>
      <p:sp>
        <p:nvSpPr>
          <p:cNvPr id="4" name="Content Placeholder 3"/>
          <p:cNvSpPr>
            <a:spLocks noGrp="1"/>
          </p:cNvSpPr>
          <p:nvPr>
            <p:ph idx="1"/>
          </p:nvPr>
        </p:nvSpPr>
        <p:spPr>
          <a:xfrm>
            <a:off x="1027467" y="1937273"/>
            <a:ext cx="10504731" cy="4648200"/>
          </a:xfrm>
        </p:spPr>
        <p:txBody>
          <a:bodyPr>
            <a:normAutofit/>
          </a:bodyPr>
          <a:lstStyle/>
          <a:p>
            <a:r>
              <a:rPr lang="en-US" sz="3200" dirty="0"/>
              <a:t>152 respondents</a:t>
            </a:r>
          </a:p>
          <a:p>
            <a:r>
              <a:rPr lang="en-US" sz="3200" dirty="0"/>
              <a:t>Completed online survey including questions about</a:t>
            </a:r>
          </a:p>
          <a:p>
            <a:pPr lvl="1"/>
            <a:r>
              <a:rPr lang="en-US" sz="3200" dirty="0"/>
              <a:t>Number of hours spent per week in various professional activities</a:t>
            </a:r>
          </a:p>
          <a:p>
            <a:pPr lvl="1"/>
            <a:r>
              <a:rPr lang="en-US" sz="3200" dirty="0"/>
              <a:t>Self-reported need for additional training in each area of practice (1-3 </a:t>
            </a:r>
            <a:r>
              <a:rPr lang="en-US" sz="3200" dirty="0" err="1"/>
              <a:t>Likert</a:t>
            </a:r>
            <a:r>
              <a:rPr lang="en-US" sz="3200" dirty="0"/>
              <a:t> scale – 1=no need to 3=significant need)</a:t>
            </a:r>
          </a:p>
        </p:txBody>
      </p:sp>
    </p:spTree>
    <p:extLst>
      <p:ext uri="{BB962C8B-B14F-4D97-AF65-F5344CB8AC3E}">
        <p14:creationId xmlns:p14="http://schemas.microsoft.com/office/powerpoint/2010/main" val="172137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524000" y="3228814"/>
            <a:ext cx="9144000" cy="760754"/>
          </a:xfrm>
          <a:prstGeom prst="rect">
            <a:avLst/>
          </a:prstGeom>
          <a:solidFill>
            <a:schemeClr val="bg2">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FFFFF"/>
              </a:solidFill>
              <a:latin typeface="Arial"/>
            </a:endParaRPr>
          </a:p>
        </p:txBody>
      </p:sp>
      <p:sp>
        <p:nvSpPr>
          <p:cNvPr id="22" name="Rectangle 21"/>
          <p:cNvSpPr/>
          <p:nvPr/>
        </p:nvSpPr>
        <p:spPr>
          <a:xfrm>
            <a:off x="1524000" y="4749162"/>
            <a:ext cx="9144000" cy="760754"/>
          </a:xfrm>
          <a:prstGeom prst="rect">
            <a:avLst/>
          </a:prstGeom>
          <a:solidFill>
            <a:schemeClr val="bg2">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FFFFF"/>
              </a:solidFill>
              <a:latin typeface="Arial"/>
            </a:endParaRPr>
          </a:p>
        </p:txBody>
      </p:sp>
      <p:sp>
        <p:nvSpPr>
          <p:cNvPr id="2" name="Rectangle 1"/>
          <p:cNvSpPr/>
          <p:nvPr/>
        </p:nvSpPr>
        <p:spPr>
          <a:xfrm>
            <a:off x="1524000" y="1469825"/>
            <a:ext cx="9144000" cy="760754"/>
          </a:xfrm>
          <a:prstGeom prst="rect">
            <a:avLst/>
          </a:prstGeom>
          <a:solidFill>
            <a:schemeClr val="bg2">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FFFFF"/>
              </a:solidFill>
              <a:latin typeface="Arial"/>
            </a:endParaRPr>
          </a:p>
        </p:txBody>
      </p:sp>
      <p:sp>
        <p:nvSpPr>
          <p:cNvPr id="138241" name="Rectangle 2"/>
          <p:cNvSpPr>
            <a:spLocks noGrp="1" noChangeArrowheads="1"/>
          </p:cNvSpPr>
          <p:nvPr>
            <p:ph type="ctrTitle"/>
          </p:nvPr>
        </p:nvSpPr>
        <p:spPr>
          <a:xfrm>
            <a:off x="2320640" y="165474"/>
            <a:ext cx="7772400" cy="675957"/>
          </a:xfrm>
        </p:spPr>
        <p:txBody>
          <a:bodyPr/>
          <a:lstStyle/>
          <a:p>
            <a:pPr eaLnBrk="1" hangingPunct="1"/>
            <a:r>
              <a:rPr lang="en-US" sz="4000" b="1" dirty="0">
                <a:latin typeface="+mn-lt"/>
                <a:ea typeface="Arial Hebrew" charset="-79"/>
                <a:cs typeface="Arial Hebrew" charset="-79"/>
              </a:rPr>
              <a:t>MTSS…</a:t>
            </a:r>
            <a:endParaRPr lang="en-US" sz="6000" dirty="0">
              <a:latin typeface="+mn-lt"/>
              <a:ea typeface="Arial Hebrew" charset="-79"/>
              <a:cs typeface="Arial Hebrew" charset="-79"/>
            </a:endParaRPr>
          </a:p>
        </p:txBody>
      </p:sp>
      <p:sp>
        <p:nvSpPr>
          <p:cNvPr id="6" name="Text Box 26"/>
          <p:cNvSpPr txBox="1">
            <a:spLocks noChangeArrowheads="1"/>
          </p:cNvSpPr>
          <p:nvPr/>
        </p:nvSpPr>
        <p:spPr bwMode="auto">
          <a:xfrm>
            <a:off x="1686794" y="928256"/>
            <a:ext cx="4495799" cy="579438"/>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 uri="{91240B29-F687-4f45-9708-019B960494DF}">
              <a14:hiddenLine xmlns:mc="http://schemas.openxmlformats.org/markup-compatibility/2006" xmlns:mv="urn:schemas-microsoft-com:mac:vml" xmlns="" xmlns:a14="http://schemas.microsoft.com/office/drawing/2010/main" w="9525">
                <a:solidFill>
                  <a:srgbClr val="000000"/>
                </a:solidFill>
                <a:miter lim="800000"/>
                <a:headEnd/>
                <a:tailEnd/>
              </a14:hiddenLine>
            </a:ext>
          </a:extLst>
        </p:spPr>
        <p:txBody>
          <a:bodyPr wrap="square">
            <a:no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a:defRPr/>
            </a:pPr>
            <a:r>
              <a:rPr lang="en-US" sz="3200" b="1" dirty="0">
                <a:solidFill>
                  <a:srgbClr val="000000"/>
                </a:solidFill>
                <a:latin typeface="Arial" charset="0"/>
              </a:rPr>
              <a:t>Old Thinking</a:t>
            </a:r>
            <a:endParaRPr lang="en-US" dirty="0">
              <a:solidFill>
                <a:srgbClr val="000000"/>
              </a:solidFill>
              <a:latin typeface="Arial" charset="0"/>
            </a:endParaRPr>
          </a:p>
        </p:txBody>
      </p:sp>
      <p:sp>
        <p:nvSpPr>
          <p:cNvPr id="7" name="Text Box 27"/>
          <p:cNvSpPr txBox="1">
            <a:spLocks noChangeArrowheads="1"/>
          </p:cNvSpPr>
          <p:nvPr/>
        </p:nvSpPr>
        <p:spPr bwMode="auto">
          <a:xfrm>
            <a:off x="6019800" y="921906"/>
            <a:ext cx="4485374" cy="579438"/>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 uri="{91240B29-F687-4f45-9708-019B960494DF}">
              <a14:hiddenLine xmlns:mc="http://schemas.openxmlformats.org/markup-compatibility/2006" xmlns:mv="urn:schemas-microsoft-com:mac:vml" xmlns="" xmlns:a14="http://schemas.microsoft.com/office/drawing/2010/main" w="9525">
                <a:solidFill>
                  <a:srgbClr val="000000"/>
                </a:solidFill>
                <a:miter lim="800000"/>
                <a:headEnd/>
                <a:tailEnd/>
              </a14:hiddenLine>
            </a:ext>
          </a:extLst>
        </p:spPr>
        <p:txBody>
          <a:bodyPr wrap="square">
            <a:no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a:defRPr/>
            </a:pPr>
            <a:r>
              <a:rPr lang="en-US" sz="3200" b="1" dirty="0">
                <a:solidFill>
                  <a:srgbClr val="000000"/>
                </a:solidFill>
                <a:latin typeface="Arial" charset="0"/>
              </a:rPr>
              <a:t>New Thinking</a:t>
            </a:r>
            <a:endParaRPr lang="en-US" dirty="0">
              <a:solidFill>
                <a:srgbClr val="000000"/>
              </a:solidFill>
              <a:latin typeface="Arial" charset="0"/>
            </a:endParaRPr>
          </a:p>
        </p:txBody>
      </p:sp>
      <p:sp>
        <p:nvSpPr>
          <p:cNvPr id="8" name="Text Box 26"/>
          <p:cNvSpPr txBox="1">
            <a:spLocks noChangeArrowheads="1"/>
          </p:cNvSpPr>
          <p:nvPr/>
        </p:nvSpPr>
        <p:spPr bwMode="auto">
          <a:xfrm>
            <a:off x="1686793" y="1566811"/>
            <a:ext cx="4495798" cy="430887"/>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 uri="{91240B29-F687-4f45-9708-019B960494DF}">
              <a14:hiddenLine xmlns:mc="http://schemas.openxmlformats.org/markup-compatibility/2006" xmlns:mv="urn:schemas-microsoft-com:mac:vml" xmlns="" xmlns:a14="http://schemas.microsoft.com/office/drawing/2010/main" w="9525">
                <a:solidFill>
                  <a:srgbClr val="000000"/>
                </a:solidFill>
                <a:miter lim="800000"/>
                <a:headEnd/>
                <a:tailEnd/>
              </a14:hiddenLine>
            </a:ext>
          </a:extLst>
        </p:spPr>
        <p:txBody>
          <a:bodyPr wrap="square">
            <a:no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a:defRPr/>
            </a:pPr>
            <a:r>
              <a:rPr lang="en-US" sz="2200" dirty="0">
                <a:solidFill>
                  <a:srgbClr val="FFFFFF">
                    <a:lumMod val="50000"/>
                  </a:srgbClr>
                </a:solidFill>
                <a:latin typeface="Arial" charset="0"/>
              </a:rPr>
              <a:t>An instructional program</a:t>
            </a:r>
          </a:p>
        </p:txBody>
      </p:sp>
      <p:sp>
        <p:nvSpPr>
          <p:cNvPr id="9" name="Text Box 26"/>
          <p:cNvSpPr txBox="1">
            <a:spLocks noChangeArrowheads="1"/>
          </p:cNvSpPr>
          <p:nvPr/>
        </p:nvSpPr>
        <p:spPr bwMode="auto">
          <a:xfrm>
            <a:off x="6009375" y="1455971"/>
            <a:ext cx="4495798" cy="769441"/>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 uri="{91240B29-F687-4f45-9708-019B960494DF}">
              <a14:hiddenLine xmlns:mc="http://schemas.openxmlformats.org/markup-compatibility/2006" xmlns:mv="urn:schemas-microsoft-com:mac:vml" xmlns="" xmlns:a14="http://schemas.microsoft.com/office/drawing/2010/main" w="9525">
                <a:solidFill>
                  <a:srgbClr val="000000"/>
                </a:solidFill>
                <a:miter lim="800000"/>
                <a:headEnd/>
                <a:tailEnd/>
              </a14:hiddenLine>
            </a:ext>
          </a:extLst>
        </p:spPr>
        <p:txBody>
          <a:bodyPr wrap="square">
            <a:no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a:defRPr/>
            </a:pPr>
            <a:r>
              <a:rPr lang="en-US" sz="2200" b="1" dirty="0">
                <a:solidFill>
                  <a:srgbClr val="5D765A"/>
                </a:solidFill>
                <a:latin typeface="Arial" charset="0"/>
              </a:rPr>
              <a:t>A framework to implement effective practices</a:t>
            </a:r>
          </a:p>
        </p:txBody>
      </p:sp>
      <p:sp>
        <p:nvSpPr>
          <p:cNvPr id="10" name="Text Box 26"/>
          <p:cNvSpPr txBox="1">
            <a:spLocks noChangeArrowheads="1"/>
          </p:cNvSpPr>
          <p:nvPr/>
        </p:nvSpPr>
        <p:spPr bwMode="auto">
          <a:xfrm>
            <a:off x="1579420" y="2287244"/>
            <a:ext cx="4765964" cy="769441"/>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 uri="{91240B29-F687-4f45-9708-019B960494DF}">
              <a14:hiddenLine xmlns:mc="http://schemas.openxmlformats.org/markup-compatibility/2006" xmlns:mv="urn:schemas-microsoft-com:mac:vml" xmlns="" xmlns:a14="http://schemas.microsoft.com/office/drawing/2010/main" w="9525">
                <a:solidFill>
                  <a:srgbClr val="000000"/>
                </a:solidFill>
                <a:miter lim="800000"/>
                <a:headEnd/>
                <a:tailEnd/>
              </a14:hiddenLine>
            </a:ext>
          </a:extLst>
        </p:spPr>
        <p:txBody>
          <a:bodyPr wrap="square">
            <a:no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a:defRPr/>
            </a:pPr>
            <a:r>
              <a:rPr lang="en-US" sz="2200" dirty="0">
                <a:solidFill>
                  <a:srgbClr val="FFFFFF">
                    <a:lumMod val="50000"/>
                  </a:srgbClr>
                </a:solidFill>
                <a:latin typeface="Arial" charset="0"/>
              </a:rPr>
              <a:t>The old way of doing business with a new label (pre-referral intervention)</a:t>
            </a:r>
          </a:p>
        </p:txBody>
      </p:sp>
      <p:sp>
        <p:nvSpPr>
          <p:cNvPr id="11" name="Text Box 26"/>
          <p:cNvSpPr txBox="1">
            <a:spLocks noChangeArrowheads="1"/>
          </p:cNvSpPr>
          <p:nvPr/>
        </p:nvSpPr>
        <p:spPr bwMode="auto">
          <a:xfrm>
            <a:off x="6009375" y="2428810"/>
            <a:ext cx="4495798" cy="430887"/>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 uri="{91240B29-F687-4f45-9708-019B960494DF}">
              <a14:hiddenLine xmlns:mc="http://schemas.openxmlformats.org/markup-compatibility/2006" xmlns:mv="urn:schemas-microsoft-com:mac:vml" xmlns="" xmlns:a14="http://schemas.microsoft.com/office/drawing/2010/main" w="9525">
                <a:solidFill>
                  <a:srgbClr val="000000"/>
                </a:solidFill>
                <a:miter lim="800000"/>
                <a:headEnd/>
                <a:tailEnd/>
              </a14:hiddenLine>
            </a:ext>
          </a:extLst>
        </p:spPr>
        <p:txBody>
          <a:bodyPr wrap="square">
            <a:no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a:defRPr/>
            </a:pPr>
            <a:r>
              <a:rPr lang="en-US" sz="2200" b="1" dirty="0">
                <a:solidFill>
                  <a:srgbClr val="5D765A"/>
                </a:solidFill>
                <a:latin typeface="Arial" charset="0"/>
              </a:rPr>
              <a:t>Proactive and data-driven</a:t>
            </a:r>
          </a:p>
        </p:txBody>
      </p:sp>
      <p:sp>
        <p:nvSpPr>
          <p:cNvPr id="12" name="Text Box 26"/>
          <p:cNvSpPr txBox="1">
            <a:spLocks noChangeArrowheads="1"/>
          </p:cNvSpPr>
          <p:nvPr/>
        </p:nvSpPr>
        <p:spPr bwMode="auto">
          <a:xfrm>
            <a:off x="1686793" y="3215498"/>
            <a:ext cx="4495798" cy="769441"/>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 uri="{91240B29-F687-4f45-9708-019B960494DF}">
              <a14:hiddenLine xmlns:mc="http://schemas.openxmlformats.org/markup-compatibility/2006" xmlns:mv="urn:schemas-microsoft-com:mac:vml" xmlns="" xmlns:a14="http://schemas.microsoft.com/office/drawing/2010/main" w="9525">
                <a:solidFill>
                  <a:srgbClr val="000000"/>
                </a:solidFill>
                <a:miter lim="800000"/>
                <a:headEnd/>
                <a:tailEnd/>
              </a14:hiddenLine>
            </a:ext>
          </a:extLst>
        </p:spPr>
        <p:txBody>
          <a:bodyPr wrap="square">
            <a:no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a:defRPr/>
            </a:pPr>
            <a:r>
              <a:rPr lang="en-US" sz="2200" dirty="0">
                <a:solidFill>
                  <a:srgbClr val="FFFFFF">
                    <a:lumMod val="50000"/>
                  </a:srgbClr>
                </a:solidFill>
                <a:latin typeface="Arial" charset="0"/>
              </a:rPr>
              <a:t>Intended to encourage </a:t>
            </a:r>
            <a:br>
              <a:rPr lang="en-US" sz="2200" dirty="0">
                <a:solidFill>
                  <a:srgbClr val="FFFFFF">
                    <a:lumMod val="50000"/>
                  </a:srgbClr>
                </a:solidFill>
                <a:latin typeface="Arial" charset="0"/>
              </a:rPr>
            </a:br>
            <a:r>
              <a:rPr lang="en-US" sz="2200" dirty="0">
                <a:solidFill>
                  <a:srgbClr val="FFFFFF">
                    <a:lumMod val="50000"/>
                  </a:srgbClr>
                </a:solidFill>
                <a:latin typeface="Arial" charset="0"/>
              </a:rPr>
              <a:t>placement of students</a:t>
            </a:r>
          </a:p>
        </p:txBody>
      </p:sp>
      <p:sp>
        <p:nvSpPr>
          <p:cNvPr id="13" name="Text Box 26"/>
          <p:cNvSpPr txBox="1">
            <a:spLocks noChangeArrowheads="1"/>
          </p:cNvSpPr>
          <p:nvPr/>
        </p:nvSpPr>
        <p:spPr bwMode="auto">
          <a:xfrm>
            <a:off x="6009375" y="3370919"/>
            <a:ext cx="4495798" cy="430887"/>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 uri="{91240B29-F687-4f45-9708-019B960494DF}">
              <a14:hiddenLine xmlns:mc="http://schemas.openxmlformats.org/markup-compatibility/2006" xmlns:mv="urn:schemas-microsoft-com:mac:vml" xmlns="" xmlns:a14="http://schemas.microsoft.com/office/drawing/2010/main" w="9525">
                <a:solidFill>
                  <a:srgbClr val="000000"/>
                </a:solidFill>
                <a:miter lim="800000"/>
                <a:headEnd/>
                <a:tailEnd/>
              </a14:hiddenLine>
            </a:ext>
          </a:extLst>
        </p:spPr>
        <p:txBody>
          <a:bodyPr wrap="square">
            <a:no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a:defRPr/>
            </a:pPr>
            <a:r>
              <a:rPr lang="en-US" sz="2200" b="1" dirty="0">
                <a:solidFill>
                  <a:srgbClr val="5D765A"/>
                </a:solidFill>
                <a:latin typeface="Arial" charset="0"/>
              </a:rPr>
              <a:t>Matching needs and resources</a:t>
            </a:r>
          </a:p>
        </p:txBody>
      </p:sp>
      <p:sp>
        <p:nvSpPr>
          <p:cNvPr id="14" name="Text Box 26"/>
          <p:cNvSpPr txBox="1">
            <a:spLocks noChangeArrowheads="1"/>
          </p:cNvSpPr>
          <p:nvPr/>
        </p:nvSpPr>
        <p:spPr bwMode="auto">
          <a:xfrm>
            <a:off x="1686793" y="4169230"/>
            <a:ext cx="4495798" cy="430887"/>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 uri="{91240B29-F687-4f45-9708-019B960494DF}">
              <a14:hiddenLine xmlns:mc="http://schemas.openxmlformats.org/markup-compatibility/2006" xmlns:mv="urn:schemas-microsoft-com:mac:vml" xmlns="" xmlns:a14="http://schemas.microsoft.com/office/drawing/2010/main" w="9525">
                <a:solidFill>
                  <a:srgbClr val="000000"/>
                </a:solidFill>
                <a:miter lim="800000"/>
                <a:headEnd/>
                <a:tailEnd/>
              </a14:hiddenLine>
            </a:ext>
          </a:extLst>
        </p:spPr>
        <p:txBody>
          <a:bodyPr wrap="square">
            <a:no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a:defRPr/>
            </a:pPr>
            <a:r>
              <a:rPr lang="en-US" sz="2200" dirty="0">
                <a:solidFill>
                  <a:srgbClr val="FFFFFF">
                    <a:lumMod val="50000"/>
                  </a:srgbClr>
                </a:solidFill>
                <a:latin typeface="Arial" charset="0"/>
              </a:rPr>
              <a:t>Possible to implement alone</a:t>
            </a:r>
          </a:p>
        </p:txBody>
      </p:sp>
      <p:sp>
        <p:nvSpPr>
          <p:cNvPr id="15" name="Text Box 26"/>
          <p:cNvSpPr txBox="1">
            <a:spLocks noChangeArrowheads="1"/>
          </p:cNvSpPr>
          <p:nvPr/>
        </p:nvSpPr>
        <p:spPr bwMode="auto">
          <a:xfrm>
            <a:off x="6009375" y="4224650"/>
            <a:ext cx="4495798" cy="430887"/>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 uri="{91240B29-F687-4f45-9708-019B960494DF}">
              <a14:hiddenLine xmlns:mc="http://schemas.openxmlformats.org/markup-compatibility/2006" xmlns:mv="urn:schemas-microsoft-com:mac:vml" xmlns="" xmlns:a14="http://schemas.microsoft.com/office/drawing/2010/main" w="9525">
                <a:solidFill>
                  <a:srgbClr val="000000"/>
                </a:solidFill>
                <a:miter lim="800000"/>
                <a:headEnd/>
                <a:tailEnd/>
              </a14:hiddenLine>
            </a:ext>
          </a:extLst>
        </p:spPr>
        <p:txBody>
          <a:bodyPr wrap="square">
            <a:no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a:defRPr/>
            </a:pPr>
            <a:r>
              <a:rPr lang="en-US" sz="2200" b="1" dirty="0">
                <a:solidFill>
                  <a:srgbClr val="5D765A"/>
                </a:solidFill>
                <a:latin typeface="Arial" charset="0"/>
              </a:rPr>
              <a:t>A collaborative effort</a:t>
            </a:r>
          </a:p>
        </p:txBody>
      </p:sp>
      <p:sp>
        <p:nvSpPr>
          <p:cNvPr id="16" name="Text Box 26"/>
          <p:cNvSpPr txBox="1">
            <a:spLocks noChangeArrowheads="1"/>
          </p:cNvSpPr>
          <p:nvPr/>
        </p:nvSpPr>
        <p:spPr bwMode="auto">
          <a:xfrm>
            <a:off x="1686793" y="4871908"/>
            <a:ext cx="4495798" cy="430887"/>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 uri="{91240B29-F687-4f45-9708-019B960494DF}">
              <a14:hiddenLine xmlns:mc="http://schemas.openxmlformats.org/markup-compatibility/2006" xmlns:mv="urn:schemas-microsoft-com:mac:vml" xmlns="" xmlns:a14="http://schemas.microsoft.com/office/drawing/2010/main" w="9525">
                <a:solidFill>
                  <a:srgbClr val="000000"/>
                </a:solidFill>
                <a:miter lim="800000"/>
                <a:headEnd/>
                <a:tailEnd/>
              </a14:hiddenLine>
            </a:ext>
          </a:extLst>
        </p:spPr>
        <p:txBody>
          <a:bodyPr wrap="square">
            <a:no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a:defRPr/>
            </a:pPr>
            <a:r>
              <a:rPr lang="en-US" sz="2200" dirty="0">
                <a:solidFill>
                  <a:srgbClr val="FFFFFF">
                    <a:lumMod val="50000"/>
                  </a:srgbClr>
                </a:solidFill>
                <a:latin typeface="Arial" charset="0"/>
              </a:rPr>
              <a:t>The same for every school</a:t>
            </a:r>
          </a:p>
        </p:txBody>
      </p:sp>
      <p:sp>
        <p:nvSpPr>
          <p:cNvPr id="17" name="Text Box 26"/>
          <p:cNvSpPr txBox="1">
            <a:spLocks noChangeArrowheads="1"/>
          </p:cNvSpPr>
          <p:nvPr/>
        </p:nvSpPr>
        <p:spPr bwMode="auto">
          <a:xfrm>
            <a:off x="5999750" y="4871908"/>
            <a:ext cx="4495798" cy="430887"/>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 uri="{91240B29-F687-4f45-9708-019B960494DF}">
              <a14:hiddenLine xmlns:mc="http://schemas.openxmlformats.org/markup-compatibility/2006" xmlns:mv="urn:schemas-microsoft-com:mac:vml" xmlns="" xmlns:a14="http://schemas.microsoft.com/office/drawing/2010/main" w="9525">
                <a:solidFill>
                  <a:srgbClr val="000000"/>
                </a:solidFill>
                <a:miter lim="800000"/>
                <a:headEnd/>
                <a:tailEnd/>
              </a14:hiddenLine>
            </a:ext>
          </a:extLst>
        </p:spPr>
        <p:txBody>
          <a:bodyPr wrap="square">
            <a:no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a:defRPr/>
            </a:pPr>
            <a:r>
              <a:rPr lang="en-US" sz="2200" b="1" dirty="0">
                <a:solidFill>
                  <a:srgbClr val="5D765A"/>
                </a:solidFill>
                <a:latin typeface="Arial" charset="0"/>
              </a:rPr>
              <a:t>Uniquely designed for each site</a:t>
            </a:r>
          </a:p>
        </p:txBody>
      </p:sp>
      <p:sp>
        <p:nvSpPr>
          <p:cNvPr id="18" name="Text Box 26"/>
          <p:cNvSpPr txBox="1">
            <a:spLocks noChangeArrowheads="1"/>
          </p:cNvSpPr>
          <p:nvPr/>
        </p:nvSpPr>
        <p:spPr bwMode="auto">
          <a:xfrm>
            <a:off x="1686793" y="5564633"/>
            <a:ext cx="4495798" cy="1107996"/>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 uri="{91240B29-F687-4f45-9708-019B960494DF}">
              <a14:hiddenLine xmlns:mc="http://schemas.openxmlformats.org/markup-compatibility/2006" xmlns:mv="urn:schemas-microsoft-com:mac:vml" xmlns="" xmlns:a14="http://schemas.microsoft.com/office/drawing/2010/main" w="9525">
                <a:solidFill>
                  <a:srgbClr val="000000"/>
                </a:solidFill>
                <a:miter lim="800000"/>
                <a:headEnd/>
                <a:tailEnd/>
              </a14:hiddenLine>
            </a:ext>
          </a:extLst>
        </p:spPr>
        <p:txBody>
          <a:bodyPr wrap="square">
            <a:no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a:defRPr/>
            </a:pPr>
            <a:r>
              <a:rPr lang="en-US" sz="2200" dirty="0">
                <a:solidFill>
                  <a:srgbClr val="FFFFFF">
                    <a:lumMod val="50000"/>
                  </a:srgbClr>
                </a:solidFill>
                <a:latin typeface="Arial" charset="0"/>
              </a:rPr>
              <a:t>A special education, a general education, a Title 1, a talented </a:t>
            </a:r>
            <a:br>
              <a:rPr lang="en-US" sz="2200" dirty="0">
                <a:solidFill>
                  <a:srgbClr val="FFFFFF">
                    <a:lumMod val="50000"/>
                  </a:srgbClr>
                </a:solidFill>
                <a:latin typeface="Arial" charset="0"/>
              </a:rPr>
            </a:br>
            <a:r>
              <a:rPr lang="en-US" sz="2200" dirty="0">
                <a:solidFill>
                  <a:srgbClr val="FFFFFF">
                    <a:lumMod val="50000"/>
                  </a:srgbClr>
                </a:solidFill>
                <a:latin typeface="Arial" charset="0"/>
              </a:rPr>
              <a:t>and gifted initiative</a:t>
            </a:r>
          </a:p>
        </p:txBody>
      </p:sp>
      <p:sp>
        <p:nvSpPr>
          <p:cNvPr id="19" name="Text Box 26"/>
          <p:cNvSpPr txBox="1">
            <a:spLocks noChangeArrowheads="1"/>
          </p:cNvSpPr>
          <p:nvPr/>
        </p:nvSpPr>
        <p:spPr bwMode="auto">
          <a:xfrm>
            <a:off x="6009375" y="5717039"/>
            <a:ext cx="4495798" cy="769441"/>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 uri="{91240B29-F687-4f45-9708-019B960494DF}">
              <a14:hiddenLine xmlns:mc="http://schemas.openxmlformats.org/markup-compatibility/2006" xmlns:mv="urn:schemas-microsoft-com:mac:vml" xmlns="" xmlns:a14="http://schemas.microsoft.com/office/drawing/2010/main" w="9525">
                <a:solidFill>
                  <a:srgbClr val="000000"/>
                </a:solidFill>
                <a:miter lim="800000"/>
                <a:headEnd/>
                <a:tailEnd/>
              </a14:hiddenLine>
            </a:ext>
          </a:extLst>
        </p:spPr>
        <p:txBody>
          <a:bodyPr wrap="square">
            <a:no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a:defRPr/>
            </a:pPr>
            <a:r>
              <a:rPr lang="en-US" sz="2200" b="1" dirty="0">
                <a:solidFill>
                  <a:srgbClr val="5D765A"/>
                </a:solidFill>
                <a:latin typeface="Arial" charset="0"/>
              </a:rPr>
              <a:t>An every education initiative focusing on system change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97836" y="1455608"/>
            <a:ext cx="1457292" cy="794242"/>
          </a:xfrm>
          <a:prstGeom prst="rect">
            <a:avLst/>
          </a:prstGeom>
        </p:spPr>
      </p:pic>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97836" y="2300284"/>
            <a:ext cx="1457292" cy="794242"/>
          </a:xfrm>
          <a:prstGeom prst="rect">
            <a:avLst/>
          </a:prstGeom>
        </p:spPr>
      </p:pic>
      <p:pic>
        <p:nvPicPr>
          <p:cNvPr id="27" name="Picture 2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97836" y="3228814"/>
            <a:ext cx="1457292" cy="794242"/>
          </a:xfrm>
          <a:prstGeom prst="rect">
            <a:avLst/>
          </a:prstGeom>
        </p:spPr>
      </p:pic>
      <p:pic>
        <p:nvPicPr>
          <p:cNvPr id="28" name="Picture 2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97836" y="3995927"/>
            <a:ext cx="1457292" cy="794242"/>
          </a:xfrm>
          <a:prstGeom prst="rect">
            <a:avLst/>
          </a:prstGeom>
        </p:spPr>
      </p:pic>
      <p:pic>
        <p:nvPicPr>
          <p:cNvPr id="29" name="Picture 2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97836" y="4770391"/>
            <a:ext cx="1457292" cy="794242"/>
          </a:xfrm>
          <a:prstGeom prst="rect">
            <a:avLst/>
          </a:prstGeom>
        </p:spPr>
      </p:pic>
      <p:pic>
        <p:nvPicPr>
          <p:cNvPr id="30" name="Picture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97836" y="5721510"/>
            <a:ext cx="1457292" cy="794242"/>
          </a:xfrm>
          <a:prstGeom prst="rect">
            <a:avLst/>
          </a:prstGeom>
        </p:spPr>
      </p:pic>
    </p:spTree>
    <p:extLst>
      <p:ext uri="{BB962C8B-B14F-4D97-AF65-F5344CB8AC3E}">
        <p14:creationId xmlns:p14="http://schemas.microsoft.com/office/powerpoint/2010/main" val="1028858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500"/>
                                        <p:tgtEl>
                                          <p:spTgt spid="30"/>
                                        </p:tgtEl>
                                      </p:cBhvr>
                                    </p:animEffect>
                                  </p:childTnLst>
                                </p:cTn>
                              </p:par>
                              <p:par>
                                <p:cTn id="67" presetID="1" presetClass="entr" presetSubtype="0"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P spid="18" grpId="0"/>
      <p:bldP spid="1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14583-AD14-1847-A1DA-2956C697B7E2}"/>
              </a:ext>
            </a:extLst>
          </p:cNvPr>
          <p:cNvSpPr>
            <a:spLocks noGrp="1"/>
          </p:cNvSpPr>
          <p:nvPr>
            <p:ph type="title"/>
          </p:nvPr>
        </p:nvSpPr>
        <p:spPr>
          <a:solidFill>
            <a:srgbClr val="92D050"/>
          </a:solidFill>
        </p:spPr>
        <p:txBody>
          <a:bodyPr/>
          <a:lstStyle/>
          <a:p>
            <a:r>
              <a:rPr lang="en-US" dirty="0"/>
              <a:t> What We Were Getting:  The Old Way</a:t>
            </a:r>
          </a:p>
        </p:txBody>
      </p:sp>
      <p:sp>
        <p:nvSpPr>
          <p:cNvPr id="6" name="Content Placeholder 5">
            <a:extLst>
              <a:ext uri="{FF2B5EF4-FFF2-40B4-BE49-F238E27FC236}">
                <a16:creationId xmlns:a16="http://schemas.microsoft.com/office/drawing/2014/main" id="{193D840C-5D4C-4348-8B21-D438B0D4E076}"/>
              </a:ext>
            </a:extLst>
          </p:cNvPr>
          <p:cNvSpPr>
            <a:spLocks noGrp="1"/>
          </p:cNvSpPr>
          <p:nvPr>
            <p:ph idx="1"/>
          </p:nvPr>
        </p:nvSpPr>
        <p:spPr/>
        <p:txBody>
          <a:bodyPr/>
          <a:lstStyle/>
          <a:p>
            <a:r>
              <a:rPr lang="en-US" sz="3200" dirty="0"/>
              <a:t>Siloed System of General and Special Education with not much in between.</a:t>
            </a:r>
          </a:p>
          <a:p>
            <a:r>
              <a:rPr lang="en-US" sz="3200" dirty="0"/>
              <a:t>Students with the most intensive needs at each grade level didn’t EVER  qualify for services despite having identical needs to students who did qualify.</a:t>
            </a:r>
          </a:p>
          <a:p>
            <a:r>
              <a:rPr lang="en-US" sz="3200" dirty="0"/>
              <a:t>Many students with intensive needs didn’t qualify until 4</a:t>
            </a:r>
            <a:r>
              <a:rPr lang="en-US" sz="3200" baseline="30000" dirty="0"/>
              <a:t>th</a:t>
            </a:r>
            <a:r>
              <a:rPr lang="en-US" sz="3200" dirty="0"/>
              <a:t> or 5</a:t>
            </a:r>
            <a:r>
              <a:rPr lang="en-US" sz="3200" baseline="30000" dirty="0"/>
              <a:t>th</a:t>
            </a:r>
            <a:r>
              <a:rPr lang="en-US" sz="3200" dirty="0"/>
              <a:t> grade resulting in a Wait to Fail Model.</a:t>
            </a:r>
          </a:p>
          <a:p>
            <a:endParaRPr lang="en-US" dirty="0"/>
          </a:p>
        </p:txBody>
      </p:sp>
    </p:spTree>
    <p:extLst>
      <p:ext uri="{BB962C8B-B14F-4D97-AF65-F5344CB8AC3E}">
        <p14:creationId xmlns:p14="http://schemas.microsoft.com/office/powerpoint/2010/main" val="125648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checkerboard(across)">
                                      <p:cBhvr>
                                        <p:cTn id="13"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 name="New Thinking"/>
          <p:cNvSpPr txBox="1">
            <a:spLocks noGrp="1"/>
          </p:cNvSpPr>
          <p:nvPr>
            <p:ph type="title"/>
          </p:nvPr>
        </p:nvSpPr>
        <p:spPr>
          <a:prstGeom prst="rect">
            <a:avLst/>
          </a:prstGeom>
        </p:spPr>
        <p:txBody>
          <a:bodyPr>
            <a:normAutofit/>
          </a:bodyPr>
          <a:lstStyle>
            <a:lvl1pPr>
              <a:defRPr sz="5500"/>
            </a:lvl1pPr>
          </a:lstStyle>
          <a:p>
            <a:r>
              <a:rPr dirty="0"/>
              <a:t>New Thinking</a:t>
            </a:r>
          </a:p>
        </p:txBody>
      </p:sp>
      <p:sp>
        <p:nvSpPr>
          <p:cNvPr id="737" name="Every Problem Learning is NOT a Special Education Problem, But Requires Early and Intensive Intervention…"/>
          <p:cNvSpPr txBox="1">
            <a:spLocks noGrp="1"/>
          </p:cNvSpPr>
          <p:nvPr>
            <p:ph idx="1"/>
          </p:nvPr>
        </p:nvSpPr>
        <p:spPr>
          <a:xfrm>
            <a:off x="838200" y="1690688"/>
            <a:ext cx="10515600" cy="4351338"/>
          </a:xfrm>
          <a:prstGeom prst="rect">
            <a:avLst/>
          </a:prstGeom>
        </p:spPr>
        <p:txBody>
          <a:bodyPr>
            <a:normAutofit/>
          </a:bodyPr>
          <a:lstStyle/>
          <a:p>
            <a:pPr defTabSz="238235">
              <a:spcBef>
                <a:spcPts val="1687"/>
              </a:spcBef>
              <a:buClr>
                <a:srgbClr val="0433FF"/>
              </a:buClr>
              <a:buSzPct val="100000"/>
              <a:defRPr sz="1971">
                <a:solidFill>
                  <a:srgbClr val="000000"/>
                </a:solidFill>
                <a:latin typeface="Futura"/>
                <a:ea typeface="Futura"/>
                <a:cs typeface="Futura"/>
                <a:sym typeface="Futura"/>
              </a:defRPr>
            </a:pPr>
            <a:r>
              <a:rPr sz="3200" dirty="0"/>
              <a:t>Every Problem Learning is </a:t>
            </a:r>
            <a:r>
              <a:rPr sz="3200" dirty="0">
                <a:solidFill>
                  <a:srgbClr val="0433FF"/>
                </a:solidFill>
              </a:rPr>
              <a:t>NOT a Special Education Problem</a:t>
            </a:r>
            <a:r>
              <a:rPr sz="3200" dirty="0"/>
              <a:t>, But Requires </a:t>
            </a:r>
            <a:r>
              <a:rPr sz="3200" dirty="0">
                <a:solidFill>
                  <a:srgbClr val="FF2600"/>
                </a:solidFill>
              </a:rPr>
              <a:t>Early and Intensive Intervention</a:t>
            </a:r>
            <a:endParaRPr lang="en-US" sz="3200" dirty="0">
              <a:solidFill>
                <a:srgbClr val="FF2600"/>
              </a:solidFill>
            </a:endParaRPr>
          </a:p>
          <a:p>
            <a:pPr defTabSz="238235">
              <a:spcBef>
                <a:spcPts val="1687"/>
              </a:spcBef>
              <a:buClr>
                <a:srgbClr val="0433FF"/>
              </a:buClr>
              <a:buSzPct val="100000"/>
              <a:defRPr sz="1971">
                <a:solidFill>
                  <a:srgbClr val="000000"/>
                </a:solidFill>
                <a:latin typeface="Futura"/>
                <a:ea typeface="Futura"/>
                <a:cs typeface="Futura"/>
                <a:sym typeface="Futura"/>
              </a:defRPr>
            </a:pPr>
            <a:r>
              <a:rPr sz="3200" dirty="0">
                <a:solidFill>
                  <a:srgbClr val="0433FF"/>
                </a:solidFill>
              </a:rPr>
              <a:t>Identifying What the Student “NEEDS”</a:t>
            </a:r>
            <a:r>
              <a:rPr sz="3200" dirty="0"/>
              <a:t> Is the </a:t>
            </a:r>
            <a:r>
              <a:rPr sz="3200" dirty="0">
                <a:solidFill>
                  <a:srgbClr val="FF2600"/>
                </a:solidFill>
              </a:rPr>
              <a:t>Key to Any Assessment Activity</a:t>
            </a:r>
            <a:endParaRPr lang="en-US" sz="3200" dirty="0">
              <a:solidFill>
                <a:srgbClr val="FF2600"/>
              </a:solidFill>
            </a:endParaRPr>
          </a:p>
          <a:p>
            <a:pPr defTabSz="238235">
              <a:spcBef>
                <a:spcPts val="1687"/>
              </a:spcBef>
              <a:buClr>
                <a:srgbClr val="0433FF"/>
              </a:buClr>
              <a:buSzPct val="100000"/>
              <a:defRPr sz="1971">
                <a:solidFill>
                  <a:srgbClr val="000000"/>
                </a:solidFill>
                <a:latin typeface="Futura"/>
                <a:ea typeface="Futura"/>
                <a:cs typeface="Futura"/>
                <a:sym typeface="Futura"/>
              </a:defRPr>
            </a:pPr>
            <a:r>
              <a:rPr sz="3200" dirty="0">
                <a:solidFill>
                  <a:srgbClr val="0433FF"/>
                </a:solidFill>
              </a:rPr>
              <a:t>If You NEED Something (</a:t>
            </a:r>
            <a:r>
              <a:rPr sz="3200" dirty="0"/>
              <a:t>Intensive Intervention), </a:t>
            </a:r>
            <a:r>
              <a:rPr sz="3200" dirty="0">
                <a:solidFill>
                  <a:srgbClr val="FF2600"/>
                </a:solidFill>
              </a:rPr>
              <a:t>You GET Something</a:t>
            </a:r>
            <a:r>
              <a:rPr sz="3200" dirty="0"/>
              <a:t> (Appropriately Intensive Intervention)</a:t>
            </a:r>
            <a:endParaRPr lang="en-US" sz="3200" dirty="0"/>
          </a:p>
          <a:p>
            <a:pPr defTabSz="238235">
              <a:spcBef>
                <a:spcPts val="1687"/>
              </a:spcBef>
              <a:buClr>
                <a:srgbClr val="0433FF"/>
              </a:buClr>
              <a:buSzPct val="100000"/>
              <a:defRPr sz="1971">
                <a:solidFill>
                  <a:srgbClr val="000000"/>
                </a:solidFill>
                <a:latin typeface="Futura"/>
                <a:ea typeface="Futura"/>
                <a:cs typeface="Futura"/>
                <a:sym typeface="Futura"/>
              </a:defRPr>
            </a:pPr>
            <a:r>
              <a:rPr sz="3200" dirty="0"/>
              <a:t>Early Intervention </a:t>
            </a:r>
            <a:r>
              <a:rPr sz="3200" dirty="0">
                <a:solidFill>
                  <a:srgbClr val="0433FF"/>
                </a:solidFill>
              </a:rPr>
              <a:t>MUST Be Driven by Universal Screening,</a:t>
            </a:r>
            <a:r>
              <a:rPr sz="3200" dirty="0"/>
              <a:t> </a:t>
            </a:r>
            <a:r>
              <a:rPr sz="3200" dirty="0">
                <a:solidFill>
                  <a:srgbClr val="FF2600"/>
                </a:solidFill>
              </a:rPr>
              <a:t>Especially K-6, Not Referral</a:t>
            </a:r>
            <a:endParaRPr lang="en-US" sz="3200" dirty="0">
              <a:solidFill>
                <a:srgbClr val="FF2600"/>
              </a:solidFill>
            </a:endParaRPr>
          </a:p>
        </p:txBody>
      </p:sp>
    </p:spTree>
    <p:extLst>
      <p:ext uri="{BB962C8B-B14F-4D97-AF65-F5344CB8AC3E}">
        <p14:creationId xmlns:p14="http://schemas.microsoft.com/office/powerpoint/2010/main" val="2058706415"/>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37">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73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73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73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iterate>
                                    <p:tmAbs val="0"/>
                                  </p:iterate>
                                  <p:childTnLst>
                                    <p:set>
                                      <p:cBhvr>
                                        <p:cTn id="14" fill="hold"/>
                                        <p:tgtEl>
                                          <p:spTgt spid="73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 grpId="0" build="p" bldLvl="5"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6889E0-6799-3D4C-AB1F-402465EA8D0E}"/>
              </a:ext>
            </a:extLst>
          </p:cNvPr>
          <p:cNvSpPr/>
          <p:nvPr/>
        </p:nvSpPr>
        <p:spPr>
          <a:xfrm>
            <a:off x="1089211" y="1496741"/>
            <a:ext cx="9843247" cy="5452775"/>
          </a:xfrm>
          <a:prstGeom prst="rect">
            <a:avLst/>
          </a:prstGeom>
        </p:spPr>
        <p:txBody>
          <a:bodyPr wrap="square">
            <a:spAutoFit/>
          </a:bodyPr>
          <a:lstStyle/>
          <a:p>
            <a:pPr marL="457200" indent="-457200" defTabSz="238235">
              <a:spcBef>
                <a:spcPts val="1687"/>
              </a:spcBef>
              <a:buClr>
                <a:srgbClr val="0433FF"/>
              </a:buClr>
              <a:buSzPct val="100000"/>
              <a:buFont typeface="Arial" panose="020B0604020202020204" pitchFamily="34" charset="0"/>
              <a:buChar char="•"/>
              <a:defRPr sz="1971">
                <a:solidFill>
                  <a:srgbClr val="000000"/>
                </a:solidFill>
                <a:latin typeface="Futura"/>
                <a:ea typeface="Futura"/>
                <a:cs typeface="Futura"/>
                <a:sym typeface="Futura"/>
              </a:defRPr>
            </a:pPr>
            <a:r>
              <a:rPr lang="en-US" sz="3200" dirty="0">
                <a:solidFill>
                  <a:srgbClr val="0433FF"/>
                </a:solidFill>
              </a:rPr>
              <a:t>General Education Must Provide  Stronger Core, Research-Based Programs</a:t>
            </a:r>
            <a:r>
              <a:rPr lang="en-US" sz="3200" dirty="0"/>
              <a:t> AND a </a:t>
            </a:r>
            <a:r>
              <a:rPr lang="en-US" sz="3200" dirty="0">
                <a:solidFill>
                  <a:srgbClr val="FF2600"/>
                </a:solidFill>
              </a:rPr>
              <a:t>Broader Range of Appropriately Intensive Interventions</a:t>
            </a:r>
          </a:p>
          <a:p>
            <a:pPr marL="457200" indent="-457200" defTabSz="238235">
              <a:spcBef>
                <a:spcPts val="1687"/>
              </a:spcBef>
              <a:buClr>
                <a:srgbClr val="0433FF"/>
              </a:buClr>
              <a:buSzPct val="100000"/>
              <a:buFont typeface="Arial" panose="020B0604020202020204" pitchFamily="34" charset="0"/>
              <a:buChar char="•"/>
              <a:defRPr sz="1971">
                <a:solidFill>
                  <a:srgbClr val="000000"/>
                </a:solidFill>
                <a:latin typeface="Futura"/>
                <a:ea typeface="Futura"/>
                <a:cs typeface="Futura"/>
                <a:sym typeface="Futura"/>
              </a:defRPr>
            </a:pPr>
            <a:r>
              <a:rPr lang="en-US" sz="3200" dirty="0"/>
              <a:t>Intervention is </a:t>
            </a:r>
            <a:r>
              <a:rPr lang="en-US" sz="3200" dirty="0">
                <a:solidFill>
                  <a:srgbClr val="0433FF"/>
                </a:solidFill>
              </a:rPr>
              <a:t>PROACTIVELY DESIGNED</a:t>
            </a:r>
            <a:r>
              <a:rPr lang="en-US" sz="3200" dirty="0"/>
              <a:t>. Figure Out </a:t>
            </a:r>
            <a:r>
              <a:rPr lang="en-US" sz="3200" dirty="0">
                <a:solidFill>
                  <a:srgbClr val="FF2600"/>
                </a:solidFill>
              </a:rPr>
              <a:t>WHAT We Do</a:t>
            </a:r>
            <a:r>
              <a:rPr lang="en-US" sz="3200" dirty="0"/>
              <a:t>, THEN Figure Out </a:t>
            </a:r>
            <a:r>
              <a:rPr lang="en-US" sz="3200" dirty="0">
                <a:solidFill>
                  <a:srgbClr val="FF2600"/>
                </a:solidFill>
              </a:rPr>
              <a:t>WHO NEEDS IT!</a:t>
            </a:r>
          </a:p>
          <a:p>
            <a:pPr marL="457200" indent="-457200" defTabSz="238235">
              <a:spcBef>
                <a:spcPts val="1687"/>
              </a:spcBef>
              <a:buClr>
                <a:srgbClr val="0433FF"/>
              </a:buClr>
              <a:buSzPct val="100000"/>
              <a:buFont typeface="Arial" panose="020B0604020202020204" pitchFamily="34" charset="0"/>
              <a:buChar char="•"/>
              <a:defRPr sz="1971">
                <a:solidFill>
                  <a:srgbClr val="000000"/>
                </a:solidFill>
                <a:latin typeface="Futura"/>
                <a:ea typeface="Futura"/>
                <a:cs typeface="Futura"/>
                <a:sym typeface="Futura"/>
              </a:defRPr>
            </a:pPr>
            <a:r>
              <a:rPr lang="en-US" sz="3200" dirty="0">
                <a:solidFill>
                  <a:srgbClr val="0433FF"/>
                </a:solidFill>
              </a:rPr>
              <a:t>Special Education Needs to Focus on Results</a:t>
            </a:r>
            <a:r>
              <a:rPr lang="en-US" sz="3200" dirty="0"/>
              <a:t>, not </a:t>
            </a:r>
            <a:r>
              <a:rPr lang="en-US" sz="3200" dirty="0">
                <a:solidFill>
                  <a:srgbClr val="FF2600"/>
                </a:solidFill>
              </a:rPr>
              <a:t>Just Compliance and that Means Increasing Research-Based Practices and Intensity of Intervention</a:t>
            </a:r>
          </a:p>
        </p:txBody>
      </p:sp>
      <p:sp>
        <p:nvSpPr>
          <p:cNvPr id="4" name="New Thinking">
            <a:extLst>
              <a:ext uri="{FF2B5EF4-FFF2-40B4-BE49-F238E27FC236}">
                <a16:creationId xmlns:a16="http://schemas.microsoft.com/office/drawing/2014/main" id="{E04C3BEF-CEB5-B345-8006-696C28935546}"/>
              </a:ext>
            </a:extLst>
          </p:cNvPr>
          <p:cNvSpPr txBox="1">
            <a:spLocks noGrp="1"/>
          </p:cNvSpPr>
          <p:nvPr>
            <p:ph type="ctrTitle"/>
          </p:nvPr>
        </p:nvSpPr>
        <p:spPr>
          <a:prstGeom prst="rect">
            <a:avLst/>
          </a:prstGeom>
        </p:spPr>
        <p:txBody>
          <a:bodyPr>
            <a:normAutofit fontScale="90000"/>
          </a:bodyPr>
          <a:lstStyle>
            <a:lvl1pPr>
              <a:defRPr sz="5500"/>
            </a:lvl1pPr>
          </a:lstStyle>
          <a:p>
            <a:r>
              <a:rPr dirty="0"/>
              <a:t>New Thinking</a:t>
            </a:r>
          </a:p>
        </p:txBody>
      </p:sp>
    </p:spTree>
    <p:extLst>
      <p:ext uri="{BB962C8B-B14F-4D97-AF65-F5344CB8AC3E}">
        <p14:creationId xmlns:p14="http://schemas.microsoft.com/office/powerpoint/2010/main" val="9433132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7CC42-9C43-8B43-B73C-0A34AC6F820A}"/>
              </a:ext>
            </a:extLst>
          </p:cNvPr>
          <p:cNvSpPr>
            <a:spLocks noGrp="1"/>
          </p:cNvSpPr>
          <p:nvPr>
            <p:ph type="title" idx="4294967295"/>
          </p:nvPr>
        </p:nvSpPr>
        <p:spPr>
          <a:xfrm>
            <a:off x="389964" y="150158"/>
            <a:ext cx="11239500" cy="1339850"/>
          </a:xfrm>
        </p:spPr>
        <p:txBody>
          <a:bodyPr/>
          <a:lstStyle/>
          <a:p>
            <a:r>
              <a:rPr lang="en-US" dirty="0">
                <a:solidFill>
                  <a:schemeClr val="bg1"/>
                </a:solidFill>
              </a:rPr>
              <a:t>What I Know after 13 years of Implementing a Better way</a:t>
            </a:r>
          </a:p>
        </p:txBody>
      </p:sp>
      <p:sp>
        <p:nvSpPr>
          <p:cNvPr id="3" name="Text Placeholder 2">
            <a:extLst>
              <a:ext uri="{FF2B5EF4-FFF2-40B4-BE49-F238E27FC236}">
                <a16:creationId xmlns:a16="http://schemas.microsoft.com/office/drawing/2014/main" id="{835B0A2F-B194-5D41-BEF8-B44972A681C9}"/>
              </a:ext>
            </a:extLst>
          </p:cNvPr>
          <p:cNvSpPr>
            <a:spLocks noGrp="1"/>
          </p:cNvSpPr>
          <p:nvPr>
            <p:ph type="body" idx="4294967295"/>
          </p:nvPr>
        </p:nvSpPr>
        <p:spPr>
          <a:xfrm>
            <a:off x="1443093" y="1864659"/>
            <a:ext cx="9133242" cy="4027488"/>
          </a:xfrm>
        </p:spPr>
        <p:txBody>
          <a:bodyPr>
            <a:normAutofit/>
          </a:bodyPr>
          <a:lstStyle/>
          <a:p>
            <a:pPr lvl="1"/>
            <a:r>
              <a:rPr lang="en-US" sz="2800" dirty="0">
                <a:latin typeface="Calibri" charset="0"/>
              </a:rPr>
              <a:t>The floodgates did not open.</a:t>
            </a:r>
          </a:p>
          <a:p>
            <a:pPr lvl="1"/>
            <a:r>
              <a:rPr lang="en-US" sz="2800" dirty="0">
                <a:latin typeface="Calibri" charset="0"/>
              </a:rPr>
              <a:t>Achievement increased for all students.</a:t>
            </a:r>
          </a:p>
          <a:p>
            <a:pPr lvl="1"/>
            <a:r>
              <a:rPr lang="en-US" sz="2800" dirty="0">
                <a:latin typeface="Calibri" charset="0"/>
              </a:rPr>
              <a:t>IQ tests are no longer needed for SLD and this frees up TIME.</a:t>
            </a:r>
          </a:p>
          <a:p>
            <a:pPr lvl="1"/>
            <a:r>
              <a:rPr lang="en-US" sz="2800" dirty="0">
                <a:latin typeface="Calibri" charset="0"/>
              </a:rPr>
              <a:t>Treatment integrity should not be optional.</a:t>
            </a:r>
          </a:p>
          <a:p>
            <a:pPr lvl="1"/>
            <a:r>
              <a:rPr lang="en-US" sz="2800" dirty="0">
                <a:latin typeface="Calibri" charset="0"/>
              </a:rPr>
              <a:t>Instructional match continues to be a problem.</a:t>
            </a:r>
          </a:p>
          <a:p>
            <a:pPr lvl="1"/>
            <a:r>
              <a:rPr lang="en-US" sz="2800" dirty="0">
                <a:latin typeface="Calibri" charset="0"/>
              </a:rPr>
              <a:t>State definition of ROI can be a problem.</a:t>
            </a:r>
          </a:p>
          <a:p>
            <a:pPr lvl="1"/>
            <a:r>
              <a:rPr lang="en-US" sz="2800" dirty="0">
                <a:latin typeface="Calibri" charset="0"/>
              </a:rPr>
              <a:t>National and state comparisons don</a:t>
            </a:r>
            <a:r>
              <a:rPr lang="fr-FR" sz="2800" dirty="0">
                <a:latin typeface="Calibri" charset="0"/>
              </a:rPr>
              <a:t>’</a:t>
            </a:r>
            <a:r>
              <a:rPr lang="en-US" altLang="ja-JP" sz="2800" dirty="0">
                <a:latin typeface="Calibri" charset="0"/>
              </a:rPr>
              <a:t>t always make sense.</a:t>
            </a:r>
          </a:p>
          <a:p>
            <a:endParaRPr lang="en-US" dirty="0"/>
          </a:p>
        </p:txBody>
      </p:sp>
    </p:spTree>
    <p:extLst>
      <p:ext uri="{BB962C8B-B14F-4D97-AF65-F5344CB8AC3E}">
        <p14:creationId xmlns:p14="http://schemas.microsoft.com/office/powerpoint/2010/main" val="2626708210"/>
      </p:ext>
    </p:extLst>
  </p:cSld>
  <p:clrMapOvr>
    <a:masterClrMapping/>
  </p:clrMapOvr>
  <mc:AlternateContent xmlns:mc="http://schemas.openxmlformats.org/markup-compatibility/2006" xmlns:p14="http://schemas.microsoft.com/office/powerpoint/2010/main">
    <mc:Choice Requires="p14">
      <p:transition p14:dur="10" advClick="0" advTm="59000"/>
    </mc:Choice>
    <mc:Fallback xmlns="">
      <p:transition advClick="0" advTm="59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nvGraphicFramePr>
        <p:xfrm>
          <a:off x="1806299" y="512832"/>
          <a:ext cx="8579402" cy="58323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700126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92313" y="2332038"/>
            <a:ext cx="8229600" cy="4525962"/>
          </a:xfrm>
        </p:spPr>
        <p:txBody>
          <a:bodyPr rtlCol="0">
            <a:normAutofit/>
          </a:bodyPr>
          <a:lstStyle/>
          <a:p>
            <a:pPr marL="0" indent="0">
              <a:buNone/>
              <a:defRPr/>
            </a:pPr>
            <a:endParaRPr lang="en-US" dirty="0"/>
          </a:p>
          <a:p>
            <a:pPr>
              <a:buFont typeface="Arial" pitchFamily="34" charset="0"/>
              <a:buChar char="•"/>
              <a:defRPr/>
            </a:pPr>
            <a:endParaRPr lang="en-US" dirty="0"/>
          </a:p>
        </p:txBody>
      </p:sp>
      <p:sp>
        <p:nvSpPr>
          <p:cNvPr id="4" name="Title 1"/>
          <p:cNvSpPr>
            <a:spLocks noGrp="1"/>
          </p:cNvSpPr>
          <p:nvPr>
            <p:ph type="title"/>
          </p:nvPr>
        </p:nvSpPr>
        <p:spPr>
          <a:xfrm>
            <a:off x="457200" y="274637"/>
            <a:ext cx="10448365" cy="2199621"/>
          </a:xfrm>
          <a:solidFill>
            <a:schemeClr val="tx2">
              <a:lumMod val="20000"/>
              <a:lumOff val="80000"/>
            </a:schemeClr>
          </a:solidFill>
        </p:spPr>
        <p:txBody>
          <a:bodyPr rtlCol="0">
            <a:normAutofit/>
          </a:bodyPr>
          <a:lstStyle/>
          <a:p>
            <a:pPr>
              <a:defRPr/>
            </a:pPr>
            <a:r>
              <a:rPr lang="en-US" dirty="0"/>
              <a:t>Big Idea #2: MTSS is about improving outcomes, not just about qualifying for services</a:t>
            </a:r>
          </a:p>
        </p:txBody>
      </p:sp>
      <p:pic>
        <p:nvPicPr>
          <p:cNvPr id="29699" name="Picture 5"/>
          <p:cNvPicPr>
            <a:picLocks noChangeAspect="1"/>
          </p:cNvPicPr>
          <p:nvPr/>
        </p:nvPicPr>
        <p:blipFill>
          <a:blip r:embed="rId3" cstate="print"/>
          <a:srcRect/>
          <a:stretch>
            <a:fillRect/>
          </a:stretch>
        </p:blipFill>
        <p:spPr bwMode="auto">
          <a:xfrm>
            <a:off x="4440238" y="2997200"/>
            <a:ext cx="4906962" cy="3716338"/>
          </a:xfrm>
          <a:prstGeom prst="rect">
            <a:avLst/>
          </a:prstGeom>
          <a:noFill/>
          <a:ln w="9525">
            <a:noFill/>
            <a:miter lim="800000"/>
            <a:headEnd/>
            <a:tailEnd/>
          </a:ln>
        </p:spPr>
      </p:pic>
    </p:spTree>
    <p:extLst>
      <p:ext uri="{BB962C8B-B14F-4D97-AF65-F5344CB8AC3E}">
        <p14:creationId xmlns:p14="http://schemas.microsoft.com/office/powerpoint/2010/main" val="283847006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Number Placeholder 1"/>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522A41A5-174C-E74A-9680-A84AC8D0711C}" type="slidenum">
              <a:rPr lang="en-US" sz="1400"/>
              <a:pPr/>
              <a:t>47</a:t>
            </a:fld>
            <a:endParaRPr lang="en-US" sz="1400"/>
          </a:p>
        </p:txBody>
      </p:sp>
      <p:pic>
        <p:nvPicPr>
          <p:cNvPr id="164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6576" y="511176"/>
            <a:ext cx="8577263" cy="58340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a:off x="2984500" y="3937001"/>
            <a:ext cx="7399338" cy="4762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3746500" y="3317875"/>
            <a:ext cx="1079500" cy="508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4869" name="TextBox 6"/>
          <p:cNvSpPr txBox="1">
            <a:spLocks noChangeArrowheads="1"/>
          </p:cNvSpPr>
          <p:nvPr/>
        </p:nvSpPr>
        <p:spPr bwMode="auto">
          <a:xfrm>
            <a:off x="4826000" y="3524250"/>
            <a:ext cx="3251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eaLnBrk="1" hangingPunct="1"/>
            <a:r>
              <a:rPr lang="en-US" sz="1800">
                <a:latin typeface="Calibri" charset="0"/>
                <a:ea typeface="ＭＳ Ｐゴシック" charset="0"/>
                <a:cs typeface="ＭＳ Ｐゴシック" charset="0"/>
              </a:rPr>
              <a:t>Average proficiency in 1996</a:t>
            </a:r>
          </a:p>
        </p:txBody>
      </p:sp>
    </p:spTree>
    <p:extLst>
      <p:ext uri="{BB962C8B-B14F-4D97-AF65-F5344CB8AC3E}">
        <p14:creationId xmlns:p14="http://schemas.microsoft.com/office/powerpoint/2010/main" val="4682304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1804988" y="509588"/>
          <a:ext cx="8582025" cy="58388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829197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2"/>
          <p:cNvGrpSpPr/>
          <p:nvPr>
            <p:custDataLst>
              <p:tags r:id="rId2"/>
            </p:custDataLst>
          </p:nvPr>
        </p:nvGrpSpPr>
        <p:grpSpPr>
          <a:xfrm>
            <a:off x="1524001" y="1212791"/>
            <a:ext cx="9144000" cy="8433405"/>
            <a:chOff x="1" y="1352490"/>
            <a:chExt cx="9144000" cy="8719105"/>
          </a:xfrm>
        </p:grpSpPr>
        <p:grpSp>
          <p:nvGrpSpPr>
            <p:cNvPr id="3" name="Group 16"/>
            <p:cNvGrpSpPr/>
            <p:nvPr/>
          </p:nvGrpSpPr>
          <p:grpSpPr>
            <a:xfrm>
              <a:off x="1" y="1752600"/>
              <a:ext cx="9144000" cy="8318995"/>
              <a:chOff x="1061358" y="2613074"/>
              <a:chExt cx="7021286" cy="6387799"/>
            </a:xfrm>
          </p:grpSpPr>
          <p:grpSp>
            <p:nvGrpSpPr>
              <p:cNvPr id="6" name="Group 14"/>
              <p:cNvGrpSpPr/>
              <p:nvPr/>
            </p:nvGrpSpPr>
            <p:grpSpPr>
              <a:xfrm>
                <a:off x="1390356" y="2613074"/>
                <a:ext cx="6302326" cy="6387799"/>
                <a:chOff x="1390356" y="2613074"/>
                <a:chExt cx="6302326" cy="6387799"/>
              </a:xfrm>
            </p:grpSpPr>
            <p:grpSp>
              <p:nvGrpSpPr>
                <p:cNvPr id="7" name="Group 8"/>
                <p:cNvGrpSpPr/>
                <p:nvPr/>
              </p:nvGrpSpPr>
              <p:grpSpPr>
                <a:xfrm>
                  <a:off x="1390356" y="2613074"/>
                  <a:ext cx="6302326" cy="6387799"/>
                  <a:chOff x="2148114" y="1676400"/>
                  <a:chExt cx="4876800" cy="4942940"/>
                </a:xfrm>
              </p:grpSpPr>
              <p:sp>
                <p:nvSpPr>
                  <p:cNvPr id="4" name="Oval 3"/>
                  <p:cNvSpPr/>
                  <p:nvPr/>
                </p:nvSpPr>
                <p:spPr>
                  <a:xfrm>
                    <a:off x="2590800" y="2133600"/>
                    <a:ext cx="3962400" cy="396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2148114" y="1676400"/>
                    <a:ext cx="4876800" cy="4876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2482122" y="4257140"/>
                    <a:ext cx="4068536" cy="2362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a:t>S</a:t>
                    </a:r>
                  </a:p>
                </p:txBody>
              </p:sp>
            </p:grpSp>
            <p:sp>
              <p:nvSpPr>
                <p:cNvPr id="10" name="Pie 9"/>
                <p:cNvSpPr/>
                <p:nvPr/>
              </p:nvSpPr>
              <p:spPr>
                <a:xfrm rot="20223546">
                  <a:off x="1930378" y="3227204"/>
                  <a:ext cx="5288627" cy="5208548"/>
                </a:xfrm>
                <a:prstGeom prst="pie">
                  <a:avLst>
                    <a:gd name="adj1" fmla="val 12156027"/>
                    <a:gd name="adj2" fmla="val 1401148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Pie 10"/>
                <p:cNvSpPr/>
                <p:nvPr/>
              </p:nvSpPr>
              <p:spPr>
                <a:xfrm rot="2376212">
                  <a:off x="1927541" y="3235271"/>
                  <a:ext cx="5288627" cy="5208548"/>
                </a:xfrm>
                <a:prstGeom prst="pie">
                  <a:avLst>
                    <a:gd name="adj1" fmla="val 11835308"/>
                    <a:gd name="adj2" fmla="val 13645237"/>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Pie 11"/>
                <p:cNvSpPr/>
                <p:nvPr/>
              </p:nvSpPr>
              <p:spPr>
                <a:xfrm rot="486842">
                  <a:off x="1931953" y="3225791"/>
                  <a:ext cx="5288627" cy="5208548"/>
                </a:xfrm>
                <a:prstGeom prst="pie">
                  <a:avLst>
                    <a:gd name="adj1" fmla="val 12116907"/>
                    <a:gd name="adj2" fmla="val 1372035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16" name="TextBox 15"/>
              <p:cNvSpPr txBox="1"/>
              <p:nvPr/>
            </p:nvSpPr>
            <p:spPr>
              <a:xfrm>
                <a:off x="1061358" y="5867400"/>
                <a:ext cx="7021286" cy="513103"/>
              </a:xfrm>
              <a:prstGeom prst="rect">
                <a:avLst/>
              </a:prstGeom>
              <a:solidFill>
                <a:schemeClr val="bg1"/>
              </a:solidFill>
            </p:spPr>
            <p:txBody>
              <a:bodyPr wrap="square" rtlCol="0">
                <a:spAutoFit/>
              </a:bodyPr>
              <a:lstStyle/>
              <a:p>
                <a:pPr algn="ctr"/>
                <a:r>
                  <a:rPr lang="en-US" sz="3600" i="1" dirty="0"/>
                  <a:t> </a:t>
                </a:r>
                <a:endParaRPr lang="en-US" sz="3600" dirty="0"/>
              </a:p>
            </p:txBody>
          </p:sp>
        </p:grpSp>
        <p:sp>
          <p:nvSpPr>
            <p:cNvPr id="18" name="TextBox 17"/>
            <p:cNvSpPr txBox="1"/>
            <p:nvPr/>
          </p:nvSpPr>
          <p:spPr>
            <a:xfrm>
              <a:off x="3962400" y="1991098"/>
              <a:ext cx="838200" cy="540945"/>
            </a:xfrm>
            <a:prstGeom prst="rect">
              <a:avLst/>
            </a:prstGeom>
            <a:noFill/>
          </p:spPr>
          <p:txBody>
            <a:bodyPr wrap="square" rtlCol="0">
              <a:spAutoFit/>
            </a:bodyPr>
            <a:lstStyle/>
            <a:p>
              <a:pPr algn="ctr"/>
              <a:r>
                <a:rPr lang="en-US" sz="2800" dirty="0"/>
                <a:t>0.4</a:t>
              </a:r>
            </a:p>
          </p:txBody>
        </p:sp>
        <p:sp>
          <p:nvSpPr>
            <p:cNvPr id="19" name="TextBox 18"/>
            <p:cNvSpPr txBox="1"/>
            <p:nvPr/>
          </p:nvSpPr>
          <p:spPr>
            <a:xfrm>
              <a:off x="1981200" y="2485421"/>
              <a:ext cx="1062897" cy="540945"/>
            </a:xfrm>
            <a:prstGeom prst="rect">
              <a:avLst/>
            </a:prstGeom>
            <a:noFill/>
          </p:spPr>
          <p:txBody>
            <a:bodyPr wrap="square" rtlCol="0">
              <a:spAutoFit/>
            </a:bodyPr>
            <a:lstStyle/>
            <a:p>
              <a:pPr algn="ctr"/>
              <a:r>
                <a:rPr lang="en-US" sz="2800" dirty="0"/>
                <a:t>0.15</a:t>
              </a:r>
            </a:p>
          </p:txBody>
        </p:sp>
        <p:sp>
          <p:nvSpPr>
            <p:cNvPr id="20" name="TextBox 19"/>
            <p:cNvSpPr txBox="1"/>
            <p:nvPr/>
          </p:nvSpPr>
          <p:spPr>
            <a:xfrm>
              <a:off x="881742" y="3870831"/>
              <a:ext cx="838200" cy="540945"/>
            </a:xfrm>
            <a:prstGeom prst="rect">
              <a:avLst/>
            </a:prstGeom>
            <a:noFill/>
          </p:spPr>
          <p:txBody>
            <a:bodyPr wrap="square" rtlCol="0">
              <a:spAutoFit/>
            </a:bodyPr>
            <a:lstStyle/>
            <a:p>
              <a:pPr algn="ctr"/>
              <a:r>
                <a:rPr lang="en-US" sz="2800" dirty="0"/>
                <a:t>0.0</a:t>
              </a:r>
            </a:p>
          </p:txBody>
        </p:sp>
        <p:sp>
          <p:nvSpPr>
            <p:cNvPr id="21" name="TextBox 20"/>
            <p:cNvSpPr txBox="1"/>
            <p:nvPr/>
          </p:nvSpPr>
          <p:spPr>
            <a:xfrm>
              <a:off x="381000" y="5672767"/>
              <a:ext cx="838200" cy="540945"/>
            </a:xfrm>
            <a:prstGeom prst="rect">
              <a:avLst/>
            </a:prstGeom>
            <a:noFill/>
          </p:spPr>
          <p:txBody>
            <a:bodyPr wrap="square" rtlCol="0">
              <a:spAutoFit/>
            </a:bodyPr>
            <a:lstStyle/>
            <a:p>
              <a:pPr algn="ctr"/>
              <a:r>
                <a:rPr lang="en-US" sz="2800" dirty="0"/>
                <a:t>-0.2</a:t>
              </a:r>
            </a:p>
          </p:txBody>
        </p:sp>
        <p:sp>
          <p:nvSpPr>
            <p:cNvPr id="22" name="TextBox 21"/>
            <p:cNvSpPr txBox="1"/>
            <p:nvPr/>
          </p:nvSpPr>
          <p:spPr>
            <a:xfrm>
              <a:off x="1909027" y="2971800"/>
              <a:ext cx="3729773" cy="397754"/>
            </a:xfrm>
            <a:prstGeom prst="rect">
              <a:avLst/>
            </a:prstGeom>
            <a:noFill/>
          </p:spPr>
          <p:txBody>
            <a:bodyPr wrap="square" rtlCol="0">
              <a:spAutoFit/>
            </a:bodyPr>
            <a:lstStyle/>
            <a:p>
              <a:pPr algn="ctr"/>
              <a:r>
                <a:rPr lang="en-US" sz="1900" dirty="0"/>
                <a:t>Teacher  </a:t>
              </a:r>
              <a:endParaRPr lang="en-US" sz="2800" dirty="0"/>
            </a:p>
          </p:txBody>
        </p:sp>
        <p:sp>
          <p:nvSpPr>
            <p:cNvPr id="23" name="TextBox 22"/>
            <p:cNvSpPr txBox="1"/>
            <p:nvPr/>
          </p:nvSpPr>
          <p:spPr>
            <a:xfrm>
              <a:off x="1295400" y="4045803"/>
              <a:ext cx="2590801" cy="843239"/>
            </a:xfrm>
            <a:prstGeom prst="rect">
              <a:avLst/>
            </a:prstGeom>
            <a:noFill/>
          </p:spPr>
          <p:txBody>
            <a:bodyPr wrap="square" rtlCol="0">
              <a:spAutoFit/>
            </a:bodyPr>
            <a:lstStyle/>
            <a:p>
              <a:pPr algn="ctr"/>
              <a:r>
                <a:rPr lang="en-US" sz="1900" dirty="0"/>
                <a:t>Developmental</a:t>
              </a:r>
            </a:p>
            <a:p>
              <a:pPr algn="ctr"/>
              <a:endParaRPr lang="en-US" sz="2800" dirty="0"/>
            </a:p>
          </p:txBody>
        </p:sp>
        <p:sp>
          <p:nvSpPr>
            <p:cNvPr id="24" name="TextBox 23"/>
            <p:cNvSpPr txBox="1"/>
            <p:nvPr/>
          </p:nvSpPr>
          <p:spPr>
            <a:xfrm>
              <a:off x="990600" y="5391201"/>
              <a:ext cx="2895600" cy="397754"/>
            </a:xfrm>
            <a:prstGeom prst="rect">
              <a:avLst/>
            </a:prstGeom>
            <a:noFill/>
          </p:spPr>
          <p:txBody>
            <a:bodyPr wrap="square" rtlCol="0">
              <a:spAutoFit/>
            </a:bodyPr>
            <a:lstStyle/>
            <a:p>
              <a:pPr algn="ctr"/>
              <a:r>
                <a:rPr lang="en-US" sz="1900" dirty="0"/>
                <a:t>Reverse</a:t>
              </a:r>
            </a:p>
          </p:txBody>
        </p:sp>
        <p:sp>
          <p:nvSpPr>
            <p:cNvPr id="25" name="TextBox 24"/>
            <p:cNvSpPr txBox="1"/>
            <p:nvPr/>
          </p:nvSpPr>
          <p:spPr>
            <a:xfrm>
              <a:off x="7848600" y="5685821"/>
              <a:ext cx="838200" cy="540945"/>
            </a:xfrm>
            <a:prstGeom prst="rect">
              <a:avLst/>
            </a:prstGeom>
            <a:noFill/>
          </p:spPr>
          <p:txBody>
            <a:bodyPr wrap="square" rtlCol="0">
              <a:spAutoFit/>
            </a:bodyPr>
            <a:lstStyle/>
            <a:p>
              <a:pPr algn="ctr"/>
              <a:r>
                <a:rPr lang="en-US" sz="2800" dirty="0"/>
                <a:t>1.2</a:t>
              </a:r>
            </a:p>
          </p:txBody>
        </p:sp>
        <p:sp>
          <p:nvSpPr>
            <p:cNvPr id="27" name="TextBox 26"/>
            <p:cNvSpPr txBox="1"/>
            <p:nvPr/>
          </p:nvSpPr>
          <p:spPr>
            <a:xfrm rot="17166523">
              <a:off x="-272777" y="4512318"/>
              <a:ext cx="1287066" cy="400110"/>
            </a:xfrm>
            <a:prstGeom prst="rect">
              <a:avLst/>
            </a:prstGeom>
            <a:noFill/>
          </p:spPr>
          <p:txBody>
            <a:bodyPr wrap="square" rtlCol="0">
              <a:spAutoFit/>
            </a:bodyPr>
            <a:lstStyle/>
            <a:p>
              <a:r>
                <a:rPr lang="en-US" sz="2000" dirty="0">
                  <a:solidFill>
                    <a:srgbClr val="FF0000"/>
                  </a:solidFill>
                </a:rPr>
                <a:t>Negative</a:t>
              </a:r>
              <a:endParaRPr lang="en-US" dirty="0">
                <a:solidFill>
                  <a:srgbClr val="FF0000"/>
                </a:solidFill>
              </a:endParaRPr>
            </a:p>
          </p:txBody>
        </p:sp>
        <p:sp>
          <p:nvSpPr>
            <p:cNvPr id="29" name="TextBox 28"/>
            <p:cNvSpPr txBox="1"/>
            <p:nvPr/>
          </p:nvSpPr>
          <p:spPr>
            <a:xfrm rot="18794767">
              <a:off x="705097" y="2691771"/>
              <a:ext cx="1287066" cy="400110"/>
            </a:xfrm>
            <a:prstGeom prst="rect">
              <a:avLst/>
            </a:prstGeom>
            <a:noFill/>
          </p:spPr>
          <p:txBody>
            <a:bodyPr wrap="square" rtlCol="0">
              <a:spAutoFit/>
            </a:bodyPr>
            <a:lstStyle/>
            <a:p>
              <a:pPr algn="ctr"/>
              <a:r>
                <a:rPr lang="en-US" sz="2000" dirty="0">
                  <a:solidFill>
                    <a:srgbClr val="00B050"/>
                  </a:solidFill>
                </a:rPr>
                <a:t>Low</a:t>
              </a:r>
              <a:endParaRPr lang="en-US" dirty="0">
                <a:solidFill>
                  <a:srgbClr val="00B050"/>
                </a:solidFill>
              </a:endParaRPr>
            </a:p>
          </p:txBody>
        </p:sp>
        <p:sp>
          <p:nvSpPr>
            <p:cNvPr id="30" name="TextBox 29"/>
            <p:cNvSpPr txBox="1"/>
            <p:nvPr/>
          </p:nvSpPr>
          <p:spPr>
            <a:xfrm rot="3179846">
              <a:off x="7218744" y="2975610"/>
              <a:ext cx="1287066" cy="400110"/>
            </a:xfrm>
            <a:prstGeom prst="rect">
              <a:avLst/>
            </a:prstGeom>
            <a:noFill/>
          </p:spPr>
          <p:txBody>
            <a:bodyPr wrap="square" rtlCol="0">
              <a:spAutoFit/>
            </a:bodyPr>
            <a:lstStyle/>
            <a:p>
              <a:pPr algn="ctr"/>
              <a:r>
                <a:rPr lang="en-US" sz="2000" dirty="0">
                  <a:solidFill>
                    <a:srgbClr val="0070C0"/>
                  </a:solidFill>
                </a:rPr>
                <a:t>High</a:t>
              </a:r>
              <a:endParaRPr lang="en-US" dirty="0">
                <a:solidFill>
                  <a:srgbClr val="0070C0"/>
                </a:solidFill>
              </a:endParaRPr>
            </a:p>
          </p:txBody>
        </p:sp>
        <p:sp>
          <p:nvSpPr>
            <p:cNvPr id="32" name="TextBox 31"/>
            <p:cNvSpPr txBox="1"/>
            <p:nvPr/>
          </p:nvSpPr>
          <p:spPr>
            <a:xfrm>
              <a:off x="3429000" y="1352490"/>
              <a:ext cx="1981200" cy="413665"/>
            </a:xfrm>
            <a:prstGeom prst="rect">
              <a:avLst/>
            </a:prstGeom>
            <a:noFill/>
          </p:spPr>
          <p:txBody>
            <a:bodyPr wrap="square" rtlCol="0">
              <a:spAutoFit/>
            </a:bodyPr>
            <a:lstStyle/>
            <a:p>
              <a:pPr algn="ctr"/>
              <a:r>
                <a:rPr lang="en-US" sz="2000" dirty="0">
                  <a:solidFill>
                    <a:srgbClr val="B04700"/>
                  </a:solidFill>
                </a:rPr>
                <a:t>Medium</a:t>
              </a:r>
              <a:endParaRPr lang="en-US" dirty="0">
                <a:solidFill>
                  <a:srgbClr val="B04700"/>
                </a:solidFill>
              </a:endParaRPr>
            </a:p>
          </p:txBody>
        </p:sp>
      </p:grpSp>
      <p:sp>
        <p:nvSpPr>
          <p:cNvPr id="28" name="TextBox 27"/>
          <p:cNvSpPr txBox="1"/>
          <p:nvPr>
            <p:custDataLst>
              <p:tags r:id="rId3"/>
            </p:custDataLst>
          </p:nvPr>
        </p:nvSpPr>
        <p:spPr>
          <a:xfrm>
            <a:off x="1524000" y="6195537"/>
            <a:ext cx="8915400" cy="307777"/>
          </a:xfrm>
          <a:prstGeom prst="rect">
            <a:avLst/>
          </a:prstGeom>
          <a:solidFill>
            <a:schemeClr val="bg1"/>
          </a:solidFill>
        </p:spPr>
        <p:txBody>
          <a:bodyPr wrap="square" rtlCol="0">
            <a:spAutoFit/>
          </a:bodyPr>
          <a:lstStyle/>
          <a:p>
            <a:pPr algn="r"/>
            <a:endParaRPr lang="en-US" sz="1400" i="1" dirty="0"/>
          </a:p>
        </p:txBody>
      </p:sp>
      <p:sp>
        <p:nvSpPr>
          <p:cNvPr id="31" name="TextBox 30"/>
          <p:cNvSpPr txBox="1"/>
          <p:nvPr>
            <p:custDataLst>
              <p:tags r:id="rId4"/>
            </p:custDataLst>
          </p:nvPr>
        </p:nvSpPr>
        <p:spPr>
          <a:xfrm>
            <a:off x="4089400" y="5930758"/>
            <a:ext cx="5359400" cy="1569660"/>
          </a:xfrm>
          <a:prstGeom prst="rect">
            <a:avLst/>
          </a:prstGeom>
          <a:noFill/>
        </p:spPr>
        <p:txBody>
          <a:bodyPr wrap="square" rtlCol="0">
            <a:spAutoFit/>
          </a:bodyPr>
          <a:lstStyle/>
          <a:p>
            <a:pPr algn="ctr"/>
            <a:r>
              <a:rPr lang="en-US" sz="3200" dirty="0">
                <a:solidFill>
                  <a:schemeClr val="bg1"/>
                </a:solidFill>
              </a:rPr>
              <a:t>														</a:t>
            </a:r>
            <a:r>
              <a:rPr lang="en-US" sz="3200" i="1" dirty="0"/>
              <a:t>d = 1.07</a:t>
            </a:r>
            <a:endParaRPr lang="en-US" sz="3200" dirty="0"/>
          </a:p>
        </p:txBody>
      </p:sp>
      <p:sp>
        <p:nvSpPr>
          <p:cNvPr id="33" name="TextBox 32"/>
          <p:cNvSpPr txBox="1"/>
          <p:nvPr>
            <p:custDataLst>
              <p:tags r:id="rId5"/>
            </p:custDataLst>
          </p:nvPr>
        </p:nvSpPr>
        <p:spPr>
          <a:xfrm>
            <a:off x="7924800" y="2819400"/>
            <a:ext cx="838200" cy="523220"/>
          </a:xfrm>
          <a:prstGeom prst="rect">
            <a:avLst/>
          </a:prstGeom>
          <a:noFill/>
        </p:spPr>
        <p:txBody>
          <a:bodyPr wrap="square" rtlCol="0">
            <a:spAutoFit/>
          </a:bodyPr>
          <a:lstStyle/>
          <a:p>
            <a:pPr algn="ctr"/>
            <a:r>
              <a:rPr lang="en-US" sz="2800" dirty="0"/>
              <a:t>0.7</a:t>
            </a:r>
          </a:p>
        </p:txBody>
      </p:sp>
      <p:sp>
        <p:nvSpPr>
          <p:cNvPr id="34" name="TextBox 33"/>
          <p:cNvSpPr txBox="1"/>
          <p:nvPr>
            <p:custDataLst>
              <p:tags r:id="rId6"/>
            </p:custDataLst>
          </p:nvPr>
        </p:nvSpPr>
        <p:spPr>
          <a:xfrm>
            <a:off x="9067800" y="4429780"/>
            <a:ext cx="838200" cy="523220"/>
          </a:xfrm>
          <a:prstGeom prst="rect">
            <a:avLst/>
          </a:prstGeom>
          <a:noFill/>
        </p:spPr>
        <p:txBody>
          <a:bodyPr wrap="square" rtlCol="0">
            <a:spAutoFit/>
          </a:bodyPr>
          <a:lstStyle/>
          <a:p>
            <a:pPr algn="ctr"/>
            <a:r>
              <a:rPr lang="en-US" sz="2800" dirty="0"/>
              <a:t>1.0</a:t>
            </a:r>
          </a:p>
        </p:txBody>
      </p:sp>
      <p:cxnSp>
        <p:nvCxnSpPr>
          <p:cNvPr id="37" name="Straight Arrow Connector 36"/>
          <p:cNvCxnSpPr/>
          <p:nvPr>
            <p:custDataLst>
              <p:tags r:id="rId7"/>
            </p:custDataLst>
          </p:nvPr>
        </p:nvCxnSpPr>
        <p:spPr>
          <a:xfrm flipV="1">
            <a:off x="6261101" y="5193371"/>
            <a:ext cx="3327399" cy="505739"/>
          </a:xfrm>
          <a:prstGeom prst="straightConnector1">
            <a:avLst/>
          </a:prstGeom>
          <a:ln w="1905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8" name="Oval 37"/>
          <p:cNvSpPr/>
          <p:nvPr>
            <p:custDataLst>
              <p:tags r:id="rId8"/>
            </p:custDataLst>
          </p:nvPr>
        </p:nvSpPr>
        <p:spPr>
          <a:xfrm>
            <a:off x="5943600" y="5484139"/>
            <a:ext cx="381000" cy="381000"/>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p:cNvSpPr txBox="1"/>
          <p:nvPr>
            <p:custDataLst>
              <p:tags r:id="rId9"/>
            </p:custDataLst>
          </p:nvPr>
        </p:nvSpPr>
        <p:spPr>
          <a:xfrm>
            <a:off x="1968500" y="5865140"/>
            <a:ext cx="3962400" cy="954107"/>
          </a:xfrm>
          <a:prstGeom prst="rect">
            <a:avLst/>
          </a:prstGeom>
          <a:noFill/>
        </p:spPr>
        <p:txBody>
          <a:bodyPr wrap="square" rtlCol="0">
            <a:spAutoFit/>
          </a:bodyPr>
          <a:lstStyle/>
          <a:p>
            <a:pPr algn="ctr"/>
            <a:r>
              <a:rPr lang="en-US" sz="2800" dirty="0"/>
              <a:t>Response to Intervention</a:t>
            </a:r>
          </a:p>
          <a:p>
            <a:pPr algn="ctr"/>
            <a:r>
              <a:rPr lang="en-US" sz="2800" dirty="0"/>
              <a:t>(MTSS)</a:t>
            </a:r>
          </a:p>
        </p:txBody>
      </p:sp>
      <p:sp>
        <p:nvSpPr>
          <p:cNvPr id="40" name="TextBox 39"/>
          <p:cNvSpPr txBox="1"/>
          <p:nvPr>
            <p:custDataLst>
              <p:tags r:id="rId10"/>
            </p:custDataLst>
          </p:nvPr>
        </p:nvSpPr>
        <p:spPr>
          <a:xfrm>
            <a:off x="5867400" y="2716194"/>
            <a:ext cx="2057400" cy="954107"/>
          </a:xfrm>
          <a:prstGeom prst="rect">
            <a:avLst/>
          </a:prstGeom>
          <a:noFill/>
        </p:spPr>
        <p:txBody>
          <a:bodyPr wrap="square" rtlCol="0">
            <a:spAutoFit/>
          </a:bodyPr>
          <a:lstStyle/>
          <a:p>
            <a:pPr algn="ctr"/>
            <a:r>
              <a:rPr lang="en-US" sz="2800" dirty="0">
                <a:solidFill>
                  <a:schemeClr val="bg1"/>
                </a:solidFill>
              </a:rPr>
              <a:t>Desired</a:t>
            </a:r>
          </a:p>
          <a:p>
            <a:pPr algn="ctr"/>
            <a:r>
              <a:rPr lang="en-US" sz="2800" dirty="0">
                <a:solidFill>
                  <a:schemeClr val="bg1"/>
                </a:solidFill>
              </a:rPr>
              <a:t>Effects</a:t>
            </a:r>
          </a:p>
        </p:txBody>
      </p:sp>
    </p:spTree>
    <p:custDataLst>
      <p:tags r:id="rId1"/>
    </p:custDataLst>
    <p:extLst>
      <p:ext uri="{BB962C8B-B14F-4D97-AF65-F5344CB8AC3E}">
        <p14:creationId xmlns:p14="http://schemas.microsoft.com/office/powerpoint/2010/main" val="314609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strips(upRight)">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1">
                                            <p:txEl>
                                              <p:pRg st="0" end="0"/>
                                            </p:txEl>
                                          </p:spTgt>
                                        </p:tgtEl>
                                        <p:attrNameLst>
                                          <p:attrName>style.visibility</p:attrName>
                                        </p:attrNameLst>
                                      </p:cBhvr>
                                      <p:to>
                                        <p:strVal val="visible"/>
                                      </p:to>
                                    </p:set>
                                    <p:animEffect transition="in" filter="fade">
                                      <p:cBhvr>
                                        <p:cTn id="10" dur="500"/>
                                        <p:tgtEl>
                                          <p:spTgt spid="3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275" y="274638"/>
            <a:ext cx="11349318" cy="1268412"/>
          </a:xfrm>
          <a:solidFill>
            <a:srgbClr val="FFFF00"/>
          </a:solidFill>
        </p:spPr>
        <p:txBody>
          <a:bodyPr>
            <a:noAutofit/>
          </a:bodyPr>
          <a:lstStyle/>
          <a:p>
            <a:r>
              <a:rPr lang="en-US" sz="3000" dirty="0"/>
              <a:t>Filter (2007) Survey Results – Top 5 activities by average hours per week</a:t>
            </a:r>
          </a:p>
        </p:txBody>
      </p:sp>
      <p:sp>
        <p:nvSpPr>
          <p:cNvPr id="3" name="Content Placeholder 2"/>
          <p:cNvSpPr>
            <a:spLocks noGrp="1"/>
          </p:cNvSpPr>
          <p:nvPr>
            <p:ph idx="1"/>
          </p:nvPr>
        </p:nvSpPr>
        <p:spPr/>
        <p:txBody>
          <a:bodyPr>
            <a:normAutofit/>
          </a:bodyPr>
          <a:lstStyle/>
          <a:p>
            <a:pPr marL="385763" indent="-385763">
              <a:buFont typeface="+mj-lt"/>
              <a:buAutoNum type="arabicPeriod"/>
            </a:pPr>
            <a:r>
              <a:rPr lang="en-US" dirty="0"/>
              <a:t>Writing reports</a:t>
            </a:r>
          </a:p>
          <a:p>
            <a:pPr marL="385763" indent="-385763">
              <a:buFont typeface="+mj-lt"/>
              <a:buAutoNum type="arabicPeriod"/>
            </a:pPr>
            <a:r>
              <a:rPr lang="en-US" dirty="0"/>
              <a:t>IQ testing</a:t>
            </a:r>
          </a:p>
          <a:p>
            <a:pPr marL="385763" indent="-385763">
              <a:buFont typeface="+mj-lt"/>
              <a:buAutoNum type="arabicPeriod"/>
            </a:pPr>
            <a:r>
              <a:rPr lang="en-US" dirty="0"/>
              <a:t>Consulting with school staff</a:t>
            </a:r>
          </a:p>
          <a:p>
            <a:pPr marL="385763" indent="-385763">
              <a:buFont typeface="+mj-lt"/>
              <a:buAutoNum type="arabicPeriod"/>
            </a:pPr>
            <a:r>
              <a:rPr lang="en-US" dirty="0"/>
              <a:t>Participating in Special Education eligibility meetings</a:t>
            </a:r>
          </a:p>
          <a:p>
            <a:pPr marL="385763" indent="-385763">
              <a:buFont typeface="+mj-lt"/>
              <a:buAutoNum type="arabicPeriod"/>
            </a:pPr>
            <a:r>
              <a:rPr lang="en-US" dirty="0"/>
              <a:t>Administering and scoring behavior rating scales</a:t>
            </a:r>
          </a:p>
          <a:p>
            <a:pPr marL="0" indent="0">
              <a:buNone/>
            </a:pPr>
            <a:endParaRPr lang="en-US" b="1" i="1" dirty="0"/>
          </a:p>
        </p:txBody>
      </p:sp>
    </p:spTree>
    <p:extLst>
      <p:ext uri="{BB962C8B-B14F-4D97-AF65-F5344CB8AC3E}">
        <p14:creationId xmlns:p14="http://schemas.microsoft.com/office/powerpoint/2010/main" val="30327564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681268" y="306294"/>
            <a:ext cx="4802330" cy="6214780"/>
            <a:chOff x="2157268" y="306294"/>
            <a:chExt cx="4802330" cy="621478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57268" y="306294"/>
              <a:ext cx="4802330" cy="6214780"/>
            </a:xfrm>
            <a:prstGeom prst="rect">
              <a:avLst/>
            </a:prstGeom>
            <a:solidFill>
              <a:schemeClr val="bg1"/>
            </a:solidFill>
            <a:ln>
              <a:solidFill>
                <a:schemeClr val="bg1">
                  <a:lumMod val="65000"/>
                </a:schemeClr>
              </a:solidFill>
            </a:ln>
            <a:effectLst>
              <a:outerShdw blurRad="101600" dist="101600" dir="5400000" algn="ctr" rotWithShape="0">
                <a:srgbClr val="000000">
                  <a:alpha val="18000"/>
                </a:srgbClr>
              </a:outerShdw>
            </a:effectLst>
          </p:spPr>
        </p:pic>
        <p:sp>
          <p:nvSpPr>
            <p:cNvPr id="3" name="Rectangle 2"/>
            <p:cNvSpPr/>
            <p:nvPr/>
          </p:nvSpPr>
          <p:spPr>
            <a:xfrm>
              <a:off x="2649255" y="5455085"/>
              <a:ext cx="1478071" cy="169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14253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E5D487-D971-B749-AC41-7E5EABAE32FE}"/>
              </a:ext>
            </a:extLst>
          </p:cNvPr>
          <p:cNvSpPr>
            <a:spLocks noGrp="1"/>
          </p:cNvSpPr>
          <p:nvPr>
            <p:ph idx="1"/>
          </p:nvPr>
        </p:nvSpPr>
        <p:spPr>
          <a:xfrm>
            <a:off x="999565" y="2820707"/>
            <a:ext cx="10515600" cy="4351338"/>
          </a:xfrm>
        </p:spPr>
        <p:txBody>
          <a:bodyPr>
            <a:normAutofit/>
          </a:bodyPr>
          <a:lstStyle/>
          <a:p>
            <a:r>
              <a:rPr lang="en-US" sz="4000" dirty="0"/>
              <a:t>With a partner:</a:t>
            </a:r>
          </a:p>
          <a:p>
            <a:pPr lvl="1"/>
            <a:r>
              <a:rPr lang="en-US" sz="3600" dirty="0"/>
              <a:t>Review the 10 essential questions</a:t>
            </a:r>
          </a:p>
          <a:p>
            <a:pPr lvl="1"/>
            <a:r>
              <a:rPr lang="en-US" sz="3600" dirty="0"/>
              <a:t>What questions are being addressed in your building? </a:t>
            </a:r>
          </a:p>
          <a:p>
            <a:pPr lvl="1"/>
            <a:r>
              <a:rPr lang="en-US" sz="3600" dirty="0"/>
              <a:t>What questions need more discussion?</a:t>
            </a:r>
          </a:p>
          <a:p>
            <a:r>
              <a:rPr lang="en-US" sz="4000" dirty="0"/>
              <a:t>Pop-Up</a:t>
            </a:r>
          </a:p>
        </p:txBody>
      </p:sp>
      <p:pic>
        <p:nvPicPr>
          <p:cNvPr id="6" name="Picture 5">
            <a:extLst>
              <a:ext uri="{FF2B5EF4-FFF2-40B4-BE49-F238E27FC236}">
                <a16:creationId xmlns:a16="http://schemas.microsoft.com/office/drawing/2014/main" id="{C959C450-A506-F742-B47E-D3F1D7010BCD}"/>
              </a:ext>
            </a:extLst>
          </p:cNvPr>
          <p:cNvPicPr>
            <a:picLocks noChangeAspect="1"/>
          </p:cNvPicPr>
          <p:nvPr/>
        </p:nvPicPr>
        <p:blipFill>
          <a:blip r:embed="rId3"/>
          <a:stretch>
            <a:fillRect/>
          </a:stretch>
        </p:blipFill>
        <p:spPr>
          <a:xfrm>
            <a:off x="3240741" y="306620"/>
            <a:ext cx="4854389" cy="2095500"/>
          </a:xfrm>
          <a:prstGeom prst="rect">
            <a:avLst/>
          </a:prstGeom>
        </p:spPr>
      </p:pic>
    </p:spTree>
    <p:extLst>
      <p:ext uri="{BB962C8B-B14F-4D97-AF65-F5344CB8AC3E}">
        <p14:creationId xmlns:p14="http://schemas.microsoft.com/office/powerpoint/2010/main" val="1200887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424113" y="349624"/>
            <a:ext cx="7772400" cy="2647576"/>
          </a:xfrm>
          <a:solidFill>
            <a:srgbClr val="57FF63"/>
          </a:solidFill>
        </p:spPr>
        <p:txBody>
          <a:bodyPr rtlCol="0">
            <a:normAutofit/>
          </a:bodyPr>
          <a:lstStyle/>
          <a:p>
            <a:pPr>
              <a:defRPr/>
            </a:pPr>
            <a:r>
              <a:rPr lang="en-US" dirty="0"/>
              <a:t>Big Idea #3: Data are not optional but we have to be Data Literate!</a:t>
            </a:r>
          </a:p>
        </p:txBody>
      </p:sp>
      <p:sp>
        <p:nvSpPr>
          <p:cNvPr id="3" name="Content Placeholder 2"/>
          <p:cNvSpPr>
            <a:spLocks noGrp="1"/>
          </p:cNvSpPr>
          <p:nvPr>
            <p:ph type="subTitle" idx="1"/>
          </p:nvPr>
        </p:nvSpPr>
        <p:spPr/>
        <p:txBody>
          <a:bodyPr rtlCol="0">
            <a:normAutofit/>
          </a:bodyPr>
          <a:lstStyle/>
          <a:p>
            <a:pPr>
              <a:defRPr/>
            </a:pPr>
            <a:endParaRPr lang="en-US" dirty="0"/>
          </a:p>
          <a:p>
            <a:pPr>
              <a:defRPr/>
            </a:pPr>
            <a:endParaRPr lang="en-US" dirty="0"/>
          </a:p>
        </p:txBody>
      </p:sp>
      <p:pic>
        <p:nvPicPr>
          <p:cNvPr id="58371" name="Picture 1"/>
          <p:cNvPicPr>
            <a:picLocks noChangeAspect="1"/>
          </p:cNvPicPr>
          <p:nvPr/>
        </p:nvPicPr>
        <p:blipFill>
          <a:blip r:embed="rId3" cstate="print"/>
          <a:srcRect/>
          <a:stretch>
            <a:fillRect/>
          </a:stretch>
        </p:blipFill>
        <p:spPr bwMode="auto">
          <a:xfrm>
            <a:off x="2326341" y="2997200"/>
            <a:ext cx="7153742" cy="4051300"/>
          </a:xfrm>
          <a:prstGeom prst="rect">
            <a:avLst/>
          </a:prstGeom>
          <a:noFill/>
          <a:ln w="9525">
            <a:noFill/>
            <a:miter lim="800000"/>
            <a:headEnd/>
            <a:tailEnd/>
          </a:ln>
        </p:spPr>
      </p:pic>
    </p:spTree>
    <p:extLst>
      <p:ext uri="{BB962C8B-B14F-4D97-AF65-F5344CB8AC3E}">
        <p14:creationId xmlns:p14="http://schemas.microsoft.com/office/powerpoint/2010/main" val="287868335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57250"/>
          </a:xfrm>
          <a:solidFill>
            <a:schemeClr val="tx2">
              <a:lumMod val="40000"/>
              <a:lumOff val="60000"/>
            </a:schemeClr>
          </a:solidFill>
        </p:spPr>
        <p:txBody>
          <a:bodyPr>
            <a:noAutofit/>
          </a:bodyPr>
          <a:lstStyle/>
          <a:p>
            <a:r>
              <a:rPr lang="en-US"/>
              <a:t>Assessments</a:t>
            </a:r>
          </a:p>
        </p:txBody>
      </p:sp>
      <p:grpSp>
        <p:nvGrpSpPr>
          <p:cNvPr id="26" name="Group 25"/>
          <p:cNvGrpSpPr/>
          <p:nvPr/>
        </p:nvGrpSpPr>
        <p:grpSpPr>
          <a:xfrm>
            <a:off x="0" y="857250"/>
            <a:ext cx="12192000" cy="6000750"/>
            <a:chOff x="221674" y="1212151"/>
            <a:chExt cx="8659082" cy="4585855"/>
          </a:xfrm>
        </p:grpSpPr>
        <p:grpSp>
          <p:nvGrpSpPr>
            <p:cNvPr id="27" name="Group 26"/>
            <p:cNvGrpSpPr/>
            <p:nvPr/>
          </p:nvGrpSpPr>
          <p:grpSpPr>
            <a:xfrm>
              <a:off x="221674" y="1212151"/>
              <a:ext cx="1620982" cy="4585855"/>
              <a:chOff x="152400" y="609600"/>
              <a:chExt cx="1620982" cy="4585855"/>
            </a:xfrm>
          </p:grpSpPr>
          <p:sp>
            <p:nvSpPr>
              <p:cNvPr id="44" name="Rectangle 43"/>
              <p:cNvSpPr/>
              <p:nvPr/>
            </p:nvSpPr>
            <p:spPr>
              <a:xfrm>
                <a:off x="152400" y="609600"/>
                <a:ext cx="1620982" cy="4585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5" name="TextBox 44"/>
              <p:cNvSpPr txBox="1"/>
              <p:nvPr/>
            </p:nvSpPr>
            <p:spPr>
              <a:xfrm>
                <a:off x="152400" y="914405"/>
                <a:ext cx="1620982" cy="455061"/>
              </a:xfrm>
              <a:prstGeom prst="rect">
                <a:avLst/>
              </a:prstGeom>
              <a:noFill/>
            </p:spPr>
            <p:txBody>
              <a:bodyPr wrap="square" rtlCol="0">
                <a:noAutofit/>
              </a:bodyPr>
              <a:lstStyle/>
              <a:p>
                <a:pPr algn="ctr">
                  <a:lnSpc>
                    <a:spcPts val="2130"/>
                  </a:lnSpc>
                </a:pPr>
                <a:r>
                  <a:rPr lang="en-US" sz="2400">
                    <a:solidFill>
                      <a:srgbClr val="F79646"/>
                    </a:solidFill>
                    <a:latin typeface="Arial Narrow" charset="0"/>
                    <a:ea typeface="Arial Narrow" charset="0"/>
                    <a:cs typeface="Arial Narrow" charset="0"/>
                  </a:rPr>
                  <a:t>Tools</a:t>
                </a:r>
              </a:p>
            </p:txBody>
          </p:sp>
          <p:pic>
            <p:nvPicPr>
              <p:cNvPr id="46" name="Picture 45"/>
              <p:cNvPicPr>
                <a:picLocks noChangeAspect="1"/>
              </p:cNvPicPr>
              <p:nvPr/>
            </p:nvPicPr>
            <p:blipFill rotWithShape="1">
              <a:blip r:embed="rId3" cstate="screen">
                <a:extLst>
                  <a:ext uri="{28A0092B-C50C-407E-A947-70E740481C1C}">
                    <a14:useLocalDpi xmlns:a14="http://schemas.microsoft.com/office/drawing/2010/main"/>
                  </a:ext>
                </a:extLst>
              </a:blip>
              <a:srcRect b="-1721"/>
              <a:stretch/>
            </p:blipFill>
            <p:spPr>
              <a:xfrm>
                <a:off x="276399" y="1617699"/>
                <a:ext cx="1372985" cy="3508548"/>
              </a:xfrm>
              <a:prstGeom prst="rect">
                <a:avLst/>
              </a:prstGeom>
            </p:spPr>
          </p:pic>
        </p:grpSp>
        <p:grpSp>
          <p:nvGrpSpPr>
            <p:cNvPr id="28" name="Group 27"/>
            <p:cNvGrpSpPr/>
            <p:nvPr/>
          </p:nvGrpSpPr>
          <p:grpSpPr>
            <a:xfrm>
              <a:off x="1926477" y="1212151"/>
              <a:ext cx="1759524" cy="4585855"/>
              <a:chOff x="97678" y="609600"/>
              <a:chExt cx="1759524" cy="4585855"/>
            </a:xfrm>
            <a:effectLst>
              <a:outerShdw blurRad="50800" dist="50800" dir="5400000" sx="1000" sy="1000" algn="ctr" rotWithShape="0">
                <a:srgbClr val="000000"/>
              </a:outerShdw>
            </a:effectLst>
          </p:grpSpPr>
          <p:sp>
            <p:nvSpPr>
              <p:cNvPr id="41" name="Rectangle 40"/>
              <p:cNvSpPr/>
              <p:nvPr/>
            </p:nvSpPr>
            <p:spPr>
              <a:xfrm>
                <a:off x="152400" y="609600"/>
                <a:ext cx="1620982" cy="45858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2" name="TextBox 41"/>
              <p:cNvSpPr txBox="1"/>
              <p:nvPr/>
            </p:nvSpPr>
            <p:spPr>
              <a:xfrm>
                <a:off x="97678" y="914405"/>
                <a:ext cx="1759524" cy="451406"/>
              </a:xfrm>
              <a:prstGeom prst="rect">
                <a:avLst/>
              </a:prstGeom>
              <a:noFill/>
            </p:spPr>
            <p:txBody>
              <a:bodyPr wrap="square" rtlCol="0">
                <a:noAutofit/>
              </a:bodyPr>
              <a:lstStyle/>
              <a:p>
                <a:pPr algn="ctr">
                  <a:lnSpc>
                    <a:spcPts val="2130"/>
                  </a:lnSpc>
                </a:pPr>
                <a:r>
                  <a:rPr lang="en-US" sz="2400">
                    <a:solidFill>
                      <a:prstClr val="white"/>
                    </a:solidFill>
                    <a:latin typeface="Arial Narrow" charset="0"/>
                    <a:ea typeface="Arial Narrow" charset="0"/>
                    <a:cs typeface="Arial Narrow" charset="0"/>
                  </a:rPr>
                  <a:t>Screening</a:t>
                </a:r>
              </a:p>
            </p:txBody>
          </p:sp>
          <p:pic>
            <p:nvPicPr>
              <p:cNvPr id="43" name="Picture 4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6399" y="1615195"/>
                <a:ext cx="1372985" cy="3460312"/>
              </a:xfrm>
              <a:prstGeom prst="rect">
                <a:avLst/>
              </a:prstGeom>
            </p:spPr>
          </p:pic>
        </p:grpSp>
        <p:grpSp>
          <p:nvGrpSpPr>
            <p:cNvPr id="29" name="Group 28"/>
            <p:cNvGrpSpPr/>
            <p:nvPr/>
          </p:nvGrpSpPr>
          <p:grpSpPr>
            <a:xfrm>
              <a:off x="3740724" y="1212151"/>
              <a:ext cx="1620982" cy="4585855"/>
              <a:chOff x="152400" y="609600"/>
              <a:chExt cx="1620982" cy="4585855"/>
            </a:xfrm>
            <a:effectLst>
              <a:outerShdw blurRad="50800" dist="50800" dir="5400000" sx="1000" sy="1000" algn="ctr" rotWithShape="0">
                <a:srgbClr val="000000"/>
              </a:outerShdw>
            </a:effectLst>
          </p:grpSpPr>
          <p:sp>
            <p:nvSpPr>
              <p:cNvPr id="38" name="Rectangle 37"/>
              <p:cNvSpPr/>
              <p:nvPr/>
            </p:nvSpPr>
            <p:spPr>
              <a:xfrm>
                <a:off x="152400" y="609600"/>
                <a:ext cx="1620982" cy="45858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9" name="TextBox 38"/>
              <p:cNvSpPr txBox="1"/>
              <p:nvPr/>
            </p:nvSpPr>
            <p:spPr>
              <a:xfrm>
                <a:off x="152400" y="913251"/>
                <a:ext cx="1620982" cy="452560"/>
              </a:xfrm>
              <a:prstGeom prst="rect">
                <a:avLst/>
              </a:prstGeom>
              <a:noFill/>
            </p:spPr>
            <p:txBody>
              <a:bodyPr wrap="square" rtlCol="0">
                <a:noAutofit/>
              </a:bodyPr>
              <a:lstStyle/>
              <a:p>
                <a:pPr algn="ctr">
                  <a:lnSpc>
                    <a:spcPts val="2130"/>
                  </a:lnSpc>
                </a:pPr>
                <a:r>
                  <a:rPr lang="en-US" sz="2400">
                    <a:solidFill>
                      <a:srgbClr val="4F81BD"/>
                    </a:solidFill>
                    <a:latin typeface="Arial Narrow" charset="0"/>
                    <a:ea typeface="Arial Narrow" charset="0"/>
                    <a:cs typeface="Arial Narrow" charset="0"/>
                  </a:rPr>
                  <a:t>Data</a:t>
                </a:r>
              </a:p>
            </p:txBody>
          </p:sp>
          <p:pic>
            <p:nvPicPr>
              <p:cNvPr id="40" name="Picture 3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6399" y="1669462"/>
                <a:ext cx="1372985" cy="3406046"/>
              </a:xfrm>
              <a:prstGeom prst="rect">
                <a:avLst/>
              </a:prstGeom>
            </p:spPr>
          </p:pic>
        </p:grpSp>
        <p:grpSp>
          <p:nvGrpSpPr>
            <p:cNvPr id="30" name="Group 29"/>
            <p:cNvGrpSpPr/>
            <p:nvPr/>
          </p:nvGrpSpPr>
          <p:grpSpPr>
            <a:xfrm>
              <a:off x="5500249" y="1212151"/>
              <a:ext cx="1620982" cy="4585855"/>
              <a:chOff x="152400" y="609600"/>
              <a:chExt cx="1620982" cy="4585855"/>
            </a:xfrm>
            <a:effectLst>
              <a:outerShdw blurRad="50800" dist="50800" dir="5400000" sx="1000" sy="1000" algn="ctr" rotWithShape="0">
                <a:srgbClr val="000000"/>
              </a:outerShdw>
            </a:effectLst>
          </p:grpSpPr>
          <p:sp>
            <p:nvSpPr>
              <p:cNvPr id="35" name="Rectangle 34"/>
              <p:cNvSpPr/>
              <p:nvPr/>
            </p:nvSpPr>
            <p:spPr>
              <a:xfrm>
                <a:off x="152400" y="609600"/>
                <a:ext cx="1620982" cy="45858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6" name="TextBox 35"/>
              <p:cNvSpPr txBox="1"/>
              <p:nvPr/>
            </p:nvSpPr>
            <p:spPr>
              <a:xfrm>
                <a:off x="152400" y="803565"/>
                <a:ext cx="1620982" cy="814134"/>
              </a:xfrm>
              <a:prstGeom prst="rect">
                <a:avLst/>
              </a:prstGeom>
              <a:noFill/>
            </p:spPr>
            <p:txBody>
              <a:bodyPr wrap="square" rtlCol="0">
                <a:noAutofit/>
              </a:bodyPr>
              <a:lstStyle/>
              <a:p>
                <a:pPr algn="ctr">
                  <a:lnSpc>
                    <a:spcPts val="2130"/>
                  </a:lnSpc>
                </a:pPr>
                <a:r>
                  <a:rPr lang="en-US" sz="2400">
                    <a:solidFill>
                      <a:srgbClr val="F79646"/>
                    </a:solidFill>
                    <a:latin typeface="Arial Narrow" charset="0"/>
                    <a:ea typeface="Arial Narrow" charset="0"/>
                    <a:cs typeface="Arial Narrow" charset="0"/>
                  </a:rPr>
                  <a:t>PM</a:t>
                </a:r>
                <a:br>
                  <a:rPr lang="en-US" sz="2400">
                    <a:solidFill>
                      <a:srgbClr val="F79646"/>
                    </a:solidFill>
                    <a:latin typeface="Arial Narrow" charset="0"/>
                    <a:ea typeface="Arial Narrow" charset="0"/>
                    <a:cs typeface="Arial Narrow" charset="0"/>
                  </a:rPr>
                </a:br>
                <a:r>
                  <a:rPr lang="en-US" sz="2400">
                    <a:solidFill>
                      <a:srgbClr val="F79646"/>
                    </a:solidFill>
                    <a:latin typeface="Arial Narrow" charset="0"/>
                    <a:ea typeface="Arial Narrow" charset="0"/>
                    <a:cs typeface="Arial Narrow" charset="0"/>
                  </a:rPr>
                  <a:t>Tools</a:t>
                </a:r>
              </a:p>
            </p:txBody>
          </p:sp>
          <p:pic>
            <p:nvPicPr>
              <p:cNvPr id="37" name="Picture 3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76399" y="1669462"/>
                <a:ext cx="1372985" cy="3406045"/>
              </a:xfrm>
              <a:prstGeom prst="rect">
                <a:avLst/>
              </a:prstGeom>
            </p:spPr>
          </p:pic>
        </p:grpSp>
        <p:grpSp>
          <p:nvGrpSpPr>
            <p:cNvPr id="31" name="Group 30"/>
            <p:cNvGrpSpPr/>
            <p:nvPr/>
          </p:nvGrpSpPr>
          <p:grpSpPr>
            <a:xfrm>
              <a:off x="7259774" y="1212151"/>
              <a:ext cx="1620982" cy="4585855"/>
              <a:chOff x="152400" y="609600"/>
              <a:chExt cx="1620982" cy="4585855"/>
            </a:xfrm>
            <a:effectLst>
              <a:outerShdw blurRad="50800" dist="50800" dir="5400000" sx="1000" sy="1000" algn="ctr" rotWithShape="0">
                <a:srgbClr val="000000"/>
              </a:outerShdw>
            </a:effectLst>
          </p:grpSpPr>
          <p:sp>
            <p:nvSpPr>
              <p:cNvPr id="32" name="Rectangle 31"/>
              <p:cNvSpPr/>
              <p:nvPr/>
            </p:nvSpPr>
            <p:spPr>
              <a:xfrm>
                <a:off x="152400" y="609600"/>
                <a:ext cx="1620982" cy="45858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3" name="TextBox 32"/>
              <p:cNvSpPr txBox="1"/>
              <p:nvPr/>
            </p:nvSpPr>
            <p:spPr>
              <a:xfrm>
                <a:off x="152400" y="803565"/>
                <a:ext cx="1620982" cy="811632"/>
              </a:xfrm>
              <a:prstGeom prst="rect">
                <a:avLst/>
              </a:prstGeom>
              <a:noFill/>
            </p:spPr>
            <p:txBody>
              <a:bodyPr wrap="square" rtlCol="0">
                <a:noAutofit/>
              </a:bodyPr>
              <a:lstStyle/>
              <a:p>
                <a:pPr algn="ctr">
                  <a:lnSpc>
                    <a:spcPts val="2130"/>
                  </a:lnSpc>
                </a:pPr>
                <a:r>
                  <a:rPr lang="en-US" sz="2400">
                    <a:solidFill>
                      <a:prstClr val="white"/>
                    </a:solidFill>
                    <a:latin typeface="Arial Narrow" charset="0"/>
                    <a:ea typeface="Arial Narrow" charset="0"/>
                    <a:cs typeface="Arial Narrow" charset="0"/>
                  </a:rPr>
                  <a:t>PM</a:t>
                </a:r>
                <a:br>
                  <a:rPr lang="en-US" sz="2400">
                    <a:solidFill>
                      <a:prstClr val="white"/>
                    </a:solidFill>
                    <a:latin typeface="Arial Narrow" charset="0"/>
                    <a:ea typeface="Arial Narrow" charset="0"/>
                    <a:cs typeface="Arial Narrow" charset="0"/>
                  </a:rPr>
                </a:br>
                <a:r>
                  <a:rPr lang="en-US" sz="2400">
                    <a:solidFill>
                      <a:prstClr val="white"/>
                    </a:solidFill>
                    <a:latin typeface="Arial Narrow" charset="0"/>
                    <a:ea typeface="Arial Narrow" charset="0"/>
                    <a:cs typeface="Arial Narrow" charset="0"/>
                  </a:rPr>
                  <a:t>Process</a:t>
                </a:r>
              </a:p>
            </p:txBody>
          </p:sp>
          <p:pic>
            <p:nvPicPr>
              <p:cNvPr id="34" name="Picture 3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76399" y="1615195"/>
                <a:ext cx="1372985" cy="3460313"/>
              </a:xfrm>
              <a:prstGeom prst="rect">
                <a:avLst/>
              </a:prstGeom>
            </p:spPr>
          </p:pic>
        </p:grpSp>
      </p:grpSp>
    </p:spTree>
    <p:extLst>
      <p:ext uri="{BB962C8B-B14F-4D97-AF65-F5344CB8AC3E}">
        <p14:creationId xmlns:p14="http://schemas.microsoft.com/office/powerpoint/2010/main" val="3976866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0" y="945933"/>
            <a:ext cx="12192000" cy="5011175"/>
            <a:chOff x="221674" y="1212151"/>
            <a:chExt cx="8659082" cy="4585855"/>
          </a:xfrm>
        </p:grpSpPr>
        <p:grpSp>
          <p:nvGrpSpPr>
            <p:cNvPr id="27" name="Group 26"/>
            <p:cNvGrpSpPr/>
            <p:nvPr/>
          </p:nvGrpSpPr>
          <p:grpSpPr>
            <a:xfrm>
              <a:off x="221674" y="1212151"/>
              <a:ext cx="1620982" cy="4585855"/>
              <a:chOff x="152400" y="609600"/>
              <a:chExt cx="1620982" cy="4585855"/>
            </a:xfrm>
          </p:grpSpPr>
          <p:sp>
            <p:nvSpPr>
              <p:cNvPr id="45" name="Rectangle 44"/>
              <p:cNvSpPr/>
              <p:nvPr/>
            </p:nvSpPr>
            <p:spPr>
              <a:xfrm>
                <a:off x="152400" y="609600"/>
                <a:ext cx="1620982" cy="4585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6" name="TextBox 45"/>
              <p:cNvSpPr txBox="1"/>
              <p:nvPr/>
            </p:nvSpPr>
            <p:spPr>
              <a:xfrm>
                <a:off x="152400" y="914405"/>
                <a:ext cx="1620982" cy="455061"/>
              </a:xfrm>
              <a:prstGeom prst="rect">
                <a:avLst/>
              </a:prstGeom>
              <a:noFill/>
            </p:spPr>
            <p:txBody>
              <a:bodyPr wrap="square" rtlCol="0">
                <a:noAutofit/>
              </a:bodyPr>
              <a:lstStyle/>
              <a:p>
                <a:pPr algn="ctr">
                  <a:lnSpc>
                    <a:spcPts val="2130"/>
                  </a:lnSpc>
                </a:pPr>
                <a:r>
                  <a:rPr lang="en-US" sz="2400">
                    <a:solidFill>
                      <a:srgbClr val="F79646"/>
                    </a:solidFill>
                    <a:latin typeface="Arial Narrow" charset="0"/>
                    <a:ea typeface="Arial Narrow" charset="0"/>
                    <a:cs typeface="Arial Narrow" charset="0"/>
                  </a:rPr>
                  <a:t>Tools</a:t>
                </a:r>
              </a:p>
            </p:txBody>
          </p:sp>
          <p:pic>
            <p:nvPicPr>
              <p:cNvPr id="67" name="Picture 66"/>
              <p:cNvPicPr>
                <a:picLocks noChangeAspect="1"/>
              </p:cNvPicPr>
              <p:nvPr/>
            </p:nvPicPr>
            <p:blipFill rotWithShape="1">
              <a:blip r:embed="rId3" cstate="screen">
                <a:extLst>
                  <a:ext uri="{28A0092B-C50C-407E-A947-70E740481C1C}">
                    <a14:useLocalDpi xmlns:a14="http://schemas.microsoft.com/office/drawing/2010/main"/>
                  </a:ext>
                </a:extLst>
              </a:blip>
              <a:srcRect b="-1721"/>
              <a:stretch/>
            </p:blipFill>
            <p:spPr>
              <a:xfrm>
                <a:off x="276399" y="1617699"/>
                <a:ext cx="1372985" cy="3508548"/>
              </a:xfrm>
              <a:prstGeom prst="rect">
                <a:avLst/>
              </a:prstGeom>
            </p:spPr>
          </p:pic>
        </p:grpSp>
        <p:grpSp>
          <p:nvGrpSpPr>
            <p:cNvPr id="28" name="Group 27"/>
            <p:cNvGrpSpPr/>
            <p:nvPr/>
          </p:nvGrpSpPr>
          <p:grpSpPr>
            <a:xfrm>
              <a:off x="1926477" y="1212151"/>
              <a:ext cx="1759524" cy="4585855"/>
              <a:chOff x="97678" y="609600"/>
              <a:chExt cx="1759524" cy="4585855"/>
            </a:xfrm>
            <a:effectLst>
              <a:outerShdw blurRad="50800" dist="50800" dir="5400000" sx="1000" sy="1000" algn="ctr" rotWithShape="0">
                <a:srgbClr val="000000"/>
              </a:outerShdw>
            </a:effectLst>
          </p:grpSpPr>
          <p:sp>
            <p:nvSpPr>
              <p:cNvPr id="42" name="Rectangle 41"/>
              <p:cNvSpPr/>
              <p:nvPr/>
            </p:nvSpPr>
            <p:spPr>
              <a:xfrm>
                <a:off x="152400" y="609600"/>
                <a:ext cx="1620982" cy="45858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3" name="TextBox 42"/>
              <p:cNvSpPr txBox="1"/>
              <p:nvPr/>
            </p:nvSpPr>
            <p:spPr>
              <a:xfrm>
                <a:off x="97678" y="914405"/>
                <a:ext cx="1759524" cy="451406"/>
              </a:xfrm>
              <a:prstGeom prst="rect">
                <a:avLst/>
              </a:prstGeom>
              <a:noFill/>
            </p:spPr>
            <p:txBody>
              <a:bodyPr wrap="square" rtlCol="0">
                <a:noAutofit/>
              </a:bodyPr>
              <a:lstStyle/>
              <a:p>
                <a:pPr algn="ctr">
                  <a:lnSpc>
                    <a:spcPts val="2130"/>
                  </a:lnSpc>
                </a:pPr>
                <a:r>
                  <a:rPr lang="en-US" sz="2400">
                    <a:solidFill>
                      <a:prstClr val="white"/>
                    </a:solidFill>
                    <a:latin typeface="Arial Narrow" charset="0"/>
                    <a:ea typeface="Arial Narrow" charset="0"/>
                    <a:cs typeface="Arial Narrow" charset="0"/>
                  </a:rPr>
                  <a:t>Screening</a:t>
                </a:r>
              </a:p>
            </p:txBody>
          </p:sp>
          <p:pic>
            <p:nvPicPr>
              <p:cNvPr id="44" name="Picture 4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6399" y="1615195"/>
                <a:ext cx="1372985" cy="3460312"/>
              </a:xfrm>
              <a:prstGeom prst="rect">
                <a:avLst/>
              </a:prstGeom>
            </p:spPr>
          </p:pic>
        </p:grpSp>
        <p:grpSp>
          <p:nvGrpSpPr>
            <p:cNvPr id="29" name="Group 28"/>
            <p:cNvGrpSpPr/>
            <p:nvPr/>
          </p:nvGrpSpPr>
          <p:grpSpPr>
            <a:xfrm>
              <a:off x="3740724" y="1212151"/>
              <a:ext cx="1620982" cy="4585855"/>
              <a:chOff x="152400" y="609600"/>
              <a:chExt cx="1620982" cy="4585855"/>
            </a:xfrm>
            <a:effectLst>
              <a:outerShdw blurRad="50800" dist="50800" dir="5400000" sx="1000" sy="1000" algn="ctr" rotWithShape="0">
                <a:srgbClr val="000000"/>
              </a:outerShdw>
            </a:effectLst>
          </p:grpSpPr>
          <p:sp>
            <p:nvSpPr>
              <p:cNvPr id="39" name="Rectangle 38"/>
              <p:cNvSpPr/>
              <p:nvPr/>
            </p:nvSpPr>
            <p:spPr>
              <a:xfrm>
                <a:off x="152400" y="609600"/>
                <a:ext cx="1620982" cy="45858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0" name="TextBox 39"/>
              <p:cNvSpPr txBox="1"/>
              <p:nvPr/>
            </p:nvSpPr>
            <p:spPr>
              <a:xfrm>
                <a:off x="152400" y="913251"/>
                <a:ext cx="1620982" cy="452560"/>
              </a:xfrm>
              <a:prstGeom prst="rect">
                <a:avLst/>
              </a:prstGeom>
              <a:noFill/>
            </p:spPr>
            <p:txBody>
              <a:bodyPr wrap="square" rtlCol="0">
                <a:noAutofit/>
              </a:bodyPr>
              <a:lstStyle/>
              <a:p>
                <a:pPr algn="ctr">
                  <a:lnSpc>
                    <a:spcPts val="2130"/>
                  </a:lnSpc>
                </a:pPr>
                <a:r>
                  <a:rPr lang="en-US" sz="2400">
                    <a:solidFill>
                      <a:srgbClr val="4F81BD"/>
                    </a:solidFill>
                    <a:latin typeface="Arial Narrow" charset="0"/>
                    <a:ea typeface="Arial Narrow" charset="0"/>
                    <a:cs typeface="Arial Narrow" charset="0"/>
                  </a:rPr>
                  <a:t>Data</a:t>
                </a:r>
              </a:p>
            </p:txBody>
          </p:sp>
          <p:pic>
            <p:nvPicPr>
              <p:cNvPr id="41" name="Picture 4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6399" y="1669462"/>
                <a:ext cx="1372985" cy="3406046"/>
              </a:xfrm>
              <a:prstGeom prst="rect">
                <a:avLst/>
              </a:prstGeom>
            </p:spPr>
          </p:pic>
        </p:grpSp>
        <p:grpSp>
          <p:nvGrpSpPr>
            <p:cNvPr id="30" name="Group 29"/>
            <p:cNvGrpSpPr/>
            <p:nvPr/>
          </p:nvGrpSpPr>
          <p:grpSpPr>
            <a:xfrm>
              <a:off x="5500249" y="1212151"/>
              <a:ext cx="1620982" cy="4585855"/>
              <a:chOff x="152400" y="609600"/>
              <a:chExt cx="1620982" cy="4585855"/>
            </a:xfrm>
            <a:effectLst>
              <a:outerShdw blurRad="50800" dist="50800" dir="5400000" sx="1000" sy="1000" algn="ctr" rotWithShape="0">
                <a:srgbClr val="000000"/>
              </a:outerShdw>
            </a:effectLst>
          </p:grpSpPr>
          <p:sp>
            <p:nvSpPr>
              <p:cNvPr id="35" name="Rectangle 34"/>
              <p:cNvSpPr/>
              <p:nvPr/>
            </p:nvSpPr>
            <p:spPr>
              <a:xfrm>
                <a:off x="152400" y="609600"/>
                <a:ext cx="1620982" cy="45858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6" name="TextBox 35"/>
              <p:cNvSpPr txBox="1"/>
              <p:nvPr/>
            </p:nvSpPr>
            <p:spPr>
              <a:xfrm>
                <a:off x="152400" y="803565"/>
                <a:ext cx="1620982" cy="814134"/>
              </a:xfrm>
              <a:prstGeom prst="rect">
                <a:avLst/>
              </a:prstGeom>
              <a:noFill/>
            </p:spPr>
            <p:txBody>
              <a:bodyPr wrap="square" rtlCol="0">
                <a:noAutofit/>
              </a:bodyPr>
              <a:lstStyle/>
              <a:p>
                <a:pPr algn="ctr">
                  <a:lnSpc>
                    <a:spcPts val="2130"/>
                  </a:lnSpc>
                </a:pPr>
                <a:r>
                  <a:rPr lang="en-US" sz="2400">
                    <a:solidFill>
                      <a:srgbClr val="F79646"/>
                    </a:solidFill>
                    <a:latin typeface="Arial Narrow" charset="0"/>
                    <a:ea typeface="Arial Narrow" charset="0"/>
                    <a:cs typeface="Arial Narrow" charset="0"/>
                  </a:rPr>
                  <a:t>PM</a:t>
                </a:r>
                <a:br>
                  <a:rPr lang="en-US" sz="2400">
                    <a:solidFill>
                      <a:srgbClr val="F79646"/>
                    </a:solidFill>
                    <a:latin typeface="Arial Narrow" charset="0"/>
                    <a:ea typeface="Arial Narrow" charset="0"/>
                    <a:cs typeface="Arial Narrow" charset="0"/>
                  </a:rPr>
                </a:br>
                <a:r>
                  <a:rPr lang="en-US" sz="2400">
                    <a:solidFill>
                      <a:srgbClr val="F79646"/>
                    </a:solidFill>
                    <a:latin typeface="Arial Narrow" charset="0"/>
                    <a:ea typeface="Arial Narrow" charset="0"/>
                    <a:cs typeface="Arial Narrow" charset="0"/>
                  </a:rPr>
                  <a:t>Tools</a:t>
                </a:r>
              </a:p>
            </p:txBody>
          </p:sp>
          <p:pic>
            <p:nvPicPr>
              <p:cNvPr id="38" name="Picture 3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76399" y="1669462"/>
                <a:ext cx="1372985" cy="3406045"/>
              </a:xfrm>
              <a:prstGeom prst="rect">
                <a:avLst/>
              </a:prstGeom>
            </p:spPr>
          </p:pic>
        </p:grpSp>
        <p:grpSp>
          <p:nvGrpSpPr>
            <p:cNvPr id="31" name="Group 30"/>
            <p:cNvGrpSpPr/>
            <p:nvPr/>
          </p:nvGrpSpPr>
          <p:grpSpPr>
            <a:xfrm>
              <a:off x="7259774" y="1212151"/>
              <a:ext cx="1620982" cy="4585855"/>
              <a:chOff x="152400" y="609600"/>
              <a:chExt cx="1620982" cy="4585855"/>
            </a:xfrm>
            <a:effectLst>
              <a:outerShdw blurRad="50800" dist="50800" dir="5400000" sx="1000" sy="1000" algn="ctr" rotWithShape="0">
                <a:srgbClr val="000000"/>
              </a:outerShdw>
            </a:effectLst>
          </p:grpSpPr>
          <p:sp>
            <p:nvSpPr>
              <p:cNvPr id="32" name="Rectangle 31"/>
              <p:cNvSpPr/>
              <p:nvPr/>
            </p:nvSpPr>
            <p:spPr>
              <a:xfrm>
                <a:off x="152400" y="609600"/>
                <a:ext cx="1620982" cy="45858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3" name="TextBox 32"/>
              <p:cNvSpPr txBox="1"/>
              <p:nvPr/>
            </p:nvSpPr>
            <p:spPr>
              <a:xfrm>
                <a:off x="152400" y="803565"/>
                <a:ext cx="1620982" cy="811632"/>
              </a:xfrm>
              <a:prstGeom prst="rect">
                <a:avLst/>
              </a:prstGeom>
              <a:noFill/>
            </p:spPr>
            <p:txBody>
              <a:bodyPr wrap="square" rtlCol="0">
                <a:noAutofit/>
              </a:bodyPr>
              <a:lstStyle/>
              <a:p>
                <a:pPr algn="ctr">
                  <a:lnSpc>
                    <a:spcPts val="2130"/>
                  </a:lnSpc>
                </a:pPr>
                <a:r>
                  <a:rPr lang="en-US" sz="2400">
                    <a:solidFill>
                      <a:prstClr val="white"/>
                    </a:solidFill>
                    <a:latin typeface="Arial Narrow" charset="0"/>
                    <a:ea typeface="Arial Narrow" charset="0"/>
                    <a:cs typeface="Arial Narrow" charset="0"/>
                  </a:rPr>
                  <a:t>PM</a:t>
                </a:r>
                <a:br>
                  <a:rPr lang="en-US" sz="2400">
                    <a:solidFill>
                      <a:prstClr val="white"/>
                    </a:solidFill>
                    <a:latin typeface="Arial Narrow" charset="0"/>
                    <a:ea typeface="Arial Narrow" charset="0"/>
                    <a:cs typeface="Arial Narrow" charset="0"/>
                  </a:rPr>
                </a:br>
                <a:r>
                  <a:rPr lang="en-US" sz="2400">
                    <a:solidFill>
                      <a:prstClr val="white"/>
                    </a:solidFill>
                    <a:latin typeface="Arial Narrow" charset="0"/>
                    <a:ea typeface="Arial Narrow" charset="0"/>
                    <a:cs typeface="Arial Narrow" charset="0"/>
                  </a:rPr>
                  <a:t>Process</a:t>
                </a:r>
              </a:p>
            </p:txBody>
          </p:sp>
          <p:pic>
            <p:nvPicPr>
              <p:cNvPr id="34" name="Picture 3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76399" y="1615195"/>
                <a:ext cx="1372985" cy="3460313"/>
              </a:xfrm>
              <a:prstGeom prst="rect">
                <a:avLst/>
              </a:prstGeom>
            </p:spPr>
          </p:pic>
        </p:grpSp>
      </p:grpSp>
      <p:sp>
        <p:nvSpPr>
          <p:cNvPr id="4" name="Rectangle 1027"/>
          <p:cNvSpPr txBox="1">
            <a:spLocks noChangeArrowheads="1"/>
          </p:cNvSpPr>
          <p:nvPr/>
        </p:nvSpPr>
        <p:spPr>
          <a:xfrm>
            <a:off x="0" y="5957108"/>
            <a:ext cx="12192000" cy="77273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a:solidFill>
                  <a:prstClr val="black"/>
                </a:solidFill>
                <a:ea typeface="MS PGothic" charset="0"/>
              </a:rPr>
              <a:t>Tools should be reliable and valid. Staff should </a:t>
            </a:r>
            <a:br>
              <a:rPr lang="en-US" sz="3200">
                <a:solidFill>
                  <a:prstClr val="black"/>
                </a:solidFill>
                <a:ea typeface="MS PGothic" charset="0"/>
              </a:rPr>
            </a:br>
            <a:r>
              <a:rPr lang="en-US" sz="3200">
                <a:solidFill>
                  <a:prstClr val="black"/>
                </a:solidFill>
                <a:ea typeface="MS PGothic" charset="0"/>
              </a:rPr>
              <a:t>be able to articulate how and why they are.</a:t>
            </a:r>
          </a:p>
        </p:txBody>
      </p:sp>
      <p:sp>
        <p:nvSpPr>
          <p:cNvPr id="3" name="Title 2"/>
          <p:cNvSpPr>
            <a:spLocks noGrp="1"/>
          </p:cNvSpPr>
          <p:nvPr>
            <p:ph type="title"/>
          </p:nvPr>
        </p:nvSpPr>
        <p:spPr>
          <a:xfrm>
            <a:off x="0" y="0"/>
            <a:ext cx="12192000" cy="857250"/>
          </a:xfrm>
          <a:solidFill>
            <a:schemeClr val="tx2">
              <a:lumMod val="40000"/>
              <a:lumOff val="60000"/>
            </a:schemeClr>
          </a:solidFill>
        </p:spPr>
        <p:txBody>
          <a:bodyPr>
            <a:noAutofit/>
          </a:bodyPr>
          <a:lstStyle/>
          <a:p>
            <a:r>
              <a:rPr lang="en-US"/>
              <a:t>Assessments</a:t>
            </a:r>
          </a:p>
        </p:txBody>
      </p:sp>
      <p:sp>
        <p:nvSpPr>
          <p:cNvPr id="6" name="Down Arrow 5"/>
          <p:cNvSpPr/>
          <p:nvPr/>
        </p:nvSpPr>
        <p:spPr>
          <a:xfrm>
            <a:off x="638100" y="240567"/>
            <a:ext cx="1006144" cy="962813"/>
          </a:xfrm>
          <a:prstGeom prst="downArrow">
            <a:avLst/>
          </a:prstGeom>
          <a:solidFill>
            <a:schemeClr val="accent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Tree>
    <p:extLst>
      <p:ext uri="{BB962C8B-B14F-4D97-AF65-F5344CB8AC3E}">
        <p14:creationId xmlns:p14="http://schemas.microsoft.com/office/powerpoint/2010/main" val="1487527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1604" y="653808"/>
            <a:ext cx="12180396" cy="5431455"/>
            <a:chOff x="221674" y="1212151"/>
            <a:chExt cx="8659082" cy="4585855"/>
          </a:xfrm>
        </p:grpSpPr>
        <p:grpSp>
          <p:nvGrpSpPr>
            <p:cNvPr id="28" name="Group 27"/>
            <p:cNvGrpSpPr/>
            <p:nvPr/>
          </p:nvGrpSpPr>
          <p:grpSpPr>
            <a:xfrm>
              <a:off x="221674" y="1212151"/>
              <a:ext cx="1620982" cy="4585855"/>
              <a:chOff x="152400" y="609600"/>
              <a:chExt cx="1620982" cy="4585855"/>
            </a:xfrm>
          </p:grpSpPr>
          <p:sp>
            <p:nvSpPr>
              <p:cNvPr id="46" name="Rectangle 45"/>
              <p:cNvSpPr/>
              <p:nvPr/>
            </p:nvSpPr>
            <p:spPr>
              <a:xfrm>
                <a:off x="152400" y="609600"/>
                <a:ext cx="1620982" cy="4585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7" name="TextBox 46"/>
              <p:cNvSpPr txBox="1"/>
              <p:nvPr/>
            </p:nvSpPr>
            <p:spPr>
              <a:xfrm>
                <a:off x="152400" y="914405"/>
                <a:ext cx="1620982" cy="455061"/>
              </a:xfrm>
              <a:prstGeom prst="rect">
                <a:avLst/>
              </a:prstGeom>
              <a:noFill/>
            </p:spPr>
            <p:txBody>
              <a:bodyPr wrap="square" rtlCol="0">
                <a:noAutofit/>
              </a:bodyPr>
              <a:lstStyle/>
              <a:p>
                <a:pPr algn="ctr">
                  <a:lnSpc>
                    <a:spcPts val="2130"/>
                  </a:lnSpc>
                </a:pPr>
                <a:r>
                  <a:rPr lang="en-US" sz="2400">
                    <a:solidFill>
                      <a:srgbClr val="F79646"/>
                    </a:solidFill>
                    <a:latin typeface="Arial Narrow" charset="0"/>
                    <a:ea typeface="Arial Narrow" charset="0"/>
                    <a:cs typeface="Arial Narrow" charset="0"/>
                  </a:rPr>
                  <a:t>Tools</a:t>
                </a:r>
              </a:p>
            </p:txBody>
          </p:sp>
          <p:pic>
            <p:nvPicPr>
              <p:cNvPr id="48" name="Picture 47"/>
              <p:cNvPicPr>
                <a:picLocks noChangeAspect="1"/>
              </p:cNvPicPr>
              <p:nvPr/>
            </p:nvPicPr>
            <p:blipFill rotWithShape="1">
              <a:blip r:embed="rId3" cstate="screen">
                <a:extLst>
                  <a:ext uri="{28A0092B-C50C-407E-A947-70E740481C1C}">
                    <a14:useLocalDpi xmlns:a14="http://schemas.microsoft.com/office/drawing/2010/main"/>
                  </a:ext>
                </a:extLst>
              </a:blip>
              <a:srcRect b="-1721"/>
              <a:stretch/>
            </p:blipFill>
            <p:spPr>
              <a:xfrm>
                <a:off x="276399" y="1617699"/>
                <a:ext cx="1372985" cy="3508548"/>
              </a:xfrm>
              <a:prstGeom prst="rect">
                <a:avLst/>
              </a:prstGeom>
            </p:spPr>
          </p:pic>
        </p:grpSp>
        <p:grpSp>
          <p:nvGrpSpPr>
            <p:cNvPr id="29" name="Group 28"/>
            <p:cNvGrpSpPr/>
            <p:nvPr/>
          </p:nvGrpSpPr>
          <p:grpSpPr>
            <a:xfrm>
              <a:off x="1926477" y="1212151"/>
              <a:ext cx="1759524" cy="4585855"/>
              <a:chOff x="97678" y="609600"/>
              <a:chExt cx="1759524" cy="4585855"/>
            </a:xfrm>
            <a:effectLst>
              <a:outerShdw blurRad="50800" dist="50800" dir="5400000" sx="1000" sy="1000" algn="ctr" rotWithShape="0">
                <a:srgbClr val="000000"/>
              </a:outerShdw>
            </a:effectLst>
          </p:grpSpPr>
          <p:sp>
            <p:nvSpPr>
              <p:cNvPr id="43" name="Rectangle 42"/>
              <p:cNvSpPr/>
              <p:nvPr/>
            </p:nvSpPr>
            <p:spPr>
              <a:xfrm>
                <a:off x="152400" y="609600"/>
                <a:ext cx="1620982" cy="45858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4" name="TextBox 43"/>
              <p:cNvSpPr txBox="1"/>
              <p:nvPr/>
            </p:nvSpPr>
            <p:spPr>
              <a:xfrm>
                <a:off x="97678" y="914405"/>
                <a:ext cx="1759524" cy="451406"/>
              </a:xfrm>
              <a:prstGeom prst="rect">
                <a:avLst/>
              </a:prstGeom>
              <a:noFill/>
            </p:spPr>
            <p:txBody>
              <a:bodyPr wrap="square" rtlCol="0">
                <a:noAutofit/>
              </a:bodyPr>
              <a:lstStyle/>
              <a:p>
                <a:pPr algn="ctr">
                  <a:lnSpc>
                    <a:spcPts val="2130"/>
                  </a:lnSpc>
                </a:pPr>
                <a:r>
                  <a:rPr lang="en-US" sz="2400">
                    <a:solidFill>
                      <a:prstClr val="white"/>
                    </a:solidFill>
                    <a:latin typeface="Arial Narrow" charset="0"/>
                    <a:ea typeface="Arial Narrow" charset="0"/>
                    <a:cs typeface="Arial Narrow" charset="0"/>
                  </a:rPr>
                  <a:t>Screening</a:t>
                </a:r>
              </a:p>
            </p:txBody>
          </p:sp>
          <p:pic>
            <p:nvPicPr>
              <p:cNvPr id="45" name="Picture 4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6399" y="1615195"/>
                <a:ext cx="1372985" cy="3460312"/>
              </a:xfrm>
              <a:prstGeom prst="rect">
                <a:avLst/>
              </a:prstGeom>
            </p:spPr>
          </p:pic>
        </p:grpSp>
        <p:grpSp>
          <p:nvGrpSpPr>
            <p:cNvPr id="30" name="Group 29"/>
            <p:cNvGrpSpPr/>
            <p:nvPr/>
          </p:nvGrpSpPr>
          <p:grpSpPr>
            <a:xfrm>
              <a:off x="3740724" y="1212151"/>
              <a:ext cx="1620982" cy="4585855"/>
              <a:chOff x="152400" y="609600"/>
              <a:chExt cx="1620982" cy="4585855"/>
            </a:xfrm>
            <a:effectLst>
              <a:outerShdw blurRad="50800" dist="50800" dir="5400000" sx="1000" sy="1000" algn="ctr" rotWithShape="0">
                <a:srgbClr val="000000"/>
              </a:outerShdw>
            </a:effectLst>
          </p:grpSpPr>
          <p:sp>
            <p:nvSpPr>
              <p:cNvPr id="40" name="Rectangle 39"/>
              <p:cNvSpPr/>
              <p:nvPr/>
            </p:nvSpPr>
            <p:spPr>
              <a:xfrm>
                <a:off x="152400" y="609600"/>
                <a:ext cx="1620982" cy="45858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1" name="TextBox 40"/>
              <p:cNvSpPr txBox="1"/>
              <p:nvPr/>
            </p:nvSpPr>
            <p:spPr>
              <a:xfrm>
                <a:off x="152400" y="913251"/>
                <a:ext cx="1620982" cy="452560"/>
              </a:xfrm>
              <a:prstGeom prst="rect">
                <a:avLst/>
              </a:prstGeom>
              <a:noFill/>
            </p:spPr>
            <p:txBody>
              <a:bodyPr wrap="square" rtlCol="0">
                <a:noAutofit/>
              </a:bodyPr>
              <a:lstStyle/>
              <a:p>
                <a:pPr algn="ctr">
                  <a:lnSpc>
                    <a:spcPts val="2130"/>
                  </a:lnSpc>
                </a:pPr>
                <a:r>
                  <a:rPr lang="en-US" sz="2400">
                    <a:solidFill>
                      <a:srgbClr val="4F81BD"/>
                    </a:solidFill>
                    <a:latin typeface="Arial Narrow" charset="0"/>
                    <a:ea typeface="Arial Narrow" charset="0"/>
                    <a:cs typeface="Arial Narrow" charset="0"/>
                  </a:rPr>
                  <a:t>Data</a:t>
                </a:r>
              </a:p>
            </p:txBody>
          </p:sp>
          <p:pic>
            <p:nvPicPr>
              <p:cNvPr id="42" name="Picture 4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6399" y="1669462"/>
                <a:ext cx="1372985" cy="3406046"/>
              </a:xfrm>
              <a:prstGeom prst="rect">
                <a:avLst/>
              </a:prstGeom>
            </p:spPr>
          </p:pic>
        </p:grpSp>
        <p:grpSp>
          <p:nvGrpSpPr>
            <p:cNvPr id="31" name="Group 30"/>
            <p:cNvGrpSpPr/>
            <p:nvPr/>
          </p:nvGrpSpPr>
          <p:grpSpPr>
            <a:xfrm>
              <a:off x="5500249" y="1212151"/>
              <a:ext cx="1620982" cy="4585855"/>
              <a:chOff x="152400" y="609600"/>
              <a:chExt cx="1620982" cy="4585855"/>
            </a:xfrm>
            <a:effectLst>
              <a:outerShdw blurRad="50800" dist="50800" dir="5400000" sx="1000" sy="1000" algn="ctr" rotWithShape="0">
                <a:srgbClr val="000000"/>
              </a:outerShdw>
            </a:effectLst>
          </p:grpSpPr>
          <p:sp>
            <p:nvSpPr>
              <p:cNvPr id="36" name="Rectangle 35"/>
              <p:cNvSpPr/>
              <p:nvPr/>
            </p:nvSpPr>
            <p:spPr>
              <a:xfrm>
                <a:off x="152400" y="609600"/>
                <a:ext cx="1620982" cy="45858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7" name="TextBox 36"/>
              <p:cNvSpPr txBox="1"/>
              <p:nvPr/>
            </p:nvSpPr>
            <p:spPr>
              <a:xfrm>
                <a:off x="152400" y="803565"/>
                <a:ext cx="1620982" cy="814134"/>
              </a:xfrm>
              <a:prstGeom prst="rect">
                <a:avLst/>
              </a:prstGeom>
              <a:noFill/>
            </p:spPr>
            <p:txBody>
              <a:bodyPr wrap="square" rtlCol="0">
                <a:noAutofit/>
              </a:bodyPr>
              <a:lstStyle/>
              <a:p>
                <a:pPr algn="ctr">
                  <a:lnSpc>
                    <a:spcPts val="2130"/>
                  </a:lnSpc>
                </a:pPr>
                <a:r>
                  <a:rPr lang="en-US" sz="2400">
                    <a:solidFill>
                      <a:srgbClr val="F79646"/>
                    </a:solidFill>
                    <a:latin typeface="Arial Narrow" charset="0"/>
                    <a:ea typeface="Arial Narrow" charset="0"/>
                    <a:cs typeface="Arial Narrow" charset="0"/>
                  </a:rPr>
                  <a:t>PM</a:t>
                </a:r>
                <a:br>
                  <a:rPr lang="en-US" sz="2400">
                    <a:solidFill>
                      <a:srgbClr val="F79646"/>
                    </a:solidFill>
                    <a:latin typeface="Arial Narrow" charset="0"/>
                    <a:ea typeface="Arial Narrow" charset="0"/>
                    <a:cs typeface="Arial Narrow" charset="0"/>
                  </a:rPr>
                </a:br>
                <a:r>
                  <a:rPr lang="en-US" sz="2400">
                    <a:solidFill>
                      <a:srgbClr val="F79646"/>
                    </a:solidFill>
                    <a:latin typeface="Arial Narrow" charset="0"/>
                    <a:ea typeface="Arial Narrow" charset="0"/>
                    <a:cs typeface="Arial Narrow" charset="0"/>
                  </a:rPr>
                  <a:t>Tools</a:t>
                </a:r>
              </a:p>
            </p:txBody>
          </p:sp>
          <p:pic>
            <p:nvPicPr>
              <p:cNvPr id="39" name="Picture 3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76399" y="1669462"/>
                <a:ext cx="1372985" cy="3406045"/>
              </a:xfrm>
              <a:prstGeom prst="rect">
                <a:avLst/>
              </a:prstGeom>
            </p:spPr>
          </p:pic>
        </p:grpSp>
        <p:grpSp>
          <p:nvGrpSpPr>
            <p:cNvPr id="32" name="Group 31"/>
            <p:cNvGrpSpPr/>
            <p:nvPr/>
          </p:nvGrpSpPr>
          <p:grpSpPr>
            <a:xfrm>
              <a:off x="7259774" y="1212151"/>
              <a:ext cx="1620982" cy="4585855"/>
              <a:chOff x="152400" y="609600"/>
              <a:chExt cx="1620982" cy="4585855"/>
            </a:xfrm>
            <a:effectLst>
              <a:outerShdw blurRad="50800" dist="50800" dir="5400000" sx="1000" sy="1000" algn="ctr" rotWithShape="0">
                <a:srgbClr val="000000"/>
              </a:outerShdw>
            </a:effectLst>
          </p:grpSpPr>
          <p:sp>
            <p:nvSpPr>
              <p:cNvPr id="33" name="Rectangle 32"/>
              <p:cNvSpPr/>
              <p:nvPr/>
            </p:nvSpPr>
            <p:spPr>
              <a:xfrm>
                <a:off x="152400" y="609600"/>
                <a:ext cx="1620982" cy="45858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4" name="TextBox 33"/>
              <p:cNvSpPr txBox="1"/>
              <p:nvPr/>
            </p:nvSpPr>
            <p:spPr>
              <a:xfrm>
                <a:off x="152400" y="803565"/>
                <a:ext cx="1620982" cy="811632"/>
              </a:xfrm>
              <a:prstGeom prst="rect">
                <a:avLst/>
              </a:prstGeom>
              <a:noFill/>
            </p:spPr>
            <p:txBody>
              <a:bodyPr wrap="square" rtlCol="0">
                <a:noAutofit/>
              </a:bodyPr>
              <a:lstStyle/>
              <a:p>
                <a:pPr algn="ctr">
                  <a:lnSpc>
                    <a:spcPts val="2130"/>
                  </a:lnSpc>
                </a:pPr>
                <a:r>
                  <a:rPr lang="en-US" sz="2400">
                    <a:solidFill>
                      <a:prstClr val="white"/>
                    </a:solidFill>
                    <a:latin typeface="Arial Narrow" charset="0"/>
                    <a:ea typeface="Arial Narrow" charset="0"/>
                    <a:cs typeface="Arial Narrow" charset="0"/>
                  </a:rPr>
                  <a:t>PM</a:t>
                </a:r>
                <a:br>
                  <a:rPr lang="en-US" sz="2400">
                    <a:solidFill>
                      <a:prstClr val="white"/>
                    </a:solidFill>
                    <a:latin typeface="Arial Narrow" charset="0"/>
                    <a:ea typeface="Arial Narrow" charset="0"/>
                    <a:cs typeface="Arial Narrow" charset="0"/>
                  </a:rPr>
                </a:br>
                <a:r>
                  <a:rPr lang="en-US" sz="2400">
                    <a:solidFill>
                      <a:prstClr val="white"/>
                    </a:solidFill>
                    <a:latin typeface="Arial Narrow" charset="0"/>
                    <a:ea typeface="Arial Narrow" charset="0"/>
                    <a:cs typeface="Arial Narrow" charset="0"/>
                  </a:rPr>
                  <a:t>Process</a:t>
                </a:r>
              </a:p>
            </p:txBody>
          </p:sp>
          <p:pic>
            <p:nvPicPr>
              <p:cNvPr id="35" name="Picture 3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76399" y="1615195"/>
                <a:ext cx="1372985" cy="3460313"/>
              </a:xfrm>
              <a:prstGeom prst="rect">
                <a:avLst/>
              </a:prstGeom>
            </p:spPr>
          </p:pic>
        </p:grpSp>
      </p:grpSp>
      <p:sp>
        <p:nvSpPr>
          <p:cNvPr id="50" name="Title 1"/>
          <p:cNvSpPr txBox="1">
            <a:spLocks/>
          </p:cNvSpPr>
          <p:nvPr/>
        </p:nvSpPr>
        <p:spPr>
          <a:xfrm>
            <a:off x="11604" y="0"/>
            <a:ext cx="12180396" cy="653808"/>
          </a:xfrm>
          <a:prstGeom prst="rect">
            <a:avLst/>
          </a:prstGeom>
          <a:solidFill>
            <a:schemeClr val="tx2">
              <a:lumMod val="40000"/>
              <a:lumOff val="60000"/>
            </a:schemeClr>
          </a:solidFill>
        </p:spPr>
        <p:txBody>
          <a:bodyPr vert="horz" lIns="68580" tIns="34290" rIns="68580" bIns="34290" rtlCol="0" anchor="t">
            <a:norm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2700">
                <a:solidFill>
                  <a:prstClr val="black"/>
                </a:solidFill>
              </a:rPr>
              <a:t>Assessments</a:t>
            </a:r>
          </a:p>
        </p:txBody>
      </p:sp>
      <p:sp>
        <p:nvSpPr>
          <p:cNvPr id="4" name="Rectangle 1027"/>
          <p:cNvSpPr txBox="1">
            <a:spLocks noChangeArrowheads="1"/>
          </p:cNvSpPr>
          <p:nvPr/>
        </p:nvSpPr>
        <p:spPr>
          <a:xfrm>
            <a:off x="0" y="6085263"/>
            <a:ext cx="12192000" cy="77273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solidFill>
                  <a:prstClr val="black"/>
                </a:solidFill>
                <a:ea typeface="MS PGothic" charset="0"/>
              </a:rPr>
              <a:t>Screen all students. Collect data multiple times per year to ensure implementation accuracy for making decisions.</a:t>
            </a:r>
          </a:p>
        </p:txBody>
      </p:sp>
      <p:sp>
        <p:nvSpPr>
          <p:cNvPr id="93" name="Down Arrow 92"/>
          <p:cNvSpPr/>
          <p:nvPr/>
        </p:nvSpPr>
        <p:spPr>
          <a:xfrm>
            <a:off x="3109751" y="169934"/>
            <a:ext cx="1033988" cy="843516"/>
          </a:xfrm>
          <a:prstGeom prst="downArrow">
            <a:avLst/>
          </a:prstGeom>
          <a:solidFill>
            <a:schemeClr val="accent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Tree>
    <p:extLst>
      <p:ext uri="{BB962C8B-B14F-4D97-AF65-F5344CB8AC3E}">
        <p14:creationId xmlns:p14="http://schemas.microsoft.com/office/powerpoint/2010/main" val="90379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0" y="518856"/>
            <a:ext cx="12120880" cy="5390278"/>
            <a:chOff x="221674" y="1212151"/>
            <a:chExt cx="8659082" cy="4585855"/>
          </a:xfrm>
        </p:grpSpPr>
        <p:grpSp>
          <p:nvGrpSpPr>
            <p:cNvPr id="29" name="Group 28"/>
            <p:cNvGrpSpPr/>
            <p:nvPr/>
          </p:nvGrpSpPr>
          <p:grpSpPr>
            <a:xfrm>
              <a:off x="221674" y="1212151"/>
              <a:ext cx="1620982" cy="4585855"/>
              <a:chOff x="152400" y="609600"/>
              <a:chExt cx="1620982" cy="4585855"/>
            </a:xfrm>
          </p:grpSpPr>
          <p:sp>
            <p:nvSpPr>
              <p:cNvPr id="47" name="Rectangle 46"/>
              <p:cNvSpPr/>
              <p:nvPr/>
            </p:nvSpPr>
            <p:spPr>
              <a:xfrm>
                <a:off x="152400" y="609600"/>
                <a:ext cx="1620982" cy="4585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8" name="TextBox 47"/>
              <p:cNvSpPr txBox="1"/>
              <p:nvPr/>
            </p:nvSpPr>
            <p:spPr>
              <a:xfrm>
                <a:off x="152400" y="914405"/>
                <a:ext cx="1620982" cy="455061"/>
              </a:xfrm>
              <a:prstGeom prst="rect">
                <a:avLst/>
              </a:prstGeom>
              <a:noFill/>
            </p:spPr>
            <p:txBody>
              <a:bodyPr wrap="square" rtlCol="0">
                <a:noAutofit/>
              </a:bodyPr>
              <a:lstStyle/>
              <a:p>
                <a:pPr algn="ctr">
                  <a:lnSpc>
                    <a:spcPts val="2130"/>
                  </a:lnSpc>
                </a:pPr>
                <a:r>
                  <a:rPr lang="en-US" sz="2400">
                    <a:solidFill>
                      <a:srgbClr val="F79646"/>
                    </a:solidFill>
                    <a:latin typeface="Arial Narrow" charset="0"/>
                    <a:ea typeface="Arial Narrow" charset="0"/>
                    <a:cs typeface="Arial Narrow" charset="0"/>
                  </a:rPr>
                  <a:t>Tools</a:t>
                </a:r>
              </a:p>
            </p:txBody>
          </p:sp>
          <p:pic>
            <p:nvPicPr>
              <p:cNvPr id="49" name="Picture 48"/>
              <p:cNvPicPr>
                <a:picLocks noChangeAspect="1"/>
              </p:cNvPicPr>
              <p:nvPr/>
            </p:nvPicPr>
            <p:blipFill rotWithShape="1">
              <a:blip r:embed="rId3" cstate="screen">
                <a:extLst>
                  <a:ext uri="{28A0092B-C50C-407E-A947-70E740481C1C}">
                    <a14:useLocalDpi xmlns:a14="http://schemas.microsoft.com/office/drawing/2010/main"/>
                  </a:ext>
                </a:extLst>
              </a:blip>
              <a:srcRect b="-1721"/>
              <a:stretch/>
            </p:blipFill>
            <p:spPr>
              <a:xfrm>
                <a:off x="276399" y="1617699"/>
                <a:ext cx="1372985" cy="3508548"/>
              </a:xfrm>
              <a:prstGeom prst="rect">
                <a:avLst/>
              </a:prstGeom>
            </p:spPr>
          </p:pic>
        </p:grpSp>
        <p:grpSp>
          <p:nvGrpSpPr>
            <p:cNvPr id="30" name="Group 29"/>
            <p:cNvGrpSpPr/>
            <p:nvPr/>
          </p:nvGrpSpPr>
          <p:grpSpPr>
            <a:xfrm>
              <a:off x="1926477" y="1212151"/>
              <a:ext cx="1759524" cy="4585855"/>
              <a:chOff x="97678" y="609600"/>
              <a:chExt cx="1759524" cy="4585855"/>
            </a:xfrm>
            <a:effectLst>
              <a:outerShdw blurRad="50800" dist="50800" dir="5400000" sx="1000" sy="1000" algn="ctr" rotWithShape="0">
                <a:srgbClr val="000000"/>
              </a:outerShdw>
            </a:effectLst>
          </p:grpSpPr>
          <p:sp>
            <p:nvSpPr>
              <p:cNvPr id="44" name="Rectangle 43"/>
              <p:cNvSpPr/>
              <p:nvPr/>
            </p:nvSpPr>
            <p:spPr>
              <a:xfrm>
                <a:off x="152400" y="609600"/>
                <a:ext cx="1620982" cy="45858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5" name="TextBox 44"/>
              <p:cNvSpPr txBox="1"/>
              <p:nvPr/>
            </p:nvSpPr>
            <p:spPr>
              <a:xfrm>
                <a:off x="97678" y="914405"/>
                <a:ext cx="1759524" cy="451406"/>
              </a:xfrm>
              <a:prstGeom prst="rect">
                <a:avLst/>
              </a:prstGeom>
              <a:noFill/>
            </p:spPr>
            <p:txBody>
              <a:bodyPr wrap="square" rtlCol="0">
                <a:noAutofit/>
              </a:bodyPr>
              <a:lstStyle/>
              <a:p>
                <a:pPr algn="ctr">
                  <a:lnSpc>
                    <a:spcPts val="2130"/>
                  </a:lnSpc>
                </a:pPr>
                <a:r>
                  <a:rPr lang="en-US" sz="2400">
                    <a:solidFill>
                      <a:prstClr val="white"/>
                    </a:solidFill>
                    <a:latin typeface="Arial Narrow" charset="0"/>
                    <a:ea typeface="Arial Narrow" charset="0"/>
                    <a:cs typeface="Arial Narrow" charset="0"/>
                  </a:rPr>
                  <a:t>Screening</a:t>
                </a:r>
              </a:p>
            </p:txBody>
          </p:sp>
          <p:pic>
            <p:nvPicPr>
              <p:cNvPr id="46" name="Picture 4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6399" y="1615195"/>
                <a:ext cx="1372985" cy="3460312"/>
              </a:xfrm>
              <a:prstGeom prst="rect">
                <a:avLst/>
              </a:prstGeom>
            </p:spPr>
          </p:pic>
        </p:grpSp>
        <p:grpSp>
          <p:nvGrpSpPr>
            <p:cNvPr id="31" name="Group 30"/>
            <p:cNvGrpSpPr/>
            <p:nvPr/>
          </p:nvGrpSpPr>
          <p:grpSpPr>
            <a:xfrm>
              <a:off x="3740724" y="1212151"/>
              <a:ext cx="1620982" cy="4585855"/>
              <a:chOff x="152400" y="609600"/>
              <a:chExt cx="1620982" cy="4585855"/>
            </a:xfrm>
            <a:effectLst>
              <a:outerShdw blurRad="50800" dist="50800" dir="5400000" sx="1000" sy="1000" algn="ctr" rotWithShape="0">
                <a:srgbClr val="000000"/>
              </a:outerShdw>
            </a:effectLst>
          </p:grpSpPr>
          <p:sp>
            <p:nvSpPr>
              <p:cNvPr id="41" name="Rectangle 40"/>
              <p:cNvSpPr/>
              <p:nvPr/>
            </p:nvSpPr>
            <p:spPr>
              <a:xfrm>
                <a:off x="152400" y="609600"/>
                <a:ext cx="1620982" cy="45858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2" name="TextBox 41"/>
              <p:cNvSpPr txBox="1"/>
              <p:nvPr/>
            </p:nvSpPr>
            <p:spPr>
              <a:xfrm>
                <a:off x="152400" y="913251"/>
                <a:ext cx="1620982" cy="452560"/>
              </a:xfrm>
              <a:prstGeom prst="rect">
                <a:avLst/>
              </a:prstGeom>
              <a:noFill/>
            </p:spPr>
            <p:txBody>
              <a:bodyPr wrap="square" rtlCol="0">
                <a:noAutofit/>
              </a:bodyPr>
              <a:lstStyle/>
              <a:p>
                <a:pPr algn="ctr">
                  <a:lnSpc>
                    <a:spcPts val="2130"/>
                  </a:lnSpc>
                </a:pPr>
                <a:r>
                  <a:rPr lang="en-US" sz="2400">
                    <a:solidFill>
                      <a:srgbClr val="4F81BD"/>
                    </a:solidFill>
                    <a:latin typeface="Arial Narrow" charset="0"/>
                    <a:ea typeface="Arial Narrow" charset="0"/>
                    <a:cs typeface="Arial Narrow" charset="0"/>
                  </a:rPr>
                  <a:t>Data</a:t>
                </a:r>
              </a:p>
            </p:txBody>
          </p:sp>
          <p:pic>
            <p:nvPicPr>
              <p:cNvPr id="43" name="Picture 4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6399" y="1669462"/>
                <a:ext cx="1372985" cy="3406046"/>
              </a:xfrm>
              <a:prstGeom prst="rect">
                <a:avLst/>
              </a:prstGeom>
            </p:spPr>
          </p:pic>
        </p:grpSp>
        <p:grpSp>
          <p:nvGrpSpPr>
            <p:cNvPr id="32" name="Group 31"/>
            <p:cNvGrpSpPr/>
            <p:nvPr/>
          </p:nvGrpSpPr>
          <p:grpSpPr>
            <a:xfrm>
              <a:off x="5500249" y="1212151"/>
              <a:ext cx="1620982" cy="4585855"/>
              <a:chOff x="152400" y="609600"/>
              <a:chExt cx="1620982" cy="4585855"/>
            </a:xfrm>
            <a:effectLst>
              <a:outerShdw blurRad="50800" dist="50800" dir="5400000" sx="1000" sy="1000" algn="ctr" rotWithShape="0">
                <a:srgbClr val="000000"/>
              </a:outerShdw>
            </a:effectLst>
          </p:grpSpPr>
          <p:sp>
            <p:nvSpPr>
              <p:cNvPr id="37" name="Rectangle 36"/>
              <p:cNvSpPr/>
              <p:nvPr/>
            </p:nvSpPr>
            <p:spPr>
              <a:xfrm>
                <a:off x="152400" y="609600"/>
                <a:ext cx="1620982" cy="45858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9" name="TextBox 38"/>
              <p:cNvSpPr txBox="1"/>
              <p:nvPr/>
            </p:nvSpPr>
            <p:spPr>
              <a:xfrm>
                <a:off x="152400" y="803565"/>
                <a:ext cx="1620982" cy="814134"/>
              </a:xfrm>
              <a:prstGeom prst="rect">
                <a:avLst/>
              </a:prstGeom>
              <a:noFill/>
            </p:spPr>
            <p:txBody>
              <a:bodyPr wrap="square" rtlCol="0">
                <a:noAutofit/>
              </a:bodyPr>
              <a:lstStyle/>
              <a:p>
                <a:pPr algn="ctr">
                  <a:lnSpc>
                    <a:spcPts val="2130"/>
                  </a:lnSpc>
                </a:pPr>
                <a:r>
                  <a:rPr lang="en-US" sz="2400">
                    <a:solidFill>
                      <a:srgbClr val="F79646"/>
                    </a:solidFill>
                    <a:latin typeface="Arial Narrow" charset="0"/>
                    <a:ea typeface="Arial Narrow" charset="0"/>
                    <a:cs typeface="Arial Narrow" charset="0"/>
                  </a:rPr>
                  <a:t>PM</a:t>
                </a:r>
                <a:br>
                  <a:rPr lang="en-US" sz="2400">
                    <a:solidFill>
                      <a:srgbClr val="F79646"/>
                    </a:solidFill>
                    <a:latin typeface="Arial Narrow" charset="0"/>
                    <a:ea typeface="Arial Narrow" charset="0"/>
                    <a:cs typeface="Arial Narrow" charset="0"/>
                  </a:rPr>
                </a:br>
                <a:r>
                  <a:rPr lang="en-US" sz="2400">
                    <a:solidFill>
                      <a:srgbClr val="F79646"/>
                    </a:solidFill>
                    <a:latin typeface="Arial Narrow" charset="0"/>
                    <a:ea typeface="Arial Narrow" charset="0"/>
                    <a:cs typeface="Arial Narrow" charset="0"/>
                  </a:rPr>
                  <a:t>Tools</a:t>
                </a:r>
              </a:p>
            </p:txBody>
          </p:sp>
          <p:pic>
            <p:nvPicPr>
              <p:cNvPr id="40" name="Picture 3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76399" y="1669462"/>
                <a:ext cx="1372985" cy="3406045"/>
              </a:xfrm>
              <a:prstGeom prst="rect">
                <a:avLst/>
              </a:prstGeom>
            </p:spPr>
          </p:pic>
        </p:grpSp>
        <p:grpSp>
          <p:nvGrpSpPr>
            <p:cNvPr id="33" name="Group 32"/>
            <p:cNvGrpSpPr/>
            <p:nvPr/>
          </p:nvGrpSpPr>
          <p:grpSpPr>
            <a:xfrm>
              <a:off x="7259774" y="1212151"/>
              <a:ext cx="1620982" cy="4585855"/>
              <a:chOff x="152400" y="609600"/>
              <a:chExt cx="1620982" cy="4585855"/>
            </a:xfrm>
            <a:effectLst>
              <a:outerShdw blurRad="50800" dist="50800" dir="5400000" sx="1000" sy="1000" algn="ctr" rotWithShape="0">
                <a:srgbClr val="000000"/>
              </a:outerShdw>
            </a:effectLst>
          </p:grpSpPr>
          <p:sp>
            <p:nvSpPr>
              <p:cNvPr id="34" name="Rectangle 33"/>
              <p:cNvSpPr/>
              <p:nvPr/>
            </p:nvSpPr>
            <p:spPr>
              <a:xfrm>
                <a:off x="152400" y="609600"/>
                <a:ext cx="1620982" cy="45858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5" name="TextBox 34"/>
              <p:cNvSpPr txBox="1"/>
              <p:nvPr/>
            </p:nvSpPr>
            <p:spPr>
              <a:xfrm>
                <a:off x="152400" y="803565"/>
                <a:ext cx="1620982" cy="811632"/>
              </a:xfrm>
              <a:prstGeom prst="rect">
                <a:avLst/>
              </a:prstGeom>
              <a:noFill/>
            </p:spPr>
            <p:txBody>
              <a:bodyPr wrap="square" rtlCol="0">
                <a:noAutofit/>
              </a:bodyPr>
              <a:lstStyle/>
              <a:p>
                <a:pPr algn="ctr">
                  <a:lnSpc>
                    <a:spcPts val="2130"/>
                  </a:lnSpc>
                </a:pPr>
                <a:r>
                  <a:rPr lang="en-US" sz="2400">
                    <a:solidFill>
                      <a:prstClr val="white"/>
                    </a:solidFill>
                    <a:latin typeface="Arial Narrow" charset="0"/>
                    <a:ea typeface="Arial Narrow" charset="0"/>
                    <a:cs typeface="Arial Narrow" charset="0"/>
                  </a:rPr>
                  <a:t>PM</a:t>
                </a:r>
                <a:br>
                  <a:rPr lang="en-US" sz="2400">
                    <a:solidFill>
                      <a:prstClr val="white"/>
                    </a:solidFill>
                    <a:latin typeface="Arial Narrow" charset="0"/>
                    <a:ea typeface="Arial Narrow" charset="0"/>
                    <a:cs typeface="Arial Narrow" charset="0"/>
                  </a:rPr>
                </a:br>
                <a:r>
                  <a:rPr lang="en-US" sz="2400">
                    <a:solidFill>
                      <a:prstClr val="white"/>
                    </a:solidFill>
                    <a:latin typeface="Arial Narrow" charset="0"/>
                    <a:ea typeface="Arial Narrow" charset="0"/>
                    <a:cs typeface="Arial Narrow" charset="0"/>
                  </a:rPr>
                  <a:t>Process</a:t>
                </a:r>
              </a:p>
            </p:txBody>
          </p:sp>
          <p:pic>
            <p:nvPicPr>
              <p:cNvPr id="36" name="Picture 3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76399" y="1615195"/>
                <a:ext cx="1372985" cy="3460313"/>
              </a:xfrm>
              <a:prstGeom prst="rect">
                <a:avLst/>
              </a:prstGeom>
            </p:spPr>
          </p:pic>
        </p:grpSp>
      </p:grpSp>
      <p:sp>
        <p:nvSpPr>
          <p:cNvPr id="4" name="Rectangle 1027"/>
          <p:cNvSpPr txBox="1">
            <a:spLocks noChangeArrowheads="1"/>
          </p:cNvSpPr>
          <p:nvPr/>
        </p:nvSpPr>
        <p:spPr>
          <a:xfrm>
            <a:off x="0" y="5909134"/>
            <a:ext cx="12192000" cy="77273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a:solidFill>
                  <a:prstClr val="black"/>
                </a:solidFill>
                <a:ea typeface="MS PGothic" charset="0"/>
              </a:rPr>
              <a:t>Use screening data plus two other data sources that paint a picture of each student’s progress.</a:t>
            </a:r>
          </a:p>
        </p:txBody>
      </p:sp>
      <p:sp>
        <p:nvSpPr>
          <p:cNvPr id="51" name="Title 1"/>
          <p:cNvSpPr txBox="1">
            <a:spLocks/>
          </p:cNvSpPr>
          <p:nvPr/>
        </p:nvSpPr>
        <p:spPr>
          <a:xfrm>
            <a:off x="0" y="11888"/>
            <a:ext cx="12192000" cy="506968"/>
          </a:xfrm>
          <a:prstGeom prst="rect">
            <a:avLst/>
          </a:prstGeom>
          <a:solidFill>
            <a:schemeClr val="tx2">
              <a:lumMod val="40000"/>
              <a:lumOff val="60000"/>
            </a:schemeClr>
          </a:solidFill>
        </p:spPr>
        <p:txBody>
          <a:bodyPr vert="horz" lIns="68580" tIns="34290" rIns="68580" bIns="34290" rtlCol="0" anchor="t">
            <a:norm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2700">
                <a:solidFill>
                  <a:prstClr val="black"/>
                </a:solidFill>
              </a:rPr>
              <a:t>Assessments</a:t>
            </a:r>
          </a:p>
        </p:txBody>
      </p:sp>
      <p:sp>
        <p:nvSpPr>
          <p:cNvPr id="73" name="Down Arrow 72"/>
          <p:cNvSpPr/>
          <p:nvPr/>
        </p:nvSpPr>
        <p:spPr>
          <a:xfrm>
            <a:off x="5303520" y="445413"/>
            <a:ext cx="1503680" cy="430360"/>
          </a:xfrm>
          <a:prstGeom prst="downArrow">
            <a:avLst/>
          </a:prstGeom>
          <a:solidFill>
            <a:schemeClr val="accent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Tree>
    <p:extLst>
      <p:ext uri="{BB962C8B-B14F-4D97-AF65-F5344CB8AC3E}">
        <p14:creationId xmlns:p14="http://schemas.microsoft.com/office/powerpoint/2010/main" val="374796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0" y="518856"/>
            <a:ext cx="12176411" cy="5348909"/>
            <a:chOff x="221674" y="1212151"/>
            <a:chExt cx="8659082" cy="4585855"/>
          </a:xfrm>
        </p:grpSpPr>
        <p:grpSp>
          <p:nvGrpSpPr>
            <p:cNvPr id="30" name="Group 29"/>
            <p:cNvGrpSpPr/>
            <p:nvPr/>
          </p:nvGrpSpPr>
          <p:grpSpPr>
            <a:xfrm>
              <a:off x="221674" y="1212151"/>
              <a:ext cx="1620982" cy="4585855"/>
              <a:chOff x="152400" y="609600"/>
              <a:chExt cx="1620982" cy="4585855"/>
            </a:xfrm>
          </p:grpSpPr>
          <p:sp>
            <p:nvSpPr>
              <p:cNvPr id="48" name="Rectangle 47"/>
              <p:cNvSpPr/>
              <p:nvPr/>
            </p:nvSpPr>
            <p:spPr>
              <a:xfrm>
                <a:off x="152400" y="609600"/>
                <a:ext cx="1620982" cy="4585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2" name="TextBox 51"/>
              <p:cNvSpPr txBox="1"/>
              <p:nvPr/>
            </p:nvSpPr>
            <p:spPr>
              <a:xfrm>
                <a:off x="152400" y="914405"/>
                <a:ext cx="1620982" cy="455061"/>
              </a:xfrm>
              <a:prstGeom prst="rect">
                <a:avLst/>
              </a:prstGeom>
              <a:noFill/>
            </p:spPr>
            <p:txBody>
              <a:bodyPr wrap="square" rtlCol="0">
                <a:noAutofit/>
              </a:bodyPr>
              <a:lstStyle/>
              <a:p>
                <a:pPr algn="ctr">
                  <a:lnSpc>
                    <a:spcPts val="2130"/>
                  </a:lnSpc>
                </a:pPr>
                <a:r>
                  <a:rPr lang="en-US" sz="2400">
                    <a:solidFill>
                      <a:srgbClr val="F79646"/>
                    </a:solidFill>
                    <a:latin typeface="Arial Narrow" charset="0"/>
                    <a:ea typeface="Arial Narrow" charset="0"/>
                    <a:cs typeface="Arial Narrow" charset="0"/>
                  </a:rPr>
                  <a:t>Tools</a:t>
                </a:r>
              </a:p>
            </p:txBody>
          </p:sp>
          <p:pic>
            <p:nvPicPr>
              <p:cNvPr id="54" name="Picture 53"/>
              <p:cNvPicPr>
                <a:picLocks noChangeAspect="1"/>
              </p:cNvPicPr>
              <p:nvPr/>
            </p:nvPicPr>
            <p:blipFill rotWithShape="1">
              <a:blip r:embed="rId3" cstate="screen">
                <a:extLst>
                  <a:ext uri="{28A0092B-C50C-407E-A947-70E740481C1C}">
                    <a14:useLocalDpi xmlns:a14="http://schemas.microsoft.com/office/drawing/2010/main"/>
                  </a:ext>
                </a:extLst>
              </a:blip>
              <a:srcRect b="-1721"/>
              <a:stretch/>
            </p:blipFill>
            <p:spPr>
              <a:xfrm>
                <a:off x="276399" y="1617699"/>
                <a:ext cx="1372985" cy="3508548"/>
              </a:xfrm>
              <a:prstGeom prst="rect">
                <a:avLst/>
              </a:prstGeom>
            </p:spPr>
          </p:pic>
        </p:grpSp>
        <p:grpSp>
          <p:nvGrpSpPr>
            <p:cNvPr id="31" name="Group 30"/>
            <p:cNvGrpSpPr/>
            <p:nvPr/>
          </p:nvGrpSpPr>
          <p:grpSpPr>
            <a:xfrm>
              <a:off x="1926477" y="1212151"/>
              <a:ext cx="1759524" cy="4585855"/>
              <a:chOff x="97678" y="609600"/>
              <a:chExt cx="1759524" cy="4585855"/>
            </a:xfrm>
            <a:effectLst>
              <a:outerShdw blurRad="50800" dist="50800" dir="5400000" sx="1000" sy="1000" algn="ctr" rotWithShape="0">
                <a:srgbClr val="000000"/>
              </a:outerShdw>
            </a:effectLst>
          </p:grpSpPr>
          <p:sp>
            <p:nvSpPr>
              <p:cNvPr id="45" name="Rectangle 44"/>
              <p:cNvSpPr/>
              <p:nvPr/>
            </p:nvSpPr>
            <p:spPr>
              <a:xfrm>
                <a:off x="152400" y="609600"/>
                <a:ext cx="1620982" cy="45858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6" name="TextBox 45"/>
              <p:cNvSpPr txBox="1"/>
              <p:nvPr/>
            </p:nvSpPr>
            <p:spPr>
              <a:xfrm>
                <a:off x="97678" y="914405"/>
                <a:ext cx="1759524" cy="451406"/>
              </a:xfrm>
              <a:prstGeom prst="rect">
                <a:avLst/>
              </a:prstGeom>
              <a:noFill/>
            </p:spPr>
            <p:txBody>
              <a:bodyPr wrap="square" rtlCol="0">
                <a:noAutofit/>
              </a:bodyPr>
              <a:lstStyle/>
              <a:p>
                <a:pPr algn="ctr">
                  <a:lnSpc>
                    <a:spcPts val="2130"/>
                  </a:lnSpc>
                </a:pPr>
                <a:r>
                  <a:rPr lang="en-US" sz="2400">
                    <a:solidFill>
                      <a:prstClr val="white"/>
                    </a:solidFill>
                    <a:latin typeface="Arial Narrow" charset="0"/>
                    <a:ea typeface="Arial Narrow" charset="0"/>
                    <a:cs typeface="Arial Narrow" charset="0"/>
                  </a:rPr>
                  <a:t>Screening</a:t>
                </a:r>
              </a:p>
            </p:txBody>
          </p:sp>
          <p:pic>
            <p:nvPicPr>
              <p:cNvPr id="47" name="Picture 4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6399" y="1615195"/>
                <a:ext cx="1372985" cy="3460312"/>
              </a:xfrm>
              <a:prstGeom prst="rect">
                <a:avLst/>
              </a:prstGeom>
            </p:spPr>
          </p:pic>
        </p:grpSp>
        <p:grpSp>
          <p:nvGrpSpPr>
            <p:cNvPr id="32" name="Group 31"/>
            <p:cNvGrpSpPr/>
            <p:nvPr/>
          </p:nvGrpSpPr>
          <p:grpSpPr>
            <a:xfrm>
              <a:off x="3740724" y="1212151"/>
              <a:ext cx="1620982" cy="4585855"/>
              <a:chOff x="152400" y="609600"/>
              <a:chExt cx="1620982" cy="4585855"/>
            </a:xfrm>
            <a:effectLst>
              <a:outerShdw blurRad="50800" dist="50800" dir="5400000" sx="1000" sy="1000" algn="ctr" rotWithShape="0">
                <a:srgbClr val="000000"/>
              </a:outerShdw>
            </a:effectLst>
          </p:grpSpPr>
          <p:sp>
            <p:nvSpPr>
              <p:cNvPr id="42" name="Rectangle 41"/>
              <p:cNvSpPr/>
              <p:nvPr/>
            </p:nvSpPr>
            <p:spPr>
              <a:xfrm>
                <a:off x="152400" y="609600"/>
                <a:ext cx="1620982" cy="45858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3" name="TextBox 42"/>
              <p:cNvSpPr txBox="1"/>
              <p:nvPr/>
            </p:nvSpPr>
            <p:spPr>
              <a:xfrm>
                <a:off x="152400" y="913251"/>
                <a:ext cx="1620982" cy="452560"/>
              </a:xfrm>
              <a:prstGeom prst="rect">
                <a:avLst/>
              </a:prstGeom>
              <a:noFill/>
            </p:spPr>
            <p:txBody>
              <a:bodyPr wrap="square" rtlCol="0">
                <a:noAutofit/>
              </a:bodyPr>
              <a:lstStyle/>
              <a:p>
                <a:pPr algn="ctr">
                  <a:lnSpc>
                    <a:spcPts val="2130"/>
                  </a:lnSpc>
                </a:pPr>
                <a:r>
                  <a:rPr lang="en-US" sz="2400">
                    <a:solidFill>
                      <a:srgbClr val="4F81BD"/>
                    </a:solidFill>
                    <a:latin typeface="Arial Narrow" charset="0"/>
                    <a:ea typeface="Arial Narrow" charset="0"/>
                    <a:cs typeface="Arial Narrow" charset="0"/>
                  </a:rPr>
                  <a:t>Data</a:t>
                </a:r>
              </a:p>
            </p:txBody>
          </p:sp>
          <p:pic>
            <p:nvPicPr>
              <p:cNvPr id="44" name="Picture 4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6399" y="1669462"/>
                <a:ext cx="1372985" cy="3406046"/>
              </a:xfrm>
              <a:prstGeom prst="rect">
                <a:avLst/>
              </a:prstGeom>
            </p:spPr>
          </p:pic>
        </p:grpSp>
        <p:grpSp>
          <p:nvGrpSpPr>
            <p:cNvPr id="33" name="Group 32"/>
            <p:cNvGrpSpPr/>
            <p:nvPr/>
          </p:nvGrpSpPr>
          <p:grpSpPr>
            <a:xfrm>
              <a:off x="5500249" y="1212151"/>
              <a:ext cx="1620982" cy="4585855"/>
              <a:chOff x="152400" y="609600"/>
              <a:chExt cx="1620982" cy="4585855"/>
            </a:xfrm>
            <a:effectLst>
              <a:outerShdw blurRad="50800" dist="50800" dir="5400000" sx="1000" sy="1000" algn="ctr" rotWithShape="0">
                <a:srgbClr val="000000"/>
              </a:outerShdw>
            </a:effectLst>
          </p:grpSpPr>
          <p:sp>
            <p:nvSpPr>
              <p:cNvPr id="39" name="Rectangle 38"/>
              <p:cNvSpPr/>
              <p:nvPr/>
            </p:nvSpPr>
            <p:spPr>
              <a:xfrm>
                <a:off x="152400" y="609600"/>
                <a:ext cx="1620982" cy="45858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0" name="TextBox 39"/>
              <p:cNvSpPr txBox="1"/>
              <p:nvPr/>
            </p:nvSpPr>
            <p:spPr>
              <a:xfrm>
                <a:off x="152400" y="803565"/>
                <a:ext cx="1620982" cy="814134"/>
              </a:xfrm>
              <a:prstGeom prst="rect">
                <a:avLst/>
              </a:prstGeom>
              <a:noFill/>
            </p:spPr>
            <p:txBody>
              <a:bodyPr wrap="square" rtlCol="0">
                <a:noAutofit/>
              </a:bodyPr>
              <a:lstStyle/>
              <a:p>
                <a:pPr algn="ctr">
                  <a:lnSpc>
                    <a:spcPts val="2130"/>
                  </a:lnSpc>
                </a:pPr>
                <a:r>
                  <a:rPr lang="en-US" sz="2400">
                    <a:solidFill>
                      <a:srgbClr val="F79646"/>
                    </a:solidFill>
                    <a:latin typeface="Arial Narrow" charset="0"/>
                    <a:ea typeface="Arial Narrow" charset="0"/>
                    <a:cs typeface="Arial Narrow" charset="0"/>
                  </a:rPr>
                  <a:t>PM</a:t>
                </a:r>
                <a:br>
                  <a:rPr lang="en-US" sz="2400">
                    <a:solidFill>
                      <a:srgbClr val="F79646"/>
                    </a:solidFill>
                    <a:latin typeface="Arial Narrow" charset="0"/>
                    <a:ea typeface="Arial Narrow" charset="0"/>
                    <a:cs typeface="Arial Narrow" charset="0"/>
                  </a:rPr>
                </a:br>
                <a:r>
                  <a:rPr lang="en-US" sz="2400">
                    <a:solidFill>
                      <a:srgbClr val="F79646"/>
                    </a:solidFill>
                    <a:latin typeface="Arial Narrow" charset="0"/>
                    <a:ea typeface="Arial Narrow" charset="0"/>
                    <a:cs typeface="Arial Narrow" charset="0"/>
                  </a:rPr>
                  <a:t>Tools</a:t>
                </a:r>
              </a:p>
            </p:txBody>
          </p:sp>
          <p:pic>
            <p:nvPicPr>
              <p:cNvPr id="41" name="Picture 4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76399" y="1669462"/>
                <a:ext cx="1372985" cy="3406045"/>
              </a:xfrm>
              <a:prstGeom prst="rect">
                <a:avLst/>
              </a:prstGeom>
            </p:spPr>
          </p:pic>
        </p:grpSp>
        <p:grpSp>
          <p:nvGrpSpPr>
            <p:cNvPr id="34" name="Group 33"/>
            <p:cNvGrpSpPr/>
            <p:nvPr/>
          </p:nvGrpSpPr>
          <p:grpSpPr>
            <a:xfrm>
              <a:off x="7259774" y="1212151"/>
              <a:ext cx="1620982" cy="4585855"/>
              <a:chOff x="152400" y="609600"/>
              <a:chExt cx="1620982" cy="4585855"/>
            </a:xfrm>
            <a:effectLst>
              <a:outerShdw blurRad="50800" dist="50800" dir="5400000" sx="1000" sy="1000" algn="ctr" rotWithShape="0">
                <a:srgbClr val="000000"/>
              </a:outerShdw>
            </a:effectLst>
          </p:grpSpPr>
          <p:sp>
            <p:nvSpPr>
              <p:cNvPr id="35" name="Rectangle 34"/>
              <p:cNvSpPr/>
              <p:nvPr/>
            </p:nvSpPr>
            <p:spPr>
              <a:xfrm>
                <a:off x="152400" y="609600"/>
                <a:ext cx="1620982" cy="45858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6" name="TextBox 35"/>
              <p:cNvSpPr txBox="1"/>
              <p:nvPr/>
            </p:nvSpPr>
            <p:spPr>
              <a:xfrm>
                <a:off x="152400" y="803565"/>
                <a:ext cx="1620982" cy="811632"/>
              </a:xfrm>
              <a:prstGeom prst="rect">
                <a:avLst/>
              </a:prstGeom>
              <a:noFill/>
            </p:spPr>
            <p:txBody>
              <a:bodyPr wrap="square" rtlCol="0">
                <a:noAutofit/>
              </a:bodyPr>
              <a:lstStyle/>
              <a:p>
                <a:pPr algn="ctr">
                  <a:lnSpc>
                    <a:spcPts val="2130"/>
                  </a:lnSpc>
                </a:pPr>
                <a:r>
                  <a:rPr lang="en-US" sz="2400">
                    <a:solidFill>
                      <a:prstClr val="white"/>
                    </a:solidFill>
                    <a:latin typeface="Arial Narrow" charset="0"/>
                    <a:ea typeface="Arial Narrow" charset="0"/>
                    <a:cs typeface="Arial Narrow" charset="0"/>
                  </a:rPr>
                  <a:t>PM</a:t>
                </a:r>
                <a:br>
                  <a:rPr lang="en-US" sz="2400">
                    <a:solidFill>
                      <a:prstClr val="white"/>
                    </a:solidFill>
                    <a:latin typeface="Arial Narrow" charset="0"/>
                    <a:ea typeface="Arial Narrow" charset="0"/>
                    <a:cs typeface="Arial Narrow" charset="0"/>
                  </a:rPr>
                </a:br>
                <a:r>
                  <a:rPr lang="en-US" sz="2400">
                    <a:solidFill>
                      <a:prstClr val="white"/>
                    </a:solidFill>
                    <a:latin typeface="Arial Narrow" charset="0"/>
                    <a:ea typeface="Arial Narrow" charset="0"/>
                    <a:cs typeface="Arial Narrow" charset="0"/>
                  </a:rPr>
                  <a:t>Process</a:t>
                </a:r>
              </a:p>
            </p:txBody>
          </p:sp>
          <p:pic>
            <p:nvPicPr>
              <p:cNvPr id="37" name="Picture 3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76399" y="1615195"/>
                <a:ext cx="1372985" cy="3460313"/>
              </a:xfrm>
              <a:prstGeom prst="rect">
                <a:avLst/>
              </a:prstGeom>
            </p:spPr>
          </p:pic>
        </p:grpSp>
      </p:grpSp>
      <p:sp>
        <p:nvSpPr>
          <p:cNvPr id="4" name="Rectangle 1027"/>
          <p:cNvSpPr txBox="1">
            <a:spLocks noChangeArrowheads="1"/>
          </p:cNvSpPr>
          <p:nvPr/>
        </p:nvSpPr>
        <p:spPr>
          <a:xfrm>
            <a:off x="-15589" y="5867765"/>
            <a:ext cx="12192000" cy="77273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a:solidFill>
                  <a:prstClr val="black"/>
                </a:solidFill>
                <a:ea typeface="MS PGothic" charset="0"/>
              </a:rPr>
              <a:t>Compare performance using multiple forms with equal difficulty. Benchmark in fall, winter and spring.</a:t>
            </a:r>
          </a:p>
        </p:txBody>
      </p:sp>
      <p:sp>
        <p:nvSpPr>
          <p:cNvPr id="53" name="Title 1"/>
          <p:cNvSpPr txBox="1">
            <a:spLocks/>
          </p:cNvSpPr>
          <p:nvPr/>
        </p:nvSpPr>
        <p:spPr>
          <a:xfrm>
            <a:off x="0" y="11888"/>
            <a:ext cx="12192000" cy="506968"/>
          </a:xfrm>
          <a:prstGeom prst="rect">
            <a:avLst/>
          </a:prstGeom>
          <a:solidFill>
            <a:schemeClr val="tx2">
              <a:lumMod val="40000"/>
              <a:lumOff val="60000"/>
            </a:schemeClr>
          </a:solidFill>
        </p:spPr>
        <p:txBody>
          <a:bodyPr vert="horz" lIns="68580" tIns="34290" rIns="68580" bIns="34290" rtlCol="0" anchor="t">
            <a:no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2700">
                <a:solidFill>
                  <a:prstClr val="white"/>
                </a:solidFill>
              </a:rPr>
              <a:t>Assessments</a:t>
            </a:r>
          </a:p>
        </p:txBody>
      </p:sp>
      <p:sp>
        <p:nvSpPr>
          <p:cNvPr id="75" name="Down Arrow 74"/>
          <p:cNvSpPr/>
          <p:nvPr/>
        </p:nvSpPr>
        <p:spPr>
          <a:xfrm>
            <a:off x="8100313" y="11888"/>
            <a:ext cx="924275" cy="692845"/>
          </a:xfrm>
          <a:prstGeom prst="downArrow">
            <a:avLst/>
          </a:prstGeom>
          <a:solidFill>
            <a:schemeClr val="accent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Tree>
    <p:extLst>
      <p:ext uri="{BB962C8B-B14F-4D97-AF65-F5344CB8AC3E}">
        <p14:creationId xmlns:p14="http://schemas.microsoft.com/office/powerpoint/2010/main" val="57263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0" y="676072"/>
            <a:ext cx="12176411" cy="5233612"/>
            <a:chOff x="221674" y="1212151"/>
            <a:chExt cx="8659082" cy="4585855"/>
          </a:xfrm>
        </p:grpSpPr>
        <p:grpSp>
          <p:nvGrpSpPr>
            <p:cNvPr id="29" name="Group 28"/>
            <p:cNvGrpSpPr/>
            <p:nvPr/>
          </p:nvGrpSpPr>
          <p:grpSpPr>
            <a:xfrm>
              <a:off x="221674" y="1212151"/>
              <a:ext cx="1620982" cy="4585855"/>
              <a:chOff x="152400" y="609600"/>
              <a:chExt cx="1620982" cy="4585855"/>
            </a:xfrm>
          </p:grpSpPr>
          <p:sp>
            <p:nvSpPr>
              <p:cNvPr id="47" name="Rectangle 46"/>
              <p:cNvSpPr/>
              <p:nvPr/>
            </p:nvSpPr>
            <p:spPr>
              <a:xfrm>
                <a:off x="152400" y="609600"/>
                <a:ext cx="1620982" cy="4585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1" name="TextBox 50"/>
              <p:cNvSpPr txBox="1"/>
              <p:nvPr/>
            </p:nvSpPr>
            <p:spPr>
              <a:xfrm>
                <a:off x="152400" y="914405"/>
                <a:ext cx="1620982" cy="455061"/>
              </a:xfrm>
              <a:prstGeom prst="rect">
                <a:avLst/>
              </a:prstGeom>
              <a:noFill/>
            </p:spPr>
            <p:txBody>
              <a:bodyPr wrap="square" rtlCol="0">
                <a:noAutofit/>
              </a:bodyPr>
              <a:lstStyle/>
              <a:p>
                <a:pPr algn="ctr">
                  <a:lnSpc>
                    <a:spcPts val="2130"/>
                  </a:lnSpc>
                </a:pPr>
                <a:r>
                  <a:rPr lang="en-US" sz="2400">
                    <a:solidFill>
                      <a:srgbClr val="F79646"/>
                    </a:solidFill>
                    <a:latin typeface="Arial Narrow" charset="0"/>
                    <a:ea typeface="Arial Narrow" charset="0"/>
                    <a:cs typeface="Arial Narrow" charset="0"/>
                  </a:rPr>
                  <a:t>Tools</a:t>
                </a:r>
              </a:p>
            </p:txBody>
          </p:sp>
          <p:pic>
            <p:nvPicPr>
              <p:cNvPr id="73" name="Picture 72"/>
              <p:cNvPicPr>
                <a:picLocks noChangeAspect="1"/>
              </p:cNvPicPr>
              <p:nvPr/>
            </p:nvPicPr>
            <p:blipFill rotWithShape="1">
              <a:blip r:embed="rId3" cstate="screen">
                <a:extLst>
                  <a:ext uri="{28A0092B-C50C-407E-A947-70E740481C1C}">
                    <a14:useLocalDpi xmlns:a14="http://schemas.microsoft.com/office/drawing/2010/main"/>
                  </a:ext>
                </a:extLst>
              </a:blip>
              <a:srcRect b="-1721"/>
              <a:stretch/>
            </p:blipFill>
            <p:spPr>
              <a:xfrm>
                <a:off x="276399" y="1617699"/>
                <a:ext cx="1372985" cy="3508548"/>
              </a:xfrm>
              <a:prstGeom prst="rect">
                <a:avLst/>
              </a:prstGeom>
            </p:spPr>
          </p:pic>
        </p:grpSp>
        <p:grpSp>
          <p:nvGrpSpPr>
            <p:cNvPr id="30" name="Group 29"/>
            <p:cNvGrpSpPr/>
            <p:nvPr/>
          </p:nvGrpSpPr>
          <p:grpSpPr>
            <a:xfrm>
              <a:off x="1926477" y="1212151"/>
              <a:ext cx="1759524" cy="4585855"/>
              <a:chOff x="97678" y="609600"/>
              <a:chExt cx="1759524" cy="4585855"/>
            </a:xfrm>
            <a:effectLst>
              <a:outerShdw blurRad="50800" dist="50800" dir="5400000" sx="1000" sy="1000" algn="ctr" rotWithShape="0">
                <a:srgbClr val="000000"/>
              </a:outerShdw>
            </a:effectLst>
          </p:grpSpPr>
          <p:sp>
            <p:nvSpPr>
              <p:cNvPr id="44" name="Rectangle 43"/>
              <p:cNvSpPr/>
              <p:nvPr/>
            </p:nvSpPr>
            <p:spPr>
              <a:xfrm>
                <a:off x="152400" y="609600"/>
                <a:ext cx="1620982" cy="45858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5" name="TextBox 44"/>
              <p:cNvSpPr txBox="1"/>
              <p:nvPr/>
            </p:nvSpPr>
            <p:spPr>
              <a:xfrm>
                <a:off x="97678" y="914405"/>
                <a:ext cx="1759524" cy="451406"/>
              </a:xfrm>
              <a:prstGeom prst="rect">
                <a:avLst/>
              </a:prstGeom>
              <a:noFill/>
            </p:spPr>
            <p:txBody>
              <a:bodyPr wrap="square" rtlCol="0">
                <a:noAutofit/>
              </a:bodyPr>
              <a:lstStyle/>
              <a:p>
                <a:pPr algn="ctr">
                  <a:lnSpc>
                    <a:spcPts val="2130"/>
                  </a:lnSpc>
                </a:pPr>
                <a:r>
                  <a:rPr lang="en-US" sz="2400">
                    <a:solidFill>
                      <a:prstClr val="white"/>
                    </a:solidFill>
                    <a:latin typeface="Arial Narrow" charset="0"/>
                    <a:ea typeface="Arial Narrow" charset="0"/>
                    <a:cs typeface="Arial Narrow" charset="0"/>
                  </a:rPr>
                  <a:t>Screening</a:t>
                </a:r>
              </a:p>
            </p:txBody>
          </p:sp>
          <p:pic>
            <p:nvPicPr>
              <p:cNvPr id="46" name="Picture 4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6399" y="1615195"/>
                <a:ext cx="1372985" cy="3460312"/>
              </a:xfrm>
              <a:prstGeom prst="rect">
                <a:avLst/>
              </a:prstGeom>
            </p:spPr>
          </p:pic>
        </p:grpSp>
        <p:grpSp>
          <p:nvGrpSpPr>
            <p:cNvPr id="31" name="Group 30"/>
            <p:cNvGrpSpPr/>
            <p:nvPr/>
          </p:nvGrpSpPr>
          <p:grpSpPr>
            <a:xfrm>
              <a:off x="3740724" y="1212151"/>
              <a:ext cx="1620982" cy="4585855"/>
              <a:chOff x="152400" y="609600"/>
              <a:chExt cx="1620982" cy="4585855"/>
            </a:xfrm>
            <a:effectLst>
              <a:outerShdw blurRad="50800" dist="50800" dir="5400000" sx="1000" sy="1000" algn="ctr" rotWithShape="0">
                <a:srgbClr val="000000"/>
              </a:outerShdw>
            </a:effectLst>
          </p:grpSpPr>
          <p:sp>
            <p:nvSpPr>
              <p:cNvPr id="41" name="Rectangle 40"/>
              <p:cNvSpPr/>
              <p:nvPr/>
            </p:nvSpPr>
            <p:spPr>
              <a:xfrm>
                <a:off x="152400" y="609600"/>
                <a:ext cx="1620982" cy="45858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2" name="TextBox 41"/>
              <p:cNvSpPr txBox="1"/>
              <p:nvPr/>
            </p:nvSpPr>
            <p:spPr>
              <a:xfrm>
                <a:off x="152400" y="913251"/>
                <a:ext cx="1620982" cy="452560"/>
              </a:xfrm>
              <a:prstGeom prst="rect">
                <a:avLst/>
              </a:prstGeom>
              <a:noFill/>
            </p:spPr>
            <p:txBody>
              <a:bodyPr wrap="square" rtlCol="0">
                <a:noAutofit/>
              </a:bodyPr>
              <a:lstStyle/>
              <a:p>
                <a:pPr algn="ctr">
                  <a:lnSpc>
                    <a:spcPts val="2130"/>
                  </a:lnSpc>
                </a:pPr>
                <a:r>
                  <a:rPr lang="en-US" sz="2400">
                    <a:solidFill>
                      <a:srgbClr val="4F81BD"/>
                    </a:solidFill>
                    <a:latin typeface="Arial Narrow" charset="0"/>
                    <a:ea typeface="Arial Narrow" charset="0"/>
                    <a:cs typeface="Arial Narrow" charset="0"/>
                  </a:rPr>
                  <a:t>Data</a:t>
                </a:r>
              </a:p>
            </p:txBody>
          </p:sp>
          <p:pic>
            <p:nvPicPr>
              <p:cNvPr id="43" name="Picture 4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6399" y="1669462"/>
                <a:ext cx="1372985" cy="3406046"/>
              </a:xfrm>
              <a:prstGeom prst="rect">
                <a:avLst/>
              </a:prstGeom>
            </p:spPr>
          </p:pic>
        </p:grpSp>
        <p:grpSp>
          <p:nvGrpSpPr>
            <p:cNvPr id="32" name="Group 31"/>
            <p:cNvGrpSpPr/>
            <p:nvPr/>
          </p:nvGrpSpPr>
          <p:grpSpPr>
            <a:xfrm>
              <a:off x="5500249" y="1212151"/>
              <a:ext cx="1620982" cy="4585855"/>
              <a:chOff x="152400" y="609600"/>
              <a:chExt cx="1620982" cy="4585855"/>
            </a:xfrm>
            <a:effectLst>
              <a:outerShdw blurRad="50800" dist="50800" dir="5400000" sx="1000" sy="1000" algn="ctr" rotWithShape="0">
                <a:srgbClr val="000000"/>
              </a:outerShdw>
            </a:effectLst>
          </p:grpSpPr>
          <p:sp>
            <p:nvSpPr>
              <p:cNvPr id="38" name="Rectangle 37"/>
              <p:cNvSpPr/>
              <p:nvPr/>
            </p:nvSpPr>
            <p:spPr>
              <a:xfrm>
                <a:off x="152400" y="609600"/>
                <a:ext cx="1620982" cy="45858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9" name="TextBox 38"/>
              <p:cNvSpPr txBox="1"/>
              <p:nvPr/>
            </p:nvSpPr>
            <p:spPr>
              <a:xfrm>
                <a:off x="152400" y="803565"/>
                <a:ext cx="1620982" cy="814134"/>
              </a:xfrm>
              <a:prstGeom prst="rect">
                <a:avLst/>
              </a:prstGeom>
              <a:noFill/>
            </p:spPr>
            <p:txBody>
              <a:bodyPr wrap="square" rtlCol="0">
                <a:noAutofit/>
              </a:bodyPr>
              <a:lstStyle/>
              <a:p>
                <a:pPr algn="ctr">
                  <a:lnSpc>
                    <a:spcPts val="2130"/>
                  </a:lnSpc>
                </a:pPr>
                <a:r>
                  <a:rPr lang="en-US" sz="2400">
                    <a:solidFill>
                      <a:srgbClr val="F79646"/>
                    </a:solidFill>
                    <a:latin typeface="Arial Narrow" charset="0"/>
                    <a:ea typeface="Arial Narrow" charset="0"/>
                    <a:cs typeface="Arial Narrow" charset="0"/>
                  </a:rPr>
                  <a:t>PM</a:t>
                </a:r>
                <a:br>
                  <a:rPr lang="en-US" sz="2400">
                    <a:solidFill>
                      <a:srgbClr val="F79646"/>
                    </a:solidFill>
                    <a:latin typeface="Arial Narrow" charset="0"/>
                    <a:ea typeface="Arial Narrow" charset="0"/>
                    <a:cs typeface="Arial Narrow" charset="0"/>
                  </a:rPr>
                </a:br>
                <a:r>
                  <a:rPr lang="en-US" sz="2400">
                    <a:solidFill>
                      <a:srgbClr val="F79646"/>
                    </a:solidFill>
                    <a:latin typeface="Arial Narrow" charset="0"/>
                    <a:ea typeface="Arial Narrow" charset="0"/>
                    <a:cs typeface="Arial Narrow" charset="0"/>
                  </a:rPr>
                  <a:t>Tools</a:t>
                </a:r>
              </a:p>
            </p:txBody>
          </p:sp>
          <p:pic>
            <p:nvPicPr>
              <p:cNvPr id="40" name="Picture 3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76399" y="1669462"/>
                <a:ext cx="1372985" cy="3406045"/>
              </a:xfrm>
              <a:prstGeom prst="rect">
                <a:avLst/>
              </a:prstGeom>
            </p:spPr>
          </p:pic>
        </p:grpSp>
        <p:grpSp>
          <p:nvGrpSpPr>
            <p:cNvPr id="33" name="Group 32"/>
            <p:cNvGrpSpPr/>
            <p:nvPr/>
          </p:nvGrpSpPr>
          <p:grpSpPr>
            <a:xfrm>
              <a:off x="7259774" y="1212151"/>
              <a:ext cx="1620982" cy="4585855"/>
              <a:chOff x="152400" y="609600"/>
              <a:chExt cx="1620982" cy="4585855"/>
            </a:xfrm>
            <a:effectLst>
              <a:outerShdw blurRad="50800" dist="50800" dir="5400000" sx="1000" sy="1000" algn="ctr" rotWithShape="0">
                <a:srgbClr val="000000"/>
              </a:outerShdw>
            </a:effectLst>
          </p:grpSpPr>
          <p:sp>
            <p:nvSpPr>
              <p:cNvPr id="34" name="Rectangle 33"/>
              <p:cNvSpPr/>
              <p:nvPr/>
            </p:nvSpPr>
            <p:spPr>
              <a:xfrm>
                <a:off x="152400" y="609600"/>
                <a:ext cx="1620982" cy="45858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5" name="TextBox 34"/>
              <p:cNvSpPr txBox="1"/>
              <p:nvPr/>
            </p:nvSpPr>
            <p:spPr>
              <a:xfrm>
                <a:off x="152400" y="803565"/>
                <a:ext cx="1620982" cy="811632"/>
              </a:xfrm>
              <a:prstGeom prst="rect">
                <a:avLst/>
              </a:prstGeom>
              <a:noFill/>
            </p:spPr>
            <p:txBody>
              <a:bodyPr wrap="square" rtlCol="0">
                <a:noAutofit/>
              </a:bodyPr>
              <a:lstStyle/>
              <a:p>
                <a:pPr algn="ctr">
                  <a:lnSpc>
                    <a:spcPts val="2130"/>
                  </a:lnSpc>
                </a:pPr>
                <a:r>
                  <a:rPr lang="en-US" sz="2400">
                    <a:solidFill>
                      <a:prstClr val="white"/>
                    </a:solidFill>
                    <a:latin typeface="Arial Narrow" charset="0"/>
                    <a:ea typeface="Arial Narrow" charset="0"/>
                    <a:cs typeface="Arial Narrow" charset="0"/>
                  </a:rPr>
                  <a:t>PM</a:t>
                </a:r>
                <a:br>
                  <a:rPr lang="en-US" sz="2400">
                    <a:solidFill>
                      <a:prstClr val="white"/>
                    </a:solidFill>
                    <a:latin typeface="Arial Narrow" charset="0"/>
                    <a:ea typeface="Arial Narrow" charset="0"/>
                    <a:cs typeface="Arial Narrow" charset="0"/>
                  </a:rPr>
                </a:br>
                <a:r>
                  <a:rPr lang="en-US" sz="2400">
                    <a:solidFill>
                      <a:prstClr val="white"/>
                    </a:solidFill>
                    <a:latin typeface="Arial Narrow" charset="0"/>
                    <a:ea typeface="Arial Narrow" charset="0"/>
                    <a:cs typeface="Arial Narrow" charset="0"/>
                  </a:rPr>
                  <a:t>Process</a:t>
                </a:r>
              </a:p>
            </p:txBody>
          </p:sp>
          <p:pic>
            <p:nvPicPr>
              <p:cNvPr id="36" name="Picture 3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76399" y="1615195"/>
                <a:ext cx="1372985" cy="3460313"/>
              </a:xfrm>
              <a:prstGeom prst="rect">
                <a:avLst/>
              </a:prstGeom>
            </p:spPr>
          </p:pic>
        </p:grpSp>
      </p:grpSp>
      <p:sp>
        <p:nvSpPr>
          <p:cNvPr id="4" name="Rectangle 1027"/>
          <p:cNvSpPr txBox="1">
            <a:spLocks noChangeArrowheads="1"/>
          </p:cNvSpPr>
          <p:nvPr/>
        </p:nvSpPr>
        <p:spPr>
          <a:xfrm>
            <a:off x="-15589" y="5909683"/>
            <a:ext cx="12192000" cy="77273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a:solidFill>
                  <a:prstClr val="black"/>
                </a:solidFill>
                <a:ea typeface="MS PGothic" charset="0"/>
              </a:rPr>
              <a:t>Develop schedules and put procedures in place to ensure that the process is being implemented accurately. </a:t>
            </a:r>
          </a:p>
        </p:txBody>
      </p:sp>
      <p:sp>
        <p:nvSpPr>
          <p:cNvPr id="50" name="Title 1"/>
          <p:cNvSpPr txBox="1">
            <a:spLocks/>
          </p:cNvSpPr>
          <p:nvPr/>
        </p:nvSpPr>
        <p:spPr>
          <a:xfrm>
            <a:off x="3187813" y="948260"/>
            <a:ext cx="5829300" cy="506968"/>
          </a:xfrm>
          <a:prstGeom prst="rect">
            <a:avLst/>
          </a:prstGeom>
        </p:spPr>
        <p:txBody>
          <a:bodyPr vert="horz" lIns="68580" tIns="34290" rIns="68580" bIns="34290" rtlCol="0" anchor="t">
            <a:no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2700">
                <a:solidFill>
                  <a:prstClr val="white"/>
                </a:solidFill>
              </a:rPr>
              <a:t>Assessments</a:t>
            </a:r>
          </a:p>
        </p:txBody>
      </p:sp>
      <p:sp>
        <p:nvSpPr>
          <p:cNvPr id="5" name="Title 4"/>
          <p:cNvSpPr>
            <a:spLocks noGrp="1"/>
          </p:cNvSpPr>
          <p:nvPr>
            <p:ph type="title"/>
          </p:nvPr>
        </p:nvSpPr>
        <p:spPr>
          <a:xfrm>
            <a:off x="0" y="0"/>
            <a:ext cx="12192000" cy="676071"/>
          </a:xfrm>
          <a:solidFill>
            <a:schemeClr val="tx2">
              <a:lumMod val="40000"/>
              <a:lumOff val="60000"/>
            </a:schemeClr>
          </a:solidFill>
        </p:spPr>
        <p:txBody>
          <a:bodyPr>
            <a:normAutofit fontScale="90000"/>
          </a:bodyPr>
          <a:lstStyle/>
          <a:p>
            <a:r>
              <a:rPr lang="en-US">
                <a:solidFill>
                  <a:schemeClr val="bg1"/>
                </a:solidFill>
              </a:rPr>
              <a:t>Assessments</a:t>
            </a:r>
          </a:p>
        </p:txBody>
      </p:sp>
      <p:sp>
        <p:nvSpPr>
          <p:cNvPr id="72" name="Down Arrow 71"/>
          <p:cNvSpPr/>
          <p:nvPr/>
        </p:nvSpPr>
        <p:spPr>
          <a:xfrm>
            <a:off x="10513147" y="124700"/>
            <a:ext cx="1047099" cy="725302"/>
          </a:xfrm>
          <a:prstGeom prst="downArrow">
            <a:avLst/>
          </a:prstGeom>
          <a:solidFill>
            <a:schemeClr val="accent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Tree>
    <p:extLst>
      <p:ext uri="{BB962C8B-B14F-4D97-AF65-F5344CB8AC3E}">
        <p14:creationId xmlns:p14="http://schemas.microsoft.com/office/powerpoint/2010/main" val="131268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3F45D-A776-AC4E-A847-376B9D53312C}"/>
              </a:ext>
            </a:extLst>
          </p:cNvPr>
          <p:cNvSpPr>
            <a:spLocks noGrp="1"/>
          </p:cNvSpPr>
          <p:nvPr>
            <p:ph type="title"/>
          </p:nvPr>
        </p:nvSpPr>
        <p:spPr>
          <a:xfrm>
            <a:off x="953946" y="110482"/>
            <a:ext cx="10515600" cy="1325563"/>
          </a:xfrm>
          <a:solidFill>
            <a:schemeClr val="bg1">
              <a:lumMod val="85000"/>
            </a:schemeClr>
          </a:solidFill>
        </p:spPr>
        <p:txBody>
          <a:bodyPr>
            <a:normAutofit/>
          </a:bodyPr>
          <a:lstStyle/>
          <a:p>
            <a:pPr algn="ctr"/>
            <a:r>
              <a:rPr lang="en-US" dirty="0"/>
              <a:t>Data Literacy</a:t>
            </a:r>
            <a:br>
              <a:rPr lang="en-US" dirty="0"/>
            </a:br>
            <a:r>
              <a:rPr lang="en-US" dirty="0"/>
              <a:t>The Key to Success</a:t>
            </a:r>
          </a:p>
        </p:txBody>
      </p:sp>
      <p:graphicFrame>
        <p:nvGraphicFramePr>
          <p:cNvPr id="5" name="Content Placeholder 4">
            <a:extLst>
              <a:ext uri="{FF2B5EF4-FFF2-40B4-BE49-F238E27FC236}">
                <a16:creationId xmlns:a16="http://schemas.microsoft.com/office/drawing/2014/main" id="{B9D068C4-4390-954D-8E71-AC9FCB4201C2}"/>
              </a:ext>
            </a:extLst>
          </p:cNvPr>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239CAB7F-DFF0-9F48-B32D-52D305F5605E}"/>
              </a:ext>
            </a:extLst>
          </p:cNvPr>
          <p:cNvPicPr>
            <a:picLocks noChangeAspect="1"/>
          </p:cNvPicPr>
          <p:nvPr/>
        </p:nvPicPr>
        <p:blipFill>
          <a:blip r:embed="rId7"/>
          <a:stretch>
            <a:fillRect/>
          </a:stretch>
        </p:blipFill>
        <p:spPr>
          <a:xfrm>
            <a:off x="9882046" y="4979043"/>
            <a:ext cx="1587500" cy="1587500"/>
          </a:xfrm>
          <a:prstGeom prst="rect">
            <a:avLst/>
          </a:prstGeom>
        </p:spPr>
      </p:pic>
    </p:spTree>
    <p:extLst>
      <p:ext uri="{BB962C8B-B14F-4D97-AF65-F5344CB8AC3E}">
        <p14:creationId xmlns:p14="http://schemas.microsoft.com/office/powerpoint/2010/main" val="3580958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103" y="171450"/>
            <a:ext cx="8552329" cy="1485900"/>
          </a:xfrm>
          <a:solidFill>
            <a:srgbClr val="FF6600"/>
          </a:solidFill>
        </p:spPr>
        <p:txBody>
          <a:bodyPr>
            <a:normAutofit/>
          </a:bodyPr>
          <a:lstStyle/>
          <a:p>
            <a:r>
              <a:rPr lang="en-US" dirty="0"/>
              <a:t>A New Role: School Psychologists as Super </a:t>
            </a:r>
            <a:r>
              <a:rPr lang="en-US" dirty="0" err="1"/>
              <a:t>heros</a:t>
            </a:r>
            <a:r>
              <a:rPr lang="en-US" dirty="0"/>
              <a:t>!</a:t>
            </a:r>
          </a:p>
        </p:txBody>
      </p:sp>
      <p:pic>
        <p:nvPicPr>
          <p:cNvPr id="6" name="Content Placeholder 5"/>
          <p:cNvPicPr>
            <a:picLocks noGrp="1" noChangeAspect="1"/>
          </p:cNvPicPr>
          <p:nvPr>
            <p:ph idx="1"/>
          </p:nvPr>
        </p:nvPicPr>
        <p:blipFill>
          <a:blip r:embed="rId2"/>
          <a:srcRect t="13336" b="13336"/>
          <a:stretch>
            <a:fillRect/>
          </a:stretch>
        </p:blipFill>
        <p:spPr>
          <a:xfrm>
            <a:off x="1904104" y="1885950"/>
            <a:ext cx="8552329" cy="4240214"/>
          </a:xfrm>
        </p:spPr>
      </p:pic>
    </p:spTree>
    <p:extLst>
      <p:ext uri="{BB962C8B-B14F-4D97-AF65-F5344CB8AC3E}">
        <p14:creationId xmlns:p14="http://schemas.microsoft.com/office/powerpoint/2010/main" val="328438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g5cde0d7f3b_2_128"/>
          <p:cNvSpPr txBox="1">
            <a:spLocks noGrp="1"/>
          </p:cNvSpPr>
          <p:nvPr>
            <p:ph type="title"/>
          </p:nvPr>
        </p:nvSpPr>
        <p:spPr>
          <a:xfrm>
            <a:off x="2257275" y="5997083"/>
            <a:ext cx="8001000" cy="647100"/>
          </a:xfrm>
          <a:prstGeom prst="rect">
            <a:avLst/>
          </a:prstGeom>
          <a:noFill/>
          <a:ln>
            <a:noFill/>
          </a:ln>
        </p:spPr>
        <p:txBody>
          <a:bodyPr spcFirstLastPara="1" wrap="square" lIns="91425" tIns="45700" rIns="91425" bIns="45700" anchor="b" anchorCtr="0">
            <a:noAutofit/>
          </a:bodyPr>
          <a:lstStyle/>
          <a:p>
            <a:pPr algn="ctr">
              <a:buClr>
                <a:srgbClr val="262626"/>
              </a:buClr>
              <a:buSzPts val="3200"/>
            </a:pPr>
            <a:r>
              <a:rPr lang="en-US" sz="2400" b="1">
                <a:solidFill>
                  <a:srgbClr val="262626"/>
                </a:solidFill>
                <a:latin typeface="Calibri"/>
                <a:ea typeface="Calibri"/>
                <a:cs typeface="Calibri"/>
                <a:sym typeface="Calibri"/>
              </a:rPr>
              <a:t>Table Activity: Using these images, decide on the purpose of each assessment and provide a rationale on why. </a:t>
            </a:r>
            <a:endParaRPr sz="2400" b="1">
              <a:solidFill>
                <a:srgbClr val="262626"/>
              </a:solidFill>
              <a:latin typeface="Calibri"/>
              <a:ea typeface="Calibri"/>
              <a:cs typeface="Calibri"/>
              <a:sym typeface="Calibri"/>
            </a:endParaRPr>
          </a:p>
        </p:txBody>
      </p:sp>
      <p:sp>
        <p:nvSpPr>
          <p:cNvPr id="298" name="Google Shape;298;g5cde0d7f3b_2_128"/>
          <p:cNvSpPr txBox="1">
            <a:spLocks noGrp="1"/>
          </p:cNvSpPr>
          <p:nvPr>
            <p:ph type="sldNum" idx="12"/>
          </p:nvPr>
        </p:nvSpPr>
        <p:spPr>
          <a:xfrm>
            <a:off x="9914734" y="6058224"/>
            <a:ext cx="548700" cy="5248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000" b="0" i="0" u="none" strike="noStrike" kern="0" cap="none" spc="0" normalizeH="0" baseline="0" noProof="0">
                <a:ln>
                  <a:noFill/>
                </a:ln>
                <a:solidFill>
                  <a:srgbClr val="233A44"/>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60</a:t>
            </a:fld>
            <a:endParaRPr kumimoji="0" sz="1000" b="0" i="0" u="none" strike="noStrike" kern="0" cap="none" spc="0" normalizeH="0" baseline="0" noProof="0">
              <a:ln>
                <a:noFill/>
              </a:ln>
              <a:solidFill>
                <a:srgbClr val="233A44"/>
              </a:solidFill>
              <a:effectLst/>
              <a:uLnTx/>
              <a:uFillTx/>
              <a:latin typeface="Nunito"/>
              <a:sym typeface="Nunito"/>
            </a:endParaRPr>
          </a:p>
        </p:txBody>
      </p:sp>
      <p:pic>
        <p:nvPicPr>
          <p:cNvPr id="299" name="Google Shape;299;g5cde0d7f3b_2_128" descr="Image result for mri scan"/>
          <p:cNvPicPr preferRelativeResize="0"/>
          <p:nvPr/>
        </p:nvPicPr>
        <p:blipFill rotWithShape="1">
          <a:blip r:embed="rId3">
            <a:alphaModFix/>
          </a:blip>
          <a:srcRect/>
          <a:stretch/>
        </p:blipFill>
        <p:spPr>
          <a:xfrm>
            <a:off x="6132775" y="381000"/>
            <a:ext cx="3982876" cy="2537674"/>
          </a:xfrm>
          <a:prstGeom prst="rect">
            <a:avLst/>
          </a:prstGeom>
          <a:noFill/>
          <a:ln>
            <a:noFill/>
          </a:ln>
        </p:spPr>
      </p:pic>
      <p:pic>
        <p:nvPicPr>
          <p:cNvPr id="300" name="Google Shape;300;g5cde0d7f3b_2_128" descr="Image result for blood test"/>
          <p:cNvPicPr preferRelativeResize="0"/>
          <p:nvPr/>
        </p:nvPicPr>
        <p:blipFill rotWithShape="1">
          <a:blip r:embed="rId4">
            <a:alphaModFix/>
          </a:blip>
          <a:srcRect/>
          <a:stretch/>
        </p:blipFill>
        <p:spPr>
          <a:xfrm>
            <a:off x="1741275" y="3031689"/>
            <a:ext cx="4278526" cy="2852369"/>
          </a:xfrm>
          <a:prstGeom prst="rect">
            <a:avLst/>
          </a:prstGeom>
          <a:noFill/>
          <a:ln>
            <a:noFill/>
          </a:ln>
        </p:spPr>
      </p:pic>
      <p:pic>
        <p:nvPicPr>
          <p:cNvPr id="301" name="Google Shape;301;g5cde0d7f3b_2_128" descr="Image result for autopsy"/>
          <p:cNvPicPr preferRelativeResize="0"/>
          <p:nvPr/>
        </p:nvPicPr>
        <p:blipFill rotWithShape="1">
          <a:blip r:embed="rId5">
            <a:alphaModFix/>
          </a:blip>
          <a:srcRect/>
          <a:stretch/>
        </p:blipFill>
        <p:spPr>
          <a:xfrm>
            <a:off x="1741276" y="381001"/>
            <a:ext cx="4278525" cy="2537675"/>
          </a:xfrm>
          <a:prstGeom prst="rect">
            <a:avLst/>
          </a:prstGeom>
          <a:noFill/>
          <a:ln>
            <a:noFill/>
          </a:ln>
        </p:spPr>
      </p:pic>
      <p:pic>
        <p:nvPicPr>
          <p:cNvPr id="302" name="Google Shape;302;g5cde0d7f3b_2_128"/>
          <p:cNvPicPr preferRelativeResize="0"/>
          <p:nvPr/>
        </p:nvPicPr>
        <p:blipFill>
          <a:blip r:embed="rId6">
            <a:alphaModFix/>
          </a:blip>
          <a:stretch>
            <a:fillRect/>
          </a:stretch>
        </p:blipFill>
        <p:spPr>
          <a:xfrm>
            <a:off x="6132775" y="2918676"/>
            <a:ext cx="3982886" cy="2987151"/>
          </a:xfrm>
          <a:prstGeom prst="rect">
            <a:avLst/>
          </a:prstGeom>
          <a:noFill/>
          <a:ln>
            <a:noFill/>
          </a:ln>
        </p:spPr>
      </p:pic>
    </p:spTree>
    <p:extLst>
      <p:ext uri="{BB962C8B-B14F-4D97-AF65-F5344CB8AC3E}">
        <p14:creationId xmlns:p14="http://schemas.microsoft.com/office/powerpoint/2010/main" val="17817024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9"/>
          <p:cNvSpPr txBox="1">
            <a:spLocks noGrp="1"/>
          </p:cNvSpPr>
          <p:nvPr>
            <p:ph type="title"/>
          </p:nvPr>
        </p:nvSpPr>
        <p:spPr>
          <a:xfrm>
            <a:off x="1150822" y="102634"/>
            <a:ext cx="9604694" cy="1438403"/>
          </a:xfrm>
          <a:prstGeom prst="rect">
            <a:avLst/>
          </a:prstGeom>
          <a:noFill/>
          <a:ln>
            <a:noFill/>
          </a:ln>
        </p:spPr>
        <p:txBody>
          <a:bodyPr spcFirstLastPara="1" wrap="square" lIns="91425" tIns="91425" rIns="91425" bIns="91425" anchor="b" anchorCtr="0">
            <a:noAutofit/>
          </a:bodyPr>
          <a:lstStyle/>
          <a:p>
            <a:r>
              <a:rPr lang="en-US" sz="5400" dirty="0">
                <a:solidFill>
                  <a:srgbClr val="FF0000"/>
                </a:solidFill>
              </a:rPr>
              <a:t>Assessment “four” a Purpose…</a:t>
            </a:r>
            <a:endParaRPr sz="5400" dirty="0">
              <a:solidFill>
                <a:srgbClr val="FF0000"/>
              </a:solidFill>
            </a:endParaRPr>
          </a:p>
        </p:txBody>
      </p:sp>
      <p:sp>
        <p:nvSpPr>
          <p:cNvPr id="308" name="Google Shape;308;p9"/>
          <p:cNvSpPr txBox="1">
            <a:spLocks noGrp="1"/>
          </p:cNvSpPr>
          <p:nvPr>
            <p:ph type="body" idx="1"/>
          </p:nvPr>
        </p:nvSpPr>
        <p:spPr>
          <a:xfrm>
            <a:off x="2417700" y="1831450"/>
            <a:ext cx="8211784" cy="4736400"/>
          </a:xfrm>
          <a:prstGeom prst="rect">
            <a:avLst/>
          </a:prstGeom>
          <a:noFill/>
          <a:ln>
            <a:noFill/>
          </a:ln>
        </p:spPr>
        <p:txBody>
          <a:bodyPr spcFirstLastPara="1" wrap="square" lIns="91425" tIns="91425" rIns="91425" bIns="91425" anchor="t" anchorCtr="0">
            <a:noAutofit/>
          </a:bodyPr>
          <a:lstStyle/>
          <a:p>
            <a:pPr marL="781050" indent="-742950">
              <a:buFont typeface="+mj-lt"/>
              <a:buAutoNum type="arabicPeriod"/>
            </a:pPr>
            <a:r>
              <a:rPr lang="en-US" sz="5400" dirty="0">
                <a:solidFill>
                  <a:srgbClr val="FF0000"/>
                </a:solidFill>
              </a:rPr>
              <a:t>Screening</a:t>
            </a:r>
            <a:endParaRPr sz="5400" dirty="0">
              <a:solidFill>
                <a:srgbClr val="FF0000"/>
              </a:solidFill>
            </a:endParaRPr>
          </a:p>
          <a:p>
            <a:pPr marL="781050" indent="-742950">
              <a:buFont typeface="+mj-lt"/>
              <a:buAutoNum type="arabicPeriod"/>
            </a:pPr>
            <a:r>
              <a:rPr lang="en-US" sz="5400" dirty="0">
                <a:solidFill>
                  <a:srgbClr val="FF0000"/>
                </a:solidFill>
              </a:rPr>
              <a:t>Diagnostic</a:t>
            </a:r>
            <a:endParaRPr sz="5400" dirty="0">
              <a:solidFill>
                <a:srgbClr val="FF0000"/>
              </a:solidFill>
            </a:endParaRPr>
          </a:p>
          <a:p>
            <a:pPr marL="781050" indent="-742950">
              <a:buFont typeface="+mj-lt"/>
              <a:buAutoNum type="arabicPeriod"/>
            </a:pPr>
            <a:r>
              <a:rPr lang="en-US" sz="5400" dirty="0">
                <a:solidFill>
                  <a:srgbClr val="FF0000"/>
                </a:solidFill>
              </a:rPr>
              <a:t>Progress Monitoring</a:t>
            </a:r>
            <a:endParaRPr sz="5400" dirty="0">
              <a:solidFill>
                <a:srgbClr val="FF0000"/>
              </a:solidFill>
            </a:endParaRPr>
          </a:p>
          <a:p>
            <a:pPr marL="781050" indent="-742950">
              <a:buFont typeface="+mj-lt"/>
              <a:buAutoNum type="arabicPeriod"/>
            </a:pPr>
            <a:r>
              <a:rPr lang="en-US" sz="5400" dirty="0">
                <a:solidFill>
                  <a:srgbClr val="FF0000"/>
                </a:solidFill>
              </a:rPr>
              <a:t>Outcomes</a:t>
            </a:r>
            <a:endParaRPr sz="5400" dirty="0">
              <a:solidFill>
                <a:srgbClr val="FF0000"/>
              </a:solidFill>
            </a:endParaRPr>
          </a:p>
          <a:p>
            <a:pPr marL="0" indent="0">
              <a:buNone/>
            </a:pPr>
            <a:endParaRPr sz="5400" dirty="0"/>
          </a:p>
        </p:txBody>
      </p:sp>
      <p:sp>
        <p:nvSpPr>
          <p:cNvPr id="309" name="Google Shape;309;p9"/>
          <p:cNvSpPr txBox="1">
            <a:spLocks noGrp="1"/>
          </p:cNvSpPr>
          <p:nvPr>
            <p:ph type="sldNum" idx="12"/>
          </p:nvPr>
        </p:nvSpPr>
        <p:spPr>
          <a:xfrm>
            <a:off x="10080784" y="6333134"/>
            <a:ext cx="548700" cy="525000"/>
          </a:xfrm>
          <a:prstGeom prst="rect">
            <a:avLst/>
          </a:prstGeom>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300" b="0" i="0" u="none" strike="noStrike" kern="0" cap="none" spc="0" normalizeH="0" baseline="0" noProof="0">
                <a:ln>
                  <a:noFill/>
                </a:ln>
                <a:solidFill>
                  <a:srgbClr val="677480"/>
                </a:solidFill>
                <a:effectLst/>
                <a:uLnTx/>
                <a:uFillTx/>
                <a:latin typeface="Lato"/>
                <a:sym typeface="Lato"/>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61</a:t>
            </a:fld>
            <a:endParaRPr kumimoji="0" sz="1300" b="0" i="0" u="none" strike="noStrike" kern="0" cap="none" spc="0" normalizeH="0" baseline="0" noProof="0">
              <a:ln>
                <a:noFill/>
              </a:ln>
              <a:solidFill>
                <a:srgbClr val="677480"/>
              </a:solidFill>
              <a:effectLst/>
              <a:uLnTx/>
              <a:uFillTx/>
              <a:latin typeface="Lato"/>
              <a:sym typeface="Lato"/>
            </a:endParaRPr>
          </a:p>
        </p:txBody>
      </p:sp>
    </p:spTree>
    <p:extLst>
      <p:ext uri="{BB962C8B-B14F-4D97-AF65-F5344CB8AC3E}">
        <p14:creationId xmlns:p14="http://schemas.microsoft.com/office/powerpoint/2010/main" val="1565025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11"/>
          <p:cNvSpPr txBox="1">
            <a:spLocks noGrp="1"/>
          </p:cNvSpPr>
          <p:nvPr>
            <p:ph type="title"/>
          </p:nvPr>
        </p:nvSpPr>
        <p:spPr>
          <a:xfrm>
            <a:off x="2417700" y="274650"/>
            <a:ext cx="6462600" cy="1143000"/>
          </a:xfrm>
          <a:prstGeom prst="rect">
            <a:avLst/>
          </a:prstGeom>
          <a:noFill/>
          <a:ln>
            <a:noFill/>
          </a:ln>
        </p:spPr>
        <p:txBody>
          <a:bodyPr spcFirstLastPara="1" wrap="square" lIns="91425" tIns="91425" rIns="91425" bIns="91425" anchor="b" anchorCtr="0">
            <a:noAutofit/>
          </a:bodyPr>
          <a:lstStyle/>
          <a:p>
            <a:r>
              <a:rPr lang="en-US" dirty="0">
                <a:solidFill>
                  <a:schemeClr val="accent4">
                    <a:lumMod val="75000"/>
                  </a:schemeClr>
                </a:solidFill>
              </a:rPr>
              <a:t>Screening</a:t>
            </a:r>
            <a:endParaRPr dirty="0">
              <a:solidFill>
                <a:schemeClr val="accent4">
                  <a:lumMod val="75000"/>
                </a:schemeClr>
              </a:solidFill>
            </a:endParaRPr>
          </a:p>
        </p:txBody>
      </p:sp>
      <p:sp>
        <p:nvSpPr>
          <p:cNvPr id="321" name="Google Shape;321;p11"/>
          <p:cNvSpPr txBox="1">
            <a:spLocks noGrp="1"/>
          </p:cNvSpPr>
          <p:nvPr>
            <p:ph type="body" idx="1"/>
          </p:nvPr>
        </p:nvSpPr>
        <p:spPr>
          <a:xfrm>
            <a:off x="342523" y="1417650"/>
            <a:ext cx="11506954" cy="4736400"/>
          </a:xfrm>
          <a:prstGeom prst="rect">
            <a:avLst/>
          </a:prstGeom>
          <a:noFill/>
          <a:ln>
            <a:noFill/>
          </a:ln>
        </p:spPr>
        <p:txBody>
          <a:bodyPr spcFirstLastPara="1" wrap="square" lIns="91425" tIns="91425" rIns="91425" bIns="91425" anchor="t" anchorCtr="0">
            <a:noAutofit/>
          </a:bodyPr>
          <a:lstStyle/>
          <a:p>
            <a:pPr>
              <a:buFont typeface="Arial"/>
              <a:buChar char="•"/>
            </a:pPr>
            <a:r>
              <a:rPr lang="en-US" sz="4400" dirty="0"/>
              <a:t>Fast and cheap</a:t>
            </a:r>
            <a:endParaRPr sz="4400" dirty="0"/>
          </a:p>
          <a:p>
            <a:pPr>
              <a:buFont typeface="Arial"/>
              <a:buChar char="•"/>
            </a:pPr>
            <a:r>
              <a:rPr lang="en-US" sz="4400" dirty="0"/>
              <a:t>Given to </a:t>
            </a:r>
            <a:r>
              <a:rPr lang="en-US" sz="4400" b="1" i="1" dirty="0"/>
              <a:t>everyone</a:t>
            </a:r>
            <a:r>
              <a:rPr lang="en-US" sz="4400" dirty="0"/>
              <a:t> (universal)</a:t>
            </a:r>
            <a:endParaRPr sz="4400" dirty="0"/>
          </a:p>
          <a:p>
            <a:pPr>
              <a:buFont typeface="Arial"/>
              <a:buChar char="•"/>
            </a:pPr>
            <a:r>
              <a:rPr lang="en-US" sz="4400" dirty="0"/>
              <a:t>It’s an “indicator”</a:t>
            </a:r>
            <a:endParaRPr sz="4400" dirty="0"/>
          </a:p>
          <a:p>
            <a:pPr>
              <a:buFont typeface="Arial"/>
              <a:buChar char="•"/>
            </a:pPr>
            <a:r>
              <a:rPr lang="en-US" sz="4400" dirty="0"/>
              <a:t>Tells you which students might be in trouble</a:t>
            </a:r>
            <a:endParaRPr sz="4400" dirty="0"/>
          </a:p>
          <a:p>
            <a:pPr>
              <a:buFont typeface="Arial"/>
              <a:buChar char="•"/>
            </a:pPr>
            <a:r>
              <a:rPr lang="en-US" sz="4400" dirty="0"/>
              <a:t>Need to gather more data on these students</a:t>
            </a:r>
            <a:endParaRPr sz="4400" dirty="0"/>
          </a:p>
        </p:txBody>
      </p:sp>
      <p:pic>
        <p:nvPicPr>
          <p:cNvPr id="322" name="Google Shape;322;p11"/>
          <p:cNvPicPr preferRelativeResize="0"/>
          <p:nvPr/>
        </p:nvPicPr>
        <p:blipFill>
          <a:blip r:embed="rId3">
            <a:alphaModFix/>
          </a:blip>
          <a:stretch>
            <a:fillRect/>
          </a:stretch>
        </p:blipFill>
        <p:spPr>
          <a:xfrm>
            <a:off x="8611731" y="203498"/>
            <a:ext cx="3237746" cy="2428303"/>
          </a:xfrm>
          <a:prstGeom prst="rect">
            <a:avLst/>
          </a:prstGeom>
          <a:noFill/>
          <a:ln>
            <a:noFill/>
          </a:ln>
        </p:spPr>
      </p:pic>
      <p:sp>
        <p:nvSpPr>
          <p:cNvPr id="323" name="Google Shape;323;p11"/>
          <p:cNvSpPr txBox="1">
            <a:spLocks noGrp="1"/>
          </p:cNvSpPr>
          <p:nvPr>
            <p:ph type="sldNum" idx="12"/>
          </p:nvPr>
        </p:nvSpPr>
        <p:spPr>
          <a:xfrm>
            <a:off x="10080784" y="6333134"/>
            <a:ext cx="548700" cy="525000"/>
          </a:xfrm>
          <a:prstGeom prst="rect">
            <a:avLst/>
          </a:prstGeom>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300" b="0" i="0" u="none" strike="noStrike" kern="0" cap="none" spc="0" normalizeH="0" baseline="0" noProof="0">
                <a:ln>
                  <a:noFill/>
                </a:ln>
                <a:solidFill>
                  <a:srgbClr val="677480"/>
                </a:solidFill>
                <a:effectLst/>
                <a:uLnTx/>
                <a:uFillTx/>
                <a:latin typeface="Lato"/>
                <a:sym typeface="Lato"/>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62</a:t>
            </a:fld>
            <a:endParaRPr kumimoji="0" sz="1300" b="0" i="0" u="none" strike="noStrike" kern="0" cap="none" spc="0" normalizeH="0" baseline="0" noProof="0">
              <a:ln>
                <a:noFill/>
              </a:ln>
              <a:solidFill>
                <a:srgbClr val="677480"/>
              </a:solidFill>
              <a:effectLst/>
              <a:uLnTx/>
              <a:uFillTx/>
              <a:latin typeface="Lato"/>
              <a:sym typeface="Lato"/>
            </a:endParaRPr>
          </a:p>
        </p:txBody>
      </p:sp>
    </p:spTree>
    <p:extLst>
      <p:ext uri="{BB962C8B-B14F-4D97-AF65-F5344CB8AC3E}">
        <p14:creationId xmlns:p14="http://schemas.microsoft.com/office/powerpoint/2010/main" val="34833323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17"/>
          <p:cNvSpPr txBox="1">
            <a:spLocks noGrp="1"/>
          </p:cNvSpPr>
          <p:nvPr>
            <p:ph type="title"/>
          </p:nvPr>
        </p:nvSpPr>
        <p:spPr>
          <a:xfrm>
            <a:off x="2417700" y="274650"/>
            <a:ext cx="6462600" cy="1143000"/>
          </a:xfrm>
          <a:prstGeom prst="rect">
            <a:avLst/>
          </a:prstGeom>
          <a:noFill/>
          <a:ln>
            <a:noFill/>
          </a:ln>
        </p:spPr>
        <p:txBody>
          <a:bodyPr spcFirstLastPara="1" wrap="square" lIns="91425" tIns="91425" rIns="91425" bIns="91425" anchor="b" anchorCtr="0">
            <a:noAutofit/>
          </a:bodyPr>
          <a:lstStyle/>
          <a:p>
            <a:r>
              <a:rPr lang="en-US"/>
              <a:t>Elementary Screening</a:t>
            </a:r>
            <a:endParaRPr/>
          </a:p>
        </p:txBody>
      </p:sp>
      <p:sp>
        <p:nvSpPr>
          <p:cNvPr id="395" name="Google Shape;395;p17"/>
          <p:cNvSpPr txBox="1">
            <a:spLocks noGrp="1"/>
          </p:cNvSpPr>
          <p:nvPr>
            <p:ph type="body" idx="1"/>
          </p:nvPr>
        </p:nvSpPr>
        <p:spPr>
          <a:xfrm>
            <a:off x="1403287" y="1831450"/>
            <a:ext cx="8600792" cy="4736400"/>
          </a:xfrm>
          <a:prstGeom prst="rect">
            <a:avLst/>
          </a:prstGeom>
          <a:noFill/>
          <a:ln>
            <a:noFill/>
          </a:ln>
        </p:spPr>
        <p:txBody>
          <a:bodyPr spcFirstLastPara="1" wrap="square" lIns="91425" tIns="91425" rIns="91425" bIns="91425" anchor="t" anchorCtr="0">
            <a:noAutofit/>
          </a:bodyPr>
          <a:lstStyle/>
          <a:p>
            <a:pPr>
              <a:buFont typeface="Arial"/>
              <a:buChar char="•"/>
            </a:pPr>
            <a:r>
              <a:rPr lang="en-US" dirty="0"/>
              <a:t>General Outcome Measures</a:t>
            </a:r>
            <a:endParaRPr dirty="0"/>
          </a:p>
          <a:p>
            <a:pPr lvl="1">
              <a:spcBef>
                <a:spcPts val="600"/>
              </a:spcBef>
              <a:buSzPts val="3000"/>
              <a:buFont typeface="Arial"/>
              <a:buChar char="•"/>
            </a:pPr>
            <a:r>
              <a:rPr lang="en-US" sz="2800" dirty="0"/>
              <a:t>Oral Reading Fluency</a:t>
            </a:r>
            <a:endParaRPr dirty="0"/>
          </a:p>
          <a:p>
            <a:pPr lvl="1">
              <a:spcBef>
                <a:spcPts val="600"/>
              </a:spcBef>
              <a:buSzPts val="3000"/>
              <a:buFont typeface="Arial"/>
              <a:buChar char="•"/>
            </a:pPr>
            <a:r>
              <a:rPr lang="en-US" sz="2800" dirty="0"/>
              <a:t>Math Facts</a:t>
            </a:r>
            <a:endParaRPr dirty="0"/>
          </a:p>
          <a:p>
            <a:pPr lvl="1">
              <a:spcBef>
                <a:spcPts val="600"/>
              </a:spcBef>
              <a:buSzPts val="3000"/>
              <a:buFont typeface="Arial"/>
              <a:buChar char="•"/>
            </a:pPr>
            <a:r>
              <a:rPr lang="en-US" sz="2800" dirty="0"/>
              <a:t>Early Literacy / Numeracy</a:t>
            </a:r>
            <a:endParaRPr sz="2800" dirty="0"/>
          </a:p>
          <a:p>
            <a:pPr>
              <a:spcBef>
                <a:spcPts val="0"/>
              </a:spcBef>
              <a:buFont typeface="Arial"/>
              <a:buChar char="•"/>
            </a:pPr>
            <a:r>
              <a:rPr lang="en-US" dirty="0"/>
              <a:t>Computer-Adaptive Tests</a:t>
            </a:r>
            <a:endParaRPr dirty="0"/>
          </a:p>
          <a:p>
            <a:pPr lvl="1">
              <a:buSzPts val="3000"/>
              <a:buFont typeface="Arial"/>
              <a:buChar char="•"/>
            </a:pPr>
            <a:r>
              <a:rPr lang="en-US" sz="2800" dirty="0"/>
              <a:t>MAP / </a:t>
            </a:r>
            <a:r>
              <a:rPr lang="en-US" sz="2800" dirty="0" err="1"/>
              <a:t>aReading</a:t>
            </a:r>
            <a:r>
              <a:rPr lang="en-US" sz="2800" dirty="0"/>
              <a:t> / </a:t>
            </a:r>
            <a:r>
              <a:rPr lang="en-US" sz="2800" dirty="0" err="1"/>
              <a:t>aMath</a:t>
            </a:r>
            <a:r>
              <a:rPr lang="en-US" sz="2800" dirty="0"/>
              <a:t> / STAR</a:t>
            </a:r>
            <a:endParaRPr sz="2800" dirty="0"/>
          </a:p>
          <a:p>
            <a:pPr>
              <a:spcBef>
                <a:spcPts val="0"/>
              </a:spcBef>
              <a:buFont typeface="Arial"/>
              <a:buChar char="•"/>
            </a:pPr>
            <a:r>
              <a:rPr lang="en-US" dirty="0"/>
              <a:t>Attendance</a:t>
            </a:r>
            <a:endParaRPr dirty="0"/>
          </a:p>
          <a:p>
            <a:pPr>
              <a:spcBef>
                <a:spcPts val="0"/>
              </a:spcBef>
              <a:buFont typeface="Arial"/>
              <a:buChar char="•"/>
            </a:pPr>
            <a:r>
              <a:rPr lang="en-US" dirty="0"/>
              <a:t>Office Discipline Referrals (ODR)</a:t>
            </a:r>
            <a:endParaRPr dirty="0"/>
          </a:p>
          <a:p>
            <a:pPr>
              <a:spcBef>
                <a:spcPts val="0"/>
              </a:spcBef>
              <a:buFont typeface="Arial"/>
              <a:buChar char="•"/>
            </a:pPr>
            <a:r>
              <a:rPr lang="en-US" dirty="0"/>
              <a:t>Engagement Survey</a:t>
            </a:r>
            <a:endParaRPr dirty="0"/>
          </a:p>
        </p:txBody>
      </p:sp>
      <p:sp>
        <p:nvSpPr>
          <p:cNvPr id="396" name="Google Shape;396;p17"/>
          <p:cNvSpPr txBox="1">
            <a:spLocks noGrp="1"/>
          </p:cNvSpPr>
          <p:nvPr>
            <p:ph type="sldNum" idx="12"/>
          </p:nvPr>
        </p:nvSpPr>
        <p:spPr>
          <a:xfrm>
            <a:off x="10080784" y="6333134"/>
            <a:ext cx="548700" cy="525000"/>
          </a:xfrm>
          <a:prstGeom prst="rect">
            <a:avLst/>
          </a:prstGeom>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300" b="0" i="0" u="none" strike="noStrike" kern="1200" cap="none" spc="0" normalizeH="0" baseline="0" noProof="0">
                <a:ln>
                  <a:noFill/>
                </a:ln>
                <a:solidFill>
                  <a:srgbClr val="677480"/>
                </a:solidFill>
                <a:effectLst/>
                <a:uLnTx/>
                <a:uFillTx/>
                <a:latin typeface="Lato"/>
                <a:ea typeface="+mn-ea"/>
                <a:cs typeface="Arial"/>
                <a:sym typeface="Lato"/>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sz="1300" b="0" i="0" u="none" strike="noStrike" kern="1200" cap="none" spc="0" normalizeH="0" baseline="0" noProof="0">
              <a:ln>
                <a:noFill/>
              </a:ln>
              <a:solidFill>
                <a:srgbClr val="677480"/>
              </a:solidFill>
              <a:effectLst/>
              <a:uLnTx/>
              <a:uFillTx/>
              <a:latin typeface="Lato"/>
              <a:ea typeface="+mn-ea"/>
              <a:cs typeface="Arial"/>
              <a:sym typeface="Lato"/>
            </a:endParaRPr>
          </a:p>
        </p:txBody>
      </p:sp>
    </p:spTree>
    <p:extLst>
      <p:ext uri="{BB962C8B-B14F-4D97-AF65-F5344CB8AC3E}">
        <p14:creationId xmlns:p14="http://schemas.microsoft.com/office/powerpoint/2010/main" val="37200526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18"/>
          <p:cNvSpPr txBox="1">
            <a:spLocks noGrp="1"/>
          </p:cNvSpPr>
          <p:nvPr>
            <p:ph type="title"/>
          </p:nvPr>
        </p:nvSpPr>
        <p:spPr>
          <a:xfrm>
            <a:off x="2417700" y="274650"/>
            <a:ext cx="6462600" cy="1143000"/>
          </a:xfrm>
          <a:prstGeom prst="rect">
            <a:avLst/>
          </a:prstGeom>
          <a:noFill/>
          <a:ln>
            <a:noFill/>
          </a:ln>
        </p:spPr>
        <p:txBody>
          <a:bodyPr spcFirstLastPara="1" wrap="square" lIns="91425" tIns="91425" rIns="91425" bIns="91425" anchor="b" anchorCtr="0">
            <a:noAutofit/>
          </a:bodyPr>
          <a:lstStyle/>
          <a:p>
            <a:r>
              <a:rPr lang="en-US"/>
              <a:t>Secondary Screening</a:t>
            </a:r>
            <a:endParaRPr/>
          </a:p>
        </p:txBody>
      </p:sp>
      <p:sp>
        <p:nvSpPr>
          <p:cNvPr id="402" name="Google Shape;402;p18"/>
          <p:cNvSpPr txBox="1">
            <a:spLocks noGrp="1"/>
          </p:cNvSpPr>
          <p:nvPr>
            <p:ph type="body" idx="1"/>
          </p:nvPr>
        </p:nvSpPr>
        <p:spPr>
          <a:xfrm>
            <a:off x="733331" y="1496471"/>
            <a:ext cx="10013848" cy="4736400"/>
          </a:xfrm>
          <a:prstGeom prst="rect">
            <a:avLst/>
          </a:prstGeom>
          <a:noFill/>
          <a:ln>
            <a:noFill/>
          </a:ln>
        </p:spPr>
        <p:txBody>
          <a:bodyPr spcFirstLastPara="1" wrap="square" lIns="91425" tIns="91425" rIns="91425" bIns="91425" anchor="t" anchorCtr="0">
            <a:noAutofit/>
          </a:bodyPr>
          <a:lstStyle/>
          <a:p>
            <a:pPr>
              <a:buFont typeface="Arial"/>
              <a:buChar char="•"/>
            </a:pPr>
            <a:r>
              <a:rPr lang="en-US" dirty="0"/>
              <a:t>General Outcome Measures (CBMs)</a:t>
            </a:r>
            <a:endParaRPr dirty="0"/>
          </a:p>
          <a:p>
            <a:pPr lvl="1">
              <a:spcBef>
                <a:spcPts val="600"/>
              </a:spcBef>
              <a:buSzPts val="3000"/>
              <a:buFont typeface="Arial"/>
              <a:buChar char="•"/>
            </a:pPr>
            <a:r>
              <a:rPr lang="en-US" sz="2800" dirty="0"/>
              <a:t>Grades 6-8 (most or all students)</a:t>
            </a:r>
            <a:endParaRPr dirty="0"/>
          </a:p>
          <a:p>
            <a:pPr lvl="1">
              <a:spcBef>
                <a:spcPts val="600"/>
              </a:spcBef>
              <a:buSzPts val="3000"/>
              <a:buFont typeface="Arial"/>
              <a:buChar char="•"/>
            </a:pPr>
            <a:r>
              <a:rPr lang="en-US" sz="2800" dirty="0"/>
              <a:t>Grades 9-12 (some students)</a:t>
            </a:r>
            <a:endParaRPr dirty="0"/>
          </a:p>
          <a:p>
            <a:pPr>
              <a:spcBef>
                <a:spcPts val="0"/>
              </a:spcBef>
              <a:buFont typeface="Arial"/>
              <a:buChar char="•"/>
            </a:pPr>
            <a:r>
              <a:rPr lang="en-US" dirty="0"/>
              <a:t>Computer-Adaptive Tests</a:t>
            </a:r>
            <a:endParaRPr dirty="0"/>
          </a:p>
          <a:p>
            <a:pPr lvl="1">
              <a:buSzPts val="3000"/>
              <a:buFont typeface="Arial"/>
              <a:buChar char="•"/>
            </a:pPr>
            <a:r>
              <a:rPr lang="en-US" sz="2800" dirty="0"/>
              <a:t>MAP / STAR</a:t>
            </a:r>
            <a:endParaRPr sz="2800" dirty="0"/>
          </a:p>
          <a:p>
            <a:pPr>
              <a:spcBef>
                <a:spcPts val="0"/>
              </a:spcBef>
              <a:buFont typeface="Arial"/>
              <a:buChar char="•"/>
            </a:pPr>
            <a:r>
              <a:rPr lang="en-US" dirty="0"/>
              <a:t>Attendance</a:t>
            </a:r>
            <a:endParaRPr dirty="0"/>
          </a:p>
          <a:p>
            <a:pPr>
              <a:spcBef>
                <a:spcPts val="0"/>
              </a:spcBef>
              <a:buFont typeface="Arial"/>
              <a:buChar char="•"/>
            </a:pPr>
            <a:r>
              <a:rPr lang="en-US" dirty="0"/>
              <a:t>Office Discipline Referrals (ODR)</a:t>
            </a:r>
            <a:endParaRPr dirty="0"/>
          </a:p>
          <a:p>
            <a:pPr>
              <a:spcBef>
                <a:spcPts val="0"/>
              </a:spcBef>
              <a:buFont typeface="Arial"/>
              <a:buChar char="•"/>
            </a:pPr>
            <a:r>
              <a:rPr lang="en-US" dirty="0"/>
              <a:t>Credits</a:t>
            </a:r>
            <a:endParaRPr dirty="0"/>
          </a:p>
          <a:p>
            <a:pPr>
              <a:spcBef>
                <a:spcPts val="0"/>
              </a:spcBef>
              <a:buFont typeface="Arial"/>
              <a:buChar char="•"/>
            </a:pPr>
            <a:r>
              <a:rPr lang="en-US" dirty="0"/>
              <a:t>Grades / Assignment completion</a:t>
            </a:r>
            <a:endParaRPr dirty="0"/>
          </a:p>
          <a:p>
            <a:pPr>
              <a:spcBef>
                <a:spcPts val="0"/>
              </a:spcBef>
              <a:buFont typeface="Arial"/>
              <a:buChar char="•"/>
            </a:pPr>
            <a:r>
              <a:rPr lang="en-US" dirty="0"/>
              <a:t>Engagement Survey</a:t>
            </a:r>
            <a:endParaRPr dirty="0"/>
          </a:p>
        </p:txBody>
      </p:sp>
      <p:sp>
        <p:nvSpPr>
          <p:cNvPr id="403" name="Google Shape;403;p18"/>
          <p:cNvSpPr txBox="1">
            <a:spLocks noGrp="1"/>
          </p:cNvSpPr>
          <p:nvPr>
            <p:ph type="sldNum" idx="12"/>
          </p:nvPr>
        </p:nvSpPr>
        <p:spPr>
          <a:xfrm>
            <a:off x="10080784" y="6333134"/>
            <a:ext cx="548700" cy="525000"/>
          </a:xfrm>
          <a:prstGeom prst="rect">
            <a:avLst/>
          </a:prstGeom>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300" b="0" i="0" u="none" strike="noStrike" kern="1200" cap="none" spc="0" normalizeH="0" baseline="0" noProof="0">
                <a:ln>
                  <a:noFill/>
                </a:ln>
                <a:solidFill>
                  <a:srgbClr val="677480"/>
                </a:solidFill>
                <a:effectLst/>
                <a:uLnTx/>
                <a:uFillTx/>
                <a:latin typeface="Lato"/>
                <a:ea typeface="+mn-ea"/>
                <a:cs typeface="Arial"/>
                <a:sym typeface="Lato"/>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sz="1300" b="0" i="0" u="none" strike="noStrike" kern="1200" cap="none" spc="0" normalizeH="0" baseline="0" noProof="0">
              <a:ln>
                <a:noFill/>
              </a:ln>
              <a:solidFill>
                <a:srgbClr val="677480"/>
              </a:solidFill>
              <a:effectLst/>
              <a:uLnTx/>
              <a:uFillTx/>
              <a:latin typeface="Lato"/>
              <a:ea typeface="+mn-ea"/>
              <a:cs typeface="Arial"/>
              <a:sym typeface="Lato"/>
            </a:endParaRPr>
          </a:p>
        </p:txBody>
      </p:sp>
    </p:spTree>
    <p:extLst>
      <p:ext uri="{BB962C8B-B14F-4D97-AF65-F5344CB8AC3E}">
        <p14:creationId xmlns:p14="http://schemas.microsoft.com/office/powerpoint/2010/main" val="15985058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2"/>
          <p:cNvSpPr>
            <a:spLocks noGrp="1" noChangeArrowheads="1"/>
          </p:cNvSpPr>
          <p:nvPr>
            <p:ph type="title"/>
          </p:nvPr>
        </p:nvSpPr>
        <p:spPr/>
        <p:txBody>
          <a:bodyPr>
            <a:noAutofit/>
          </a:bodyPr>
          <a:lstStyle/>
          <a:p>
            <a:r>
              <a:rPr lang="en-US" sz="5400">
                <a:ea typeface="MS PGothic"/>
                <a:cs typeface="MS PGothic"/>
              </a:rPr>
              <a:t>Secondary Risk Indicators </a:t>
            </a:r>
            <a:r>
              <a:rPr lang="en-US" sz="2800">
                <a:ea typeface="MS PGothic"/>
                <a:cs typeface="MS PGothic"/>
              </a:rPr>
              <a:t>(1)</a:t>
            </a:r>
            <a:br>
              <a:rPr lang="en-US" sz="2800">
                <a:ea typeface="MS PGothic"/>
                <a:cs typeface="MS PGothic"/>
              </a:rPr>
            </a:br>
            <a:endParaRPr lang="en-US" sz="2800">
              <a:ea typeface="MS PGothic"/>
              <a:cs typeface="MS PGothic"/>
            </a:endParaRPr>
          </a:p>
        </p:txBody>
      </p:sp>
      <p:sp>
        <p:nvSpPr>
          <p:cNvPr id="179203" name="Rectangle 3"/>
          <p:cNvSpPr>
            <a:spLocks noGrp="1" noChangeArrowheads="1"/>
          </p:cNvSpPr>
          <p:nvPr>
            <p:ph idx="1"/>
          </p:nvPr>
        </p:nvSpPr>
        <p:spPr>
          <a:xfrm>
            <a:off x="381000" y="1143000"/>
            <a:ext cx="10972800" cy="4525963"/>
          </a:xfrm>
        </p:spPr>
        <p:txBody>
          <a:bodyPr>
            <a:noAutofit/>
          </a:bodyPr>
          <a:lstStyle/>
          <a:p>
            <a:pPr marL="0" indent="0">
              <a:lnSpc>
                <a:spcPct val="80000"/>
              </a:lnSpc>
              <a:buNone/>
              <a:defRPr/>
            </a:pPr>
            <a:r>
              <a:rPr lang="en-US" sz="4400" dirty="0">
                <a:solidFill>
                  <a:schemeClr val="accent6">
                    <a:lumMod val="60000"/>
                    <a:lumOff val="40000"/>
                  </a:schemeClr>
                </a:solidFill>
              </a:rPr>
              <a:t>Academic indicators</a:t>
            </a:r>
          </a:p>
          <a:p>
            <a:pPr lvl="1">
              <a:lnSpc>
                <a:spcPct val="80000"/>
              </a:lnSpc>
              <a:buFont typeface="Arial" panose="020B0604020202020204" pitchFamily="34" charset="0"/>
              <a:buChar char="√"/>
              <a:defRPr/>
            </a:pPr>
            <a:r>
              <a:rPr lang="en-US" sz="4400" dirty="0">
                <a:solidFill>
                  <a:srgbClr val="FFFFFF"/>
                </a:solidFill>
              </a:rPr>
              <a:t> GPA less than 2.0</a:t>
            </a:r>
          </a:p>
          <a:p>
            <a:pPr lvl="1">
              <a:lnSpc>
                <a:spcPct val="80000"/>
              </a:lnSpc>
              <a:buFont typeface="Arial" panose="020B0604020202020204" pitchFamily="34" charset="0"/>
              <a:buChar char="√"/>
              <a:defRPr/>
            </a:pPr>
            <a:r>
              <a:rPr lang="en-US" sz="4400" dirty="0">
                <a:solidFill>
                  <a:srgbClr val="FFFFFF"/>
                </a:solidFill>
              </a:rPr>
              <a:t> Course Failures</a:t>
            </a:r>
          </a:p>
          <a:p>
            <a:pPr lvl="1">
              <a:lnSpc>
                <a:spcPct val="80000"/>
              </a:lnSpc>
              <a:buFont typeface="Arial" panose="020B0604020202020204" pitchFamily="34" charset="0"/>
              <a:buChar char="√"/>
              <a:defRPr/>
            </a:pPr>
            <a:r>
              <a:rPr lang="en-US" sz="4400" dirty="0">
                <a:solidFill>
                  <a:srgbClr val="FFFFFF"/>
                </a:solidFill>
              </a:rPr>
              <a:t> Behind in Credits</a:t>
            </a:r>
          </a:p>
          <a:p>
            <a:pPr marL="0" indent="0">
              <a:lnSpc>
                <a:spcPct val="80000"/>
              </a:lnSpc>
              <a:buNone/>
              <a:defRPr/>
            </a:pPr>
            <a:r>
              <a:rPr lang="en-US" sz="4400" dirty="0">
                <a:solidFill>
                  <a:schemeClr val="accent6">
                    <a:lumMod val="60000"/>
                    <a:lumOff val="40000"/>
                  </a:schemeClr>
                </a:solidFill>
              </a:rPr>
              <a:t>Behavioral/Engagement indicators</a:t>
            </a:r>
          </a:p>
          <a:p>
            <a:pPr lvl="1">
              <a:lnSpc>
                <a:spcPct val="80000"/>
              </a:lnSpc>
              <a:buFont typeface="Arial" panose="020B0604020202020204" pitchFamily="34" charset="0"/>
              <a:buChar char="√"/>
              <a:defRPr/>
            </a:pPr>
            <a:r>
              <a:rPr lang="en-US" sz="4400" dirty="0">
                <a:solidFill>
                  <a:srgbClr val="FFFFFF"/>
                </a:solidFill>
              </a:rPr>
              <a:t> 10 or more days absent! (Not 10 – 20%)</a:t>
            </a:r>
          </a:p>
          <a:p>
            <a:pPr lvl="1">
              <a:lnSpc>
                <a:spcPct val="80000"/>
              </a:lnSpc>
              <a:buFont typeface="Arial" panose="020B0604020202020204" pitchFamily="34" charset="0"/>
              <a:buChar char="√"/>
              <a:defRPr/>
            </a:pPr>
            <a:r>
              <a:rPr lang="en-US" sz="4400" dirty="0">
                <a:solidFill>
                  <a:srgbClr val="FFFFFF"/>
                </a:solidFill>
              </a:rPr>
              <a:t> Consistently miss instruction due to behavioral or emotional issues</a:t>
            </a:r>
          </a:p>
        </p:txBody>
      </p:sp>
      <p:sp>
        <p:nvSpPr>
          <p:cNvPr id="210947" name="Rectangle 4"/>
          <p:cNvSpPr>
            <a:spLocks noChangeArrowheads="1"/>
          </p:cNvSpPr>
          <p:nvPr/>
        </p:nvSpPr>
        <p:spPr bwMode="auto">
          <a:xfrm>
            <a:off x="1981200" y="0"/>
            <a:ext cx="8229600" cy="1143000"/>
          </a:xfrm>
          <a:prstGeom prst="rect">
            <a:avLst/>
          </a:prstGeom>
          <a:noFill/>
          <a:ln w="9525">
            <a:noFill/>
            <a:miter lim="800000"/>
            <a:headEnd/>
            <a:tailEnd/>
          </a:ln>
        </p:spPr>
        <p:txBody>
          <a:bodyPr anchor="ct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3800" b="0" i="0" u="none" strike="noStrike" kern="1200" cap="none" spc="0" normalizeH="0" baseline="0" noProof="0">
                <a:ln>
                  <a:noFill/>
                </a:ln>
                <a:solidFill>
                  <a:srgbClr val="1F497D"/>
                </a:solidFill>
                <a:effectLst/>
                <a:uLnTx/>
                <a:uFillTx/>
                <a:latin typeface="Times New Roman" pitchFamily="18" charset="0"/>
                <a:ea typeface="+mn-ea"/>
                <a:cs typeface="Arial"/>
              </a:rPr>
              <a:t> </a:t>
            </a:r>
            <a:endParaRPr kumimoji="0" lang="en-US" sz="4200" b="0" i="0" u="none" strike="noStrike" kern="1200" cap="none" spc="0" normalizeH="0" baseline="0" noProof="0">
              <a:ln>
                <a:noFill/>
              </a:ln>
              <a:solidFill>
                <a:srgbClr val="1F497D"/>
              </a:solidFill>
              <a:effectLst/>
              <a:uLnTx/>
              <a:uFillTx/>
              <a:latin typeface="Times New Roman" pitchFamily="18" charset="0"/>
              <a:ea typeface="+mn-ea"/>
              <a:cs typeface="Arial"/>
            </a:endParaRPr>
          </a:p>
        </p:txBody>
      </p:sp>
    </p:spTree>
    <p:extLst>
      <p:ext uri="{BB962C8B-B14F-4D97-AF65-F5344CB8AC3E}">
        <p14:creationId xmlns:p14="http://schemas.microsoft.com/office/powerpoint/2010/main" val="20708169"/>
      </p:ext>
    </p:extLst>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2"/>
          <p:cNvSpPr>
            <a:spLocks noGrp="1" noChangeArrowheads="1"/>
          </p:cNvSpPr>
          <p:nvPr>
            <p:ph type="title"/>
          </p:nvPr>
        </p:nvSpPr>
        <p:spPr/>
        <p:txBody>
          <a:bodyPr>
            <a:noAutofit/>
          </a:bodyPr>
          <a:lstStyle/>
          <a:p>
            <a:r>
              <a:rPr lang="en-US" sz="4800" dirty="0">
                <a:ea typeface="MS PGothic"/>
                <a:cs typeface="MS PGothic"/>
              </a:rPr>
              <a:t>Secondary Risk Indicators </a:t>
            </a:r>
            <a:r>
              <a:rPr lang="en-US" sz="2800" dirty="0">
                <a:ea typeface="MS PGothic"/>
                <a:cs typeface="MS PGothic"/>
              </a:rPr>
              <a:t>(2)</a:t>
            </a:r>
            <a:br>
              <a:rPr lang="en-US" sz="2800" dirty="0">
                <a:ea typeface="MS PGothic"/>
                <a:cs typeface="MS PGothic"/>
              </a:rPr>
            </a:br>
            <a:endParaRPr lang="en-US" sz="2800" dirty="0">
              <a:ea typeface="MS PGothic"/>
              <a:cs typeface="MS PGothic"/>
            </a:endParaRPr>
          </a:p>
        </p:txBody>
      </p:sp>
      <p:sp>
        <p:nvSpPr>
          <p:cNvPr id="179203" name="Rectangle 3"/>
          <p:cNvSpPr>
            <a:spLocks noGrp="1" noChangeArrowheads="1"/>
          </p:cNvSpPr>
          <p:nvPr>
            <p:ph idx="1"/>
          </p:nvPr>
        </p:nvSpPr>
        <p:spPr>
          <a:xfrm>
            <a:off x="609600" y="1238062"/>
            <a:ext cx="10972800" cy="4525963"/>
          </a:xfrm>
        </p:spPr>
        <p:txBody>
          <a:bodyPr>
            <a:noAutofit/>
          </a:bodyPr>
          <a:lstStyle/>
          <a:p>
            <a:pPr marL="0" indent="0">
              <a:lnSpc>
                <a:spcPct val="80000"/>
              </a:lnSpc>
              <a:buNone/>
              <a:defRPr/>
            </a:pPr>
            <a:r>
              <a:rPr lang="en-US" sz="3600" dirty="0">
                <a:solidFill>
                  <a:schemeClr val="accent6">
                    <a:lumMod val="60000"/>
                    <a:lumOff val="40000"/>
                  </a:schemeClr>
                </a:solidFill>
              </a:rPr>
              <a:t>Behavioral/Engagement indicators</a:t>
            </a:r>
          </a:p>
          <a:p>
            <a:pPr lvl="1">
              <a:lnSpc>
                <a:spcPct val="80000"/>
              </a:lnSpc>
              <a:buFont typeface="Arial" panose="020B0604020202020204" pitchFamily="34" charset="0"/>
              <a:buChar char="√"/>
              <a:defRPr/>
            </a:pPr>
            <a:r>
              <a:rPr lang="en-US" sz="3600" dirty="0">
                <a:solidFill>
                  <a:srgbClr val="FFFFFF"/>
                </a:solidFill>
              </a:rPr>
              <a:t> Psychological or Social disengagement</a:t>
            </a:r>
          </a:p>
          <a:p>
            <a:pPr lvl="2">
              <a:lnSpc>
                <a:spcPct val="80000"/>
              </a:lnSpc>
              <a:defRPr/>
            </a:pPr>
            <a:r>
              <a:rPr lang="en-US" sz="2800" dirty="0">
                <a:solidFill>
                  <a:srgbClr val="FFFFFF"/>
                </a:solidFill>
              </a:rPr>
              <a:t>Lack of Peer Group</a:t>
            </a:r>
          </a:p>
          <a:p>
            <a:pPr lvl="2">
              <a:lnSpc>
                <a:spcPct val="80000"/>
              </a:lnSpc>
              <a:defRPr/>
            </a:pPr>
            <a:r>
              <a:rPr lang="en-US" sz="2800" dirty="0">
                <a:solidFill>
                  <a:srgbClr val="FFFFFF"/>
                </a:solidFill>
              </a:rPr>
              <a:t>Lack of Involvement in School Extracurricular Activities</a:t>
            </a:r>
          </a:p>
          <a:p>
            <a:pPr lvl="2">
              <a:lnSpc>
                <a:spcPct val="80000"/>
              </a:lnSpc>
              <a:defRPr/>
            </a:pPr>
            <a:r>
              <a:rPr lang="en-US" sz="2800" dirty="0">
                <a:solidFill>
                  <a:srgbClr val="FFFFFF"/>
                </a:solidFill>
              </a:rPr>
              <a:t>Low Educational Expectations</a:t>
            </a:r>
          </a:p>
          <a:p>
            <a:pPr lvl="2">
              <a:lnSpc>
                <a:spcPct val="80000"/>
              </a:lnSpc>
              <a:defRPr/>
            </a:pPr>
            <a:r>
              <a:rPr lang="en-US" sz="2800" dirty="0">
                <a:solidFill>
                  <a:srgbClr val="FFFFFF"/>
                </a:solidFill>
              </a:rPr>
              <a:t>Lack of Personal Relationship w/Adults at School</a:t>
            </a:r>
          </a:p>
          <a:p>
            <a:pPr marL="0" indent="0">
              <a:lnSpc>
                <a:spcPct val="80000"/>
              </a:lnSpc>
              <a:buNone/>
              <a:defRPr/>
            </a:pPr>
            <a:r>
              <a:rPr lang="en-US" sz="3600" dirty="0">
                <a:solidFill>
                  <a:schemeClr val="accent6">
                    <a:lumMod val="60000"/>
                    <a:lumOff val="40000"/>
                  </a:schemeClr>
                </a:solidFill>
              </a:rPr>
              <a:t>Retention</a:t>
            </a:r>
          </a:p>
          <a:p>
            <a:pPr lvl="1">
              <a:lnSpc>
                <a:spcPct val="80000"/>
              </a:lnSpc>
              <a:buFont typeface="Arial" panose="020B0604020202020204" pitchFamily="34" charset="0"/>
              <a:buChar char="√"/>
              <a:defRPr/>
            </a:pPr>
            <a:r>
              <a:rPr lang="en-US" sz="3600" dirty="0">
                <a:solidFill>
                  <a:srgbClr val="FFFFFF"/>
                </a:solidFill>
              </a:rPr>
              <a:t> Retained 1+ Years</a:t>
            </a:r>
          </a:p>
          <a:p>
            <a:pPr marL="0" indent="0">
              <a:lnSpc>
                <a:spcPct val="80000"/>
              </a:lnSpc>
              <a:buNone/>
              <a:defRPr/>
            </a:pPr>
            <a:r>
              <a:rPr lang="en-US" sz="3600" dirty="0">
                <a:solidFill>
                  <a:schemeClr val="accent6">
                    <a:lumMod val="60000"/>
                    <a:lumOff val="40000"/>
                  </a:schemeClr>
                </a:solidFill>
              </a:rPr>
              <a:t>Mobility</a:t>
            </a:r>
          </a:p>
          <a:p>
            <a:pPr lvl="1">
              <a:lnSpc>
                <a:spcPct val="80000"/>
              </a:lnSpc>
              <a:buFont typeface="Arial" panose="020B0604020202020204" pitchFamily="34" charset="0"/>
              <a:buChar char="√"/>
              <a:defRPr/>
            </a:pPr>
            <a:r>
              <a:rPr lang="en-US" sz="3600" dirty="0">
                <a:solidFill>
                  <a:srgbClr val="FFFFFF"/>
                </a:solidFill>
              </a:rPr>
              <a:t> Multiple Schools during Educational Career</a:t>
            </a:r>
          </a:p>
          <a:p>
            <a:pPr>
              <a:lnSpc>
                <a:spcPct val="80000"/>
              </a:lnSpc>
              <a:buFont typeface="Wingdings" pitchFamily="2" charset="2"/>
              <a:buNone/>
              <a:defRPr/>
            </a:pPr>
            <a:endParaRPr lang="en-US" sz="3600" dirty="0"/>
          </a:p>
        </p:txBody>
      </p:sp>
      <p:sp>
        <p:nvSpPr>
          <p:cNvPr id="210947" name="Rectangle 4"/>
          <p:cNvSpPr>
            <a:spLocks noChangeArrowheads="1"/>
          </p:cNvSpPr>
          <p:nvPr/>
        </p:nvSpPr>
        <p:spPr bwMode="auto">
          <a:xfrm>
            <a:off x="1981200" y="0"/>
            <a:ext cx="8229600" cy="1143000"/>
          </a:xfrm>
          <a:prstGeom prst="rect">
            <a:avLst/>
          </a:prstGeom>
          <a:noFill/>
          <a:ln w="9525">
            <a:noFill/>
            <a:miter lim="800000"/>
            <a:headEnd/>
            <a:tailEnd/>
          </a:ln>
        </p:spPr>
        <p:txBody>
          <a:bodyPr anchor="ct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3800" b="0" i="0" u="none" strike="noStrike" kern="1200" cap="none" spc="0" normalizeH="0" baseline="0" noProof="0">
                <a:ln>
                  <a:noFill/>
                </a:ln>
                <a:solidFill>
                  <a:srgbClr val="1F497D"/>
                </a:solidFill>
                <a:effectLst/>
                <a:uLnTx/>
                <a:uFillTx/>
                <a:latin typeface="Times New Roman" pitchFamily="18" charset="0"/>
                <a:ea typeface="+mn-ea"/>
                <a:cs typeface="Arial"/>
              </a:rPr>
              <a:t> </a:t>
            </a:r>
            <a:endParaRPr kumimoji="0" lang="en-US" sz="4200" b="0" i="0" u="none" strike="noStrike" kern="1200" cap="none" spc="0" normalizeH="0" baseline="0" noProof="0">
              <a:ln>
                <a:noFill/>
              </a:ln>
              <a:solidFill>
                <a:srgbClr val="1F497D"/>
              </a:solidFill>
              <a:effectLst/>
              <a:uLnTx/>
              <a:uFillTx/>
              <a:latin typeface="Times New Roman" pitchFamily="18" charset="0"/>
              <a:ea typeface="+mn-ea"/>
              <a:cs typeface="Arial"/>
            </a:endParaRPr>
          </a:p>
        </p:txBody>
      </p:sp>
    </p:spTree>
    <p:extLst>
      <p:ext uri="{BB962C8B-B14F-4D97-AF65-F5344CB8AC3E}">
        <p14:creationId xmlns:p14="http://schemas.microsoft.com/office/powerpoint/2010/main" val="420500176"/>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6"/>
          <p:cNvSpPr>
            <a:spLocks noGrp="1"/>
          </p:cNvSpPr>
          <p:nvPr>
            <p:ph type="title"/>
          </p:nvPr>
        </p:nvSpPr>
        <p:spPr>
          <a:noFill/>
        </p:spPr>
        <p:txBody>
          <a:bodyPr/>
          <a:lstStyle/>
          <a:p>
            <a:pPr algn="ctr"/>
            <a:r>
              <a:rPr lang="en-US" dirty="0">
                <a:ea typeface="MS PGothic"/>
                <a:cs typeface="MS PGothic"/>
              </a:rPr>
              <a:t>Screening: SEL</a:t>
            </a:r>
          </a:p>
        </p:txBody>
      </p:sp>
      <p:sp>
        <p:nvSpPr>
          <p:cNvPr id="215042" name="Content Placeholder 7"/>
          <p:cNvSpPr>
            <a:spLocks noGrp="1"/>
          </p:cNvSpPr>
          <p:nvPr>
            <p:ph sz="half" idx="1"/>
          </p:nvPr>
        </p:nvSpPr>
        <p:spPr>
          <a:xfrm>
            <a:off x="292100" y="2318657"/>
            <a:ext cx="5384800" cy="3446688"/>
          </a:xfrm>
        </p:spPr>
        <p:txBody>
          <a:bodyPr>
            <a:normAutofit fontScale="70000" lnSpcReduction="20000"/>
          </a:bodyPr>
          <a:lstStyle/>
          <a:p>
            <a:r>
              <a:rPr lang="en-US" sz="5400" dirty="0">
                <a:solidFill>
                  <a:srgbClr val="FFFF00"/>
                </a:solidFill>
                <a:ea typeface="MS PGothic"/>
                <a:cs typeface="MS PGothic"/>
              </a:rPr>
              <a:t>Often a Focus</a:t>
            </a:r>
          </a:p>
          <a:p>
            <a:r>
              <a:rPr lang="en-US" sz="5400" dirty="0">
                <a:ea typeface="MS PGothic"/>
                <a:cs typeface="MS PGothic"/>
              </a:rPr>
              <a:t>Office Disciplinary Referrals (ODR’s)</a:t>
            </a:r>
            <a:r>
              <a:rPr lang="en-US" sz="5400" dirty="0">
                <a:solidFill>
                  <a:srgbClr val="FFFFFF"/>
                </a:solidFill>
                <a:ea typeface="MS PGothic"/>
                <a:cs typeface="MS PGothic"/>
              </a:rPr>
              <a:t> </a:t>
            </a:r>
          </a:p>
          <a:p>
            <a:endParaRPr lang="en-US" sz="5400" dirty="0">
              <a:solidFill>
                <a:srgbClr val="FFFFFF"/>
              </a:solidFill>
              <a:ea typeface="MS PGothic"/>
              <a:cs typeface="MS PGothic"/>
            </a:endParaRPr>
          </a:p>
        </p:txBody>
      </p:sp>
      <p:sp>
        <p:nvSpPr>
          <p:cNvPr id="4" name="Content Placeholder 3">
            <a:extLst>
              <a:ext uri="{FF2B5EF4-FFF2-40B4-BE49-F238E27FC236}">
                <a16:creationId xmlns:a16="http://schemas.microsoft.com/office/drawing/2014/main" id="{69CDA593-E6EF-ED40-9D5B-4EA58A579103}"/>
              </a:ext>
            </a:extLst>
          </p:cNvPr>
          <p:cNvSpPr>
            <a:spLocks noGrp="1"/>
          </p:cNvSpPr>
          <p:nvPr>
            <p:ph sz="half" idx="2"/>
          </p:nvPr>
        </p:nvSpPr>
        <p:spPr>
          <a:xfrm>
            <a:off x="6502400" y="2299607"/>
            <a:ext cx="5384800" cy="4525963"/>
          </a:xfrm>
        </p:spPr>
        <p:txBody>
          <a:bodyPr>
            <a:normAutofit fontScale="70000" lnSpcReduction="20000"/>
          </a:bodyPr>
          <a:lstStyle/>
          <a:p>
            <a:r>
              <a:rPr lang="en-US" sz="3800" dirty="0">
                <a:solidFill>
                  <a:srgbClr val="FFFF00"/>
                </a:solidFill>
              </a:rPr>
              <a:t>Often missed.</a:t>
            </a:r>
          </a:p>
          <a:p>
            <a:r>
              <a:rPr lang="en-US" sz="3800" i="1" dirty="0"/>
              <a:t>Behavior and Emotional Screening System</a:t>
            </a:r>
            <a:r>
              <a:rPr lang="en-US" sz="3800" dirty="0"/>
              <a:t> (BESS) (</a:t>
            </a:r>
            <a:r>
              <a:rPr lang="en-US" sz="3800" dirty="0" err="1"/>
              <a:t>Kamphaus</a:t>
            </a:r>
            <a:r>
              <a:rPr lang="en-US" sz="3800" dirty="0"/>
              <a:t> &amp; Reynolds, 2007)</a:t>
            </a:r>
          </a:p>
          <a:p>
            <a:r>
              <a:rPr lang="en-US" sz="3800" i="1" dirty="0"/>
              <a:t>Strengths and Difficulties Questionnair</a:t>
            </a:r>
            <a:r>
              <a:rPr lang="en-US" sz="3800" dirty="0"/>
              <a:t>e (SDQ) (Goodman, 1997)</a:t>
            </a:r>
          </a:p>
          <a:p>
            <a:r>
              <a:rPr lang="en-US" sz="3800" i="1" dirty="0"/>
              <a:t>Systematic Screening for Behavior Disorders</a:t>
            </a:r>
            <a:r>
              <a:rPr lang="en-US" sz="3800" dirty="0"/>
              <a:t> (SSBD) (Walker &amp; Severson, 1992)</a:t>
            </a:r>
          </a:p>
          <a:p>
            <a:r>
              <a:rPr lang="en-US" sz="3800" i="1" dirty="0" err="1"/>
              <a:t>FASTbridge</a:t>
            </a:r>
            <a:r>
              <a:rPr lang="en-US" sz="3800" i="1" dirty="0"/>
              <a:t> : SAEBRS</a:t>
            </a:r>
            <a:endParaRPr lang="en-US" sz="3800" dirty="0"/>
          </a:p>
          <a:p>
            <a:endParaRPr lang="en-US" dirty="0"/>
          </a:p>
        </p:txBody>
      </p:sp>
      <p:sp>
        <p:nvSpPr>
          <p:cNvPr id="2" name="Text Placeholder 1">
            <a:extLst>
              <a:ext uri="{FF2B5EF4-FFF2-40B4-BE49-F238E27FC236}">
                <a16:creationId xmlns:a16="http://schemas.microsoft.com/office/drawing/2014/main" id="{2BAF028A-5B5E-F64F-99DB-F0536D94C756}"/>
              </a:ext>
            </a:extLst>
          </p:cNvPr>
          <p:cNvSpPr>
            <a:spLocks noGrp="1"/>
          </p:cNvSpPr>
          <p:nvPr>
            <p:ph type="body" idx="4294967295"/>
          </p:nvPr>
        </p:nvSpPr>
        <p:spPr>
          <a:xfrm>
            <a:off x="393700" y="1597479"/>
            <a:ext cx="6197600" cy="639762"/>
          </a:xfrm>
        </p:spPr>
        <p:txBody>
          <a:bodyPr>
            <a:normAutofit fontScale="77500" lnSpcReduction="20000"/>
          </a:bodyPr>
          <a:lstStyle/>
          <a:p>
            <a:pPr marL="0" indent="0">
              <a:buNone/>
            </a:pPr>
            <a:r>
              <a:rPr lang="en-US" sz="4100" dirty="0"/>
              <a:t>Externalizing Behaviors</a:t>
            </a:r>
            <a:r>
              <a:rPr lang="en-US" sz="3300" dirty="0"/>
              <a:t>	</a:t>
            </a:r>
            <a:r>
              <a:rPr lang="en-US" dirty="0"/>
              <a:t>	</a:t>
            </a:r>
          </a:p>
        </p:txBody>
      </p:sp>
      <p:sp>
        <p:nvSpPr>
          <p:cNvPr id="3" name="Text Placeholder 2">
            <a:extLst>
              <a:ext uri="{FF2B5EF4-FFF2-40B4-BE49-F238E27FC236}">
                <a16:creationId xmlns:a16="http://schemas.microsoft.com/office/drawing/2014/main" id="{C9A9909A-1E49-1944-8F73-EA639EE22839}"/>
              </a:ext>
            </a:extLst>
          </p:cNvPr>
          <p:cNvSpPr>
            <a:spLocks noGrp="1"/>
          </p:cNvSpPr>
          <p:nvPr>
            <p:ph type="body" sz="quarter" idx="4294967295"/>
          </p:nvPr>
        </p:nvSpPr>
        <p:spPr>
          <a:xfrm>
            <a:off x="6802438" y="1535113"/>
            <a:ext cx="5389562" cy="639762"/>
          </a:xfrm>
        </p:spPr>
        <p:txBody>
          <a:bodyPr>
            <a:normAutofit/>
          </a:bodyPr>
          <a:lstStyle/>
          <a:p>
            <a:pPr marL="0" indent="0">
              <a:buNone/>
            </a:pPr>
            <a:r>
              <a:rPr lang="en-US" sz="3200" dirty="0"/>
              <a:t>Internalizing Behaviors</a:t>
            </a:r>
          </a:p>
        </p:txBody>
      </p:sp>
    </p:spTree>
    <p:extLst>
      <p:ext uri="{BB962C8B-B14F-4D97-AF65-F5344CB8AC3E}">
        <p14:creationId xmlns:p14="http://schemas.microsoft.com/office/powerpoint/2010/main" val="35902415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g5da4baf853_2_48"/>
          <p:cNvSpPr txBox="1">
            <a:spLocks noGrp="1"/>
          </p:cNvSpPr>
          <p:nvPr>
            <p:ph type="title"/>
          </p:nvPr>
        </p:nvSpPr>
        <p:spPr>
          <a:xfrm>
            <a:off x="2286000" y="381000"/>
            <a:ext cx="7772400" cy="1143000"/>
          </a:xfrm>
          <a:prstGeom prst="rect">
            <a:avLst/>
          </a:prstGeom>
          <a:noFill/>
          <a:ln>
            <a:noFill/>
          </a:ln>
        </p:spPr>
        <p:txBody>
          <a:bodyPr spcFirstLastPara="1" wrap="square" lIns="91425" tIns="45700" rIns="91425" bIns="45700" anchor="ctr" anchorCtr="0">
            <a:noAutofit/>
          </a:bodyPr>
          <a:lstStyle/>
          <a:p>
            <a:pPr>
              <a:buClr>
                <a:schemeClr val="dk2"/>
              </a:buClr>
              <a:buSzPts val="3600"/>
            </a:pPr>
            <a:r>
              <a:rPr lang="en-US" sz="3600" i="1" u="sng"/>
              <a:t>Prediction</a:t>
            </a:r>
            <a:r>
              <a:rPr lang="en-US" sz="3600" i="1"/>
              <a:t> is critical to </a:t>
            </a:r>
            <a:r>
              <a:rPr lang="en-US" sz="3600" i="1" u="sng"/>
              <a:t>Prevention </a:t>
            </a:r>
            <a:r>
              <a:rPr lang="en-US" sz="3600" i="1"/>
              <a:t>and</a:t>
            </a:r>
            <a:r>
              <a:rPr lang="en-US" sz="3600" i="1" u="sng"/>
              <a:t> Intervention: </a:t>
            </a:r>
            <a:br>
              <a:rPr lang="en-US" sz="3600" i="1" u="sng"/>
            </a:br>
            <a:endParaRPr/>
          </a:p>
        </p:txBody>
      </p:sp>
      <p:sp>
        <p:nvSpPr>
          <p:cNvPr id="329" name="Google Shape;329;g5da4baf853_2_48"/>
          <p:cNvSpPr txBox="1">
            <a:spLocks noGrp="1"/>
          </p:cNvSpPr>
          <p:nvPr>
            <p:ph type="body" idx="1"/>
          </p:nvPr>
        </p:nvSpPr>
        <p:spPr>
          <a:xfrm>
            <a:off x="231494" y="1524000"/>
            <a:ext cx="8070534" cy="4724400"/>
          </a:xfrm>
          <a:prstGeom prst="rect">
            <a:avLst/>
          </a:prstGeom>
          <a:noFill/>
          <a:ln>
            <a:noFill/>
          </a:ln>
        </p:spPr>
        <p:txBody>
          <a:bodyPr spcFirstLastPara="1" wrap="square" lIns="91425" tIns="45700" rIns="91425" bIns="45700" anchor="t" anchorCtr="0">
            <a:noAutofit/>
          </a:bodyPr>
          <a:lstStyle/>
          <a:p>
            <a:pPr marL="319087" indent="-319087">
              <a:spcBef>
                <a:spcPts val="0"/>
              </a:spcBef>
              <a:buSzPts val="1200"/>
              <a:buFont typeface="Arial"/>
              <a:buChar char="•"/>
            </a:pPr>
            <a:r>
              <a:rPr lang="en-US" sz="2800" dirty="0"/>
              <a:t>Reading trajectories are established early: Poor readers at the end of first grade are at very significant risk for long term academic difficulty (</a:t>
            </a:r>
            <a:r>
              <a:rPr lang="en-US" sz="2800" dirty="0" err="1"/>
              <a:t>Juel</a:t>
            </a:r>
            <a:r>
              <a:rPr lang="en-US" sz="2800" dirty="0"/>
              <a:t>, 1988) 		</a:t>
            </a:r>
            <a:endParaRPr sz="2800" dirty="0"/>
          </a:p>
          <a:p>
            <a:pPr marL="319087" indent="-319087">
              <a:buSzPts val="1200"/>
              <a:buFont typeface="Arial"/>
              <a:buChar char="•"/>
            </a:pPr>
            <a:r>
              <a:rPr lang="en-US" sz="2800" dirty="0"/>
              <a:t>Measurement tools that help predict risk status for later academic outcomes are vital to ensure that resources are distributed appropriately and to intervention is making a difference.</a:t>
            </a:r>
            <a:endParaRPr sz="2800" dirty="0"/>
          </a:p>
          <a:p>
            <a:pPr marL="319087" indent="-319087">
              <a:buSzPts val="1200"/>
              <a:buFont typeface="Arial"/>
              <a:buChar char="•"/>
            </a:pPr>
            <a:r>
              <a:rPr lang="en-US" sz="2800" dirty="0"/>
              <a:t>Screening data:   </a:t>
            </a:r>
            <a:endParaRPr sz="2800" dirty="0"/>
          </a:p>
          <a:p>
            <a:pPr marL="639762" lvl="1" indent="-273048">
              <a:spcBef>
                <a:spcPts val="500"/>
              </a:spcBef>
              <a:buFont typeface="Arial"/>
              <a:buChar char="•"/>
            </a:pPr>
            <a:r>
              <a:rPr lang="en-US" sz="2800" dirty="0"/>
              <a:t>Often helps the system verify that children that are on benchmark, stay on benchmark.</a:t>
            </a:r>
            <a:endParaRPr sz="2800" dirty="0"/>
          </a:p>
        </p:txBody>
      </p:sp>
      <p:sp>
        <p:nvSpPr>
          <p:cNvPr id="330" name="Google Shape;330;g5da4baf853_2_48"/>
          <p:cNvSpPr txBox="1"/>
          <p:nvPr/>
        </p:nvSpPr>
        <p:spPr>
          <a:xfrm>
            <a:off x="6443050" y="6324600"/>
            <a:ext cx="5421312"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5B6973"/>
              </a:buClr>
              <a:buSzPts val="1400"/>
              <a:buFontTx/>
              <a:buNone/>
              <a:tabLst/>
              <a:defRPr/>
            </a:pPr>
            <a:r>
              <a:rPr kumimoji="0" lang="en-US" sz="1400" b="0" i="0" u="none" strike="noStrike" kern="0" cap="none" spc="0" normalizeH="0" baseline="0" noProof="0" dirty="0">
                <a:ln>
                  <a:noFill/>
                </a:ln>
                <a:solidFill>
                  <a:srgbClr val="5B6973"/>
                </a:solidFill>
                <a:effectLst/>
                <a:uLnTx/>
                <a:uFillTx/>
                <a:latin typeface="Tahoma"/>
                <a:ea typeface="Tahoma"/>
                <a:cs typeface="Tahoma"/>
                <a:sym typeface="Tahoma"/>
              </a:rPr>
              <a:t>www.oakland.k12.mi.us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332" name="Google Shape;332;g5da4baf853_2_48" descr="http://mcelderlaw.com/wp-content/uploads/2014/03/Beat_The_Odds.jpg"/>
          <p:cNvPicPr preferRelativeResize="0"/>
          <p:nvPr/>
        </p:nvPicPr>
        <p:blipFill rotWithShape="1">
          <a:blip r:embed="rId3">
            <a:alphaModFix/>
          </a:blip>
          <a:srcRect/>
          <a:stretch/>
        </p:blipFill>
        <p:spPr>
          <a:xfrm>
            <a:off x="8455306" y="1524000"/>
            <a:ext cx="3657600" cy="3657600"/>
          </a:xfrm>
          <a:prstGeom prst="rect">
            <a:avLst/>
          </a:prstGeom>
          <a:noFill/>
          <a:ln>
            <a:noFill/>
          </a:ln>
        </p:spPr>
      </p:pic>
    </p:spTree>
    <p:extLst>
      <p:ext uri="{BB962C8B-B14F-4D97-AF65-F5344CB8AC3E}">
        <p14:creationId xmlns:p14="http://schemas.microsoft.com/office/powerpoint/2010/main" val="1529735896"/>
      </p:ext>
    </p:extLst>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12"/>
          <p:cNvSpPr txBox="1">
            <a:spLocks noGrp="1"/>
          </p:cNvSpPr>
          <p:nvPr>
            <p:ph type="title"/>
          </p:nvPr>
        </p:nvSpPr>
        <p:spPr>
          <a:xfrm>
            <a:off x="600474" y="381000"/>
            <a:ext cx="6462600" cy="1143000"/>
          </a:xfrm>
          <a:prstGeom prst="rect">
            <a:avLst/>
          </a:prstGeom>
          <a:noFill/>
          <a:ln>
            <a:noFill/>
          </a:ln>
        </p:spPr>
        <p:txBody>
          <a:bodyPr spcFirstLastPara="1" wrap="square" lIns="91425" tIns="91425" rIns="91425" bIns="91425" anchor="b" anchorCtr="0">
            <a:noAutofit/>
          </a:bodyPr>
          <a:lstStyle/>
          <a:p>
            <a:r>
              <a:rPr lang="en-US" dirty="0">
                <a:solidFill>
                  <a:schemeClr val="accent4">
                    <a:lumMod val="75000"/>
                  </a:schemeClr>
                </a:solidFill>
              </a:rPr>
              <a:t>Diagnostic</a:t>
            </a:r>
            <a:endParaRPr dirty="0">
              <a:solidFill>
                <a:schemeClr val="accent4">
                  <a:lumMod val="75000"/>
                </a:schemeClr>
              </a:solidFill>
            </a:endParaRPr>
          </a:p>
        </p:txBody>
      </p:sp>
      <p:sp>
        <p:nvSpPr>
          <p:cNvPr id="338" name="Google Shape;338;p12"/>
          <p:cNvSpPr txBox="1">
            <a:spLocks noGrp="1"/>
          </p:cNvSpPr>
          <p:nvPr>
            <p:ph type="body" idx="1"/>
          </p:nvPr>
        </p:nvSpPr>
        <p:spPr>
          <a:xfrm>
            <a:off x="896718" y="2805606"/>
            <a:ext cx="11090070" cy="1378800"/>
          </a:xfrm>
          <a:prstGeom prst="rect">
            <a:avLst/>
          </a:prstGeom>
          <a:noFill/>
          <a:ln>
            <a:noFill/>
          </a:ln>
        </p:spPr>
        <p:txBody>
          <a:bodyPr spcFirstLastPara="1" wrap="square" lIns="91425" tIns="91425" rIns="91425" bIns="91425" anchor="t" anchorCtr="0">
            <a:noAutofit/>
          </a:bodyPr>
          <a:lstStyle/>
          <a:p>
            <a:pPr>
              <a:buFont typeface="Arial"/>
              <a:buChar char="•"/>
            </a:pPr>
            <a:r>
              <a:rPr lang="en-US" sz="7200" dirty="0"/>
              <a:t>More Detailed &amp; Lengthy</a:t>
            </a:r>
            <a:endParaRPr sz="7200" dirty="0"/>
          </a:p>
          <a:p>
            <a:pPr>
              <a:buFont typeface="Arial"/>
              <a:buChar char="•"/>
            </a:pPr>
            <a:r>
              <a:rPr lang="en-US" sz="7200" dirty="0"/>
              <a:t>Examination Strengths &amp; Weaknesses</a:t>
            </a:r>
            <a:endParaRPr sz="7200" dirty="0"/>
          </a:p>
          <a:p>
            <a:pPr indent="0">
              <a:buNone/>
            </a:pPr>
            <a:endParaRPr sz="7200" dirty="0"/>
          </a:p>
        </p:txBody>
      </p:sp>
      <p:pic>
        <p:nvPicPr>
          <p:cNvPr id="339" name="Google Shape;339;p12" descr="Image result for mri scan"/>
          <p:cNvPicPr preferRelativeResize="0"/>
          <p:nvPr/>
        </p:nvPicPr>
        <p:blipFill rotWithShape="1">
          <a:blip r:embed="rId3">
            <a:alphaModFix/>
          </a:blip>
          <a:srcRect/>
          <a:stretch/>
        </p:blipFill>
        <p:spPr>
          <a:xfrm>
            <a:off x="8209124" y="0"/>
            <a:ext cx="3982876" cy="2537674"/>
          </a:xfrm>
          <a:prstGeom prst="rect">
            <a:avLst/>
          </a:prstGeom>
          <a:noFill/>
          <a:ln>
            <a:noFill/>
          </a:ln>
        </p:spPr>
      </p:pic>
      <p:sp>
        <p:nvSpPr>
          <p:cNvPr id="340" name="Google Shape;340;p12"/>
          <p:cNvSpPr txBox="1">
            <a:spLocks noGrp="1"/>
          </p:cNvSpPr>
          <p:nvPr>
            <p:ph type="sldNum" idx="12"/>
          </p:nvPr>
        </p:nvSpPr>
        <p:spPr>
          <a:xfrm>
            <a:off x="10080784" y="6333134"/>
            <a:ext cx="548700" cy="525000"/>
          </a:xfrm>
          <a:prstGeom prst="rect">
            <a:avLst/>
          </a:prstGeom>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300" b="0" i="0" u="none" strike="noStrike" kern="0" cap="none" spc="0" normalizeH="0" baseline="0" noProof="0">
                <a:ln>
                  <a:noFill/>
                </a:ln>
                <a:solidFill>
                  <a:srgbClr val="677480"/>
                </a:solidFill>
                <a:effectLst/>
                <a:uLnTx/>
                <a:uFillTx/>
                <a:latin typeface="Lato"/>
                <a:sym typeface="Lato"/>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69</a:t>
            </a:fld>
            <a:endParaRPr kumimoji="0" sz="1300" b="0" i="0" u="none" strike="noStrike" kern="0" cap="none" spc="0" normalizeH="0" baseline="0" noProof="0">
              <a:ln>
                <a:noFill/>
              </a:ln>
              <a:solidFill>
                <a:srgbClr val="677480"/>
              </a:solidFill>
              <a:effectLst/>
              <a:uLnTx/>
              <a:uFillTx/>
              <a:latin typeface="Lato"/>
              <a:sym typeface="Lato"/>
            </a:endParaRPr>
          </a:p>
        </p:txBody>
      </p:sp>
    </p:spTree>
    <p:extLst>
      <p:ext uri="{BB962C8B-B14F-4D97-AF65-F5344CB8AC3E}">
        <p14:creationId xmlns:p14="http://schemas.microsoft.com/office/powerpoint/2010/main" val="3890066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6498" y="317351"/>
            <a:ext cx="9499003" cy="1066800"/>
          </a:xfrm>
          <a:solidFill>
            <a:srgbClr val="FF6600"/>
          </a:solidFill>
        </p:spPr>
        <p:txBody>
          <a:bodyPr>
            <a:normAutofit/>
          </a:bodyPr>
          <a:lstStyle/>
          <a:p>
            <a:r>
              <a:rPr lang="en-US" dirty="0"/>
              <a:t>School Psychology Super Hero Skills</a:t>
            </a:r>
          </a:p>
        </p:txBody>
      </p:sp>
      <p:sp>
        <p:nvSpPr>
          <p:cNvPr id="3" name="Content Placeholder 2"/>
          <p:cNvSpPr>
            <a:spLocks noGrp="1"/>
          </p:cNvSpPr>
          <p:nvPr>
            <p:ph idx="1"/>
          </p:nvPr>
        </p:nvSpPr>
        <p:spPr/>
        <p:txBody>
          <a:bodyPr/>
          <a:lstStyle/>
          <a:p>
            <a:r>
              <a:rPr lang="en-US" dirty="0"/>
              <a:t>Knowledge of Data </a:t>
            </a:r>
          </a:p>
          <a:p>
            <a:r>
              <a:rPr lang="en-US" dirty="0"/>
              <a:t>Assessment Skills </a:t>
            </a:r>
          </a:p>
          <a:p>
            <a:pPr lvl="1"/>
            <a:r>
              <a:rPr lang="en-US" dirty="0"/>
              <a:t>RIOT and ICEL</a:t>
            </a:r>
          </a:p>
          <a:p>
            <a:r>
              <a:rPr lang="en-US" dirty="0"/>
              <a:t>Evidence-Based Interventions and Instructional Practices </a:t>
            </a:r>
          </a:p>
          <a:p>
            <a:r>
              <a:rPr lang="en-US" dirty="0"/>
              <a:t>Instructional Consultation </a:t>
            </a:r>
          </a:p>
          <a:p>
            <a:r>
              <a:rPr lang="en-US" dirty="0"/>
              <a:t>Behavioral Consultation</a:t>
            </a:r>
          </a:p>
          <a:p>
            <a:r>
              <a:rPr lang="en-US" dirty="0"/>
              <a:t>Problem-Solving Model for Decision-Making</a:t>
            </a:r>
          </a:p>
          <a:p>
            <a:pPr marL="0" indent="0">
              <a:buNone/>
            </a:pPr>
            <a:endParaRPr lang="en-US" dirty="0"/>
          </a:p>
        </p:txBody>
      </p:sp>
    </p:spTree>
    <p:extLst>
      <p:ext uri="{BB962C8B-B14F-4D97-AF65-F5344CB8AC3E}">
        <p14:creationId xmlns:p14="http://schemas.microsoft.com/office/powerpoint/2010/main" val="17962427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20"/>
          <p:cNvSpPr txBox="1">
            <a:spLocks noGrp="1"/>
          </p:cNvSpPr>
          <p:nvPr>
            <p:ph type="title"/>
          </p:nvPr>
        </p:nvSpPr>
        <p:spPr>
          <a:xfrm>
            <a:off x="661328" y="-297475"/>
            <a:ext cx="6462600" cy="1143000"/>
          </a:xfrm>
          <a:prstGeom prst="rect">
            <a:avLst/>
          </a:prstGeom>
          <a:noFill/>
          <a:ln>
            <a:noFill/>
          </a:ln>
        </p:spPr>
        <p:txBody>
          <a:bodyPr spcFirstLastPara="1" wrap="square" lIns="91425" tIns="91425" rIns="91425" bIns="91425" anchor="b" anchorCtr="0">
            <a:noAutofit/>
          </a:bodyPr>
          <a:lstStyle/>
          <a:p>
            <a:r>
              <a:rPr lang="en-US" dirty="0"/>
              <a:t>Diagnostic Examples</a:t>
            </a:r>
            <a:endParaRPr dirty="0"/>
          </a:p>
        </p:txBody>
      </p:sp>
      <p:sp>
        <p:nvSpPr>
          <p:cNvPr id="419" name="Google Shape;419;p20"/>
          <p:cNvSpPr txBox="1">
            <a:spLocks noGrp="1"/>
          </p:cNvSpPr>
          <p:nvPr>
            <p:ph type="body" idx="1"/>
          </p:nvPr>
        </p:nvSpPr>
        <p:spPr>
          <a:xfrm>
            <a:off x="778598" y="845525"/>
            <a:ext cx="10474860" cy="4736400"/>
          </a:xfrm>
          <a:prstGeom prst="rect">
            <a:avLst/>
          </a:prstGeom>
          <a:noFill/>
          <a:ln>
            <a:noFill/>
          </a:ln>
        </p:spPr>
        <p:txBody>
          <a:bodyPr spcFirstLastPara="1" wrap="square" lIns="91425" tIns="91425" rIns="91425" bIns="91425" anchor="t" anchorCtr="0">
            <a:noAutofit/>
          </a:bodyPr>
          <a:lstStyle/>
          <a:p>
            <a:pPr>
              <a:buFont typeface="Arial"/>
              <a:buChar char="•"/>
            </a:pPr>
            <a:r>
              <a:rPr lang="en-US" sz="3200" dirty="0"/>
              <a:t>Measures of Academic Progress (MAP)</a:t>
            </a:r>
            <a:endParaRPr sz="3200" dirty="0"/>
          </a:p>
          <a:p>
            <a:pPr>
              <a:buFont typeface="Arial"/>
              <a:buChar char="•"/>
            </a:pPr>
            <a:r>
              <a:rPr lang="en-US" sz="3200" dirty="0"/>
              <a:t>PRESS (elementary)</a:t>
            </a:r>
            <a:endParaRPr sz="3200" dirty="0"/>
          </a:p>
          <a:p>
            <a:pPr>
              <a:buFont typeface="Arial"/>
              <a:buChar char="•"/>
            </a:pPr>
            <a:r>
              <a:rPr lang="en-US" sz="3200" dirty="0" err="1"/>
              <a:t>EdReady</a:t>
            </a:r>
            <a:r>
              <a:rPr lang="en-US" sz="3200" dirty="0"/>
              <a:t> (secondary)</a:t>
            </a:r>
            <a:endParaRPr sz="3200" dirty="0"/>
          </a:p>
          <a:p>
            <a:pPr>
              <a:buFont typeface="Arial"/>
              <a:buChar char="•"/>
            </a:pPr>
            <a:r>
              <a:rPr lang="en-US" sz="3200" dirty="0"/>
              <a:t>Specific skill mastery assessments</a:t>
            </a:r>
            <a:endParaRPr sz="3200" dirty="0"/>
          </a:p>
          <a:p>
            <a:pPr lvl="1">
              <a:buFont typeface="Arial"/>
              <a:buChar char="•"/>
            </a:pPr>
            <a:r>
              <a:rPr lang="en-US" sz="3200" dirty="0"/>
              <a:t>Make sure they match instructional scope &amp; sequence (standards)</a:t>
            </a:r>
            <a:endParaRPr sz="3200" dirty="0"/>
          </a:p>
          <a:p>
            <a:pPr>
              <a:buFont typeface="Arial"/>
              <a:buChar char="•"/>
            </a:pPr>
            <a:r>
              <a:rPr lang="en-US" sz="3200" dirty="0"/>
              <a:t>Engagement surveys</a:t>
            </a:r>
            <a:endParaRPr sz="3200" dirty="0"/>
          </a:p>
          <a:p>
            <a:pPr>
              <a:buFont typeface="Arial"/>
              <a:buChar char="•"/>
            </a:pPr>
            <a:r>
              <a:rPr lang="en-US" sz="3200" dirty="0"/>
              <a:t>In literacy, should line up with the big 5:</a:t>
            </a:r>
            <a:endParaRPr sz="3200" dirty="0"/>
          </a:p>
          <a:p>
            <a:pPr lvl="1">
              <a:buFont typeface="Arial"/>
              <a:buChar char="•"/>
            </a:pPr>
            <a:r>
              <a:rPr lang="en-US" sz="3200" dirty="0"/>
              <a:t>Phonemic awareness, Phonics, Fluency, Vocabulary, &amp; Comprehension</a:t>
            </a:r>
            <a:endParaRPr sz="3200" dirty="0"/>
          </a:p>
        </p:txBody>
      </p:sp>
      <p:sp>
        <p:nvSpPr>
          <p:cNvPr id="420" name="Google Shape;420;p20"/>
          <p:cNvSpPr txBox="1">
            <a:spLocks noGrp="1"/>
          </p:cNvSpPr>
          <p:nvPr>
            <p:ph type="sldNum" idx="12"/>
          </p:nvPr>
        </p:nvSpPr>
        <p:spPr>
          <a:xfrm>
            <a:off x="10080784" y="6333134"/>
            <a:ext cx="548700" cy="525000"/>
          </a:xfrm>
          <a:prstGeom prst="rect">
            <a:avLst/>
          </a:prstGeom>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300" b="0" i="0" u="none" strike="noStrike" kern="1200" cap="none" spc="0" normalizeH="0" baseline="0" noProof="0">
                <a:ln>
                  <a:noFill/>
                </a:ln>
                <a:solidFill>
                  <a:srgbClr val="677480"/>
                </a:solidFill>
                <a:effectLst/>
                <a:uLnTx/>
                <a:uFillTx/>
                <a:latin typeface="Lato"/>
                <a:sym typeface="Lato"/>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sz="1300" b="0" i="0" u="none" strike="noStrike" kern="1200" cap="none" spc="0" normalizeH="0" baseline="0" noProof="0">
              <a:ln>
                <a:noFill/>
              </a:ln>
              <a:solidFill>
                <a:srgbClr val="677480"/>
              </a:solidFill>
              <a:effectLst/>
              <a:uLnTx/>
              <a:uFillTx/>
              <a:latin typeface="Lato"/>
              <a:sym typeface="Lato"/>
            </a:endParaRPr>
          </a:p>
        </p:txBody>
      </p:sp>
    </p:spTree>
    <p:extLst>
      <p:ext uri="{BB962C8B-B14F-4D97-AF65-F5344CB8AC3E}">
        <p14:creationId xmlns:p14="http://schemas.microsoft.com/office/powerpoint/2010/main" val="36926503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21"/>
          <p:cNvSpPr txBox="1">
            <a:spLocks noGrp="1"/>
          </p:cNvSpPr>
          <p:nvPr>
            <p:ph type="title"/>
          </p:nvPr>
        </p:nvSpPr>
        <p:spPr>
          <a:xfrm>
            <a:off x="388237" y="49108"/>
            <a:ext cx="6462600" cy="1143000"/>
          </a:xfrm>
          <a:prstGeom prst="rect">
            <a:avLst/>
          </a:prstGeom>
          <a:noFill/>
          <a:ln>
            <a:noFill/>
          </a:ln>
        </p:spPr>
        <p:txBody>
          <a:bodyPr spcFirstLastPara="1" wrap="square" lIns="91425" tIns="91425" rIns="91425" bIns="91425" anchor="b" anchorCtr="0">
            <a:noAutofit/>
          </a:bodyPr>
          <a:lstStyle/>
          <a:p>
            <a:r>
              <a:rPr lang="en-US" dirty="0"/>
              <a:t>Diagnostic Example</a:t>
            </a:r>
            <a:endParaRPr dirty="0"/>
          </a:p>
        </p:txBody>
      </p:sp>
      <p:grpSp>
        <p:nvGrpSpPr>
          <p:cNvPr id="427" name="Google Shape;427;p21"/>
          <p:cNvGrpSpPr/>
          <p:nvPr/>
        </p:nvGrpSpPr>
        <p:grpSpPr>
          <a:xfrm>
            <a:off x="887241" y="1140736"/>
            <a:ext cx="10447698" cy="5192397"/>
            <a:chOff x="3296" y="130498"/>
            <a:chExt cx="7348936" cy="3288744"/>
          </a:xfrm>
        </p:grpSpPr>
        <p:sp>
          <p:nvSpPr>
            <p:cNvPr id="428" name="Google Shape;428;p21"/>
            <p:cNvSpPr/>
            <p:nvPr/>
          </p:nvSpPr>
          <p:spPr>
            <a:xfrm rot="5400000">
              <a:off x="459719" y="925357"/>
              <a:ext cx="1374814" cy="2287660"/>
            </a:xfrm>
            <a:prstGeom prst="corner">
              <a:avLst>
                <a:gd name="adj1" fmla="val 16120"/>
                <a:gd name="adj2" fmla="val 16110"/>
              </a:avLst>
            </a:prstGeom>
            <a:gradFill>
              <a:gsLst>
                <a:gs pos="0">
                  <a:srgbClr val="2383CD"/>
                </a:gs>
                <a:gs pos="100000">
                  <a:srgbClr val="91C5FF"/>
                </a:gs>
              </a:gsLst>
              <a:lin ang="16200000" scaled="0"/>
            </a:gradFill>
            <a:ln w="9525" cap="flat" cmpd="sng">
              <a:solidFill>
                <a:srgbClr val="3781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429" name="Google Shape;429;p21"/>
            <p:cNvSpPr/>
            <p:nvPr/>
          </p:nvSpPr>
          <p:spPr>
            <a:xfrm>
              <a:off x="230228" y="1608875"/>
              <a:ext cx="2065312" cy="1810367"/>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430" name="Google Shape;430;p21"/>
            <p:cNvSpPr txBox="1"/>
            <p:nvPr/>
          </p:nvSpPr>
          <p:spPr>
            <a:xfrm>
              <a:off x="230228" y="1608875"/>
              <a:ext cx="2065312" cy="1810367"/>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2400"/>
                <a:buFontTx/>
                <a:buNone/>
                <a:tabLst/>
                <a:defRPr/>
              </a:pPr>
              <a:r>
                <a:rPr kumimoji="0" lang="en-US" sz="2400" b="0" i="0" u="none" strike="noStrike" kern="1200" cap="none" spc="0" normalizeH="0" baseline="0" noProof="0">
                  <a:ln>
                    <a:noFill/>
                  </a:ln>
                  <a:solidFill>
                    <a:srgbClr val="000000"/>
                  </a:solidFill>
                  <a:effectLst/>
                  <a:uLnTx/>
                  <a:uFillTx/>
                  <a:latin typeface="Arial"/>
                  <a:ea typeface="Arial"/>
                  <a:cs typeface="Arial"/>
                  <a:sym typeface="Arial"/>
                </a:rPr>
                <a:t>Rhyming</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431" name="Google Shape;431;p21"/>
            <p:cNvSpPr/>
            <p:nvPr/>
          </p:nvSpPr>
          <p:spPr>
            <a:xfrm>
              <a:off x="1905859" y="756937"/>
              <a:ext cx="389681" cy="389681"/>
            </a:xfrm>
            <a:prstGeom prst="triangle">
              <a:avLst>
                <a:gd name="adj" fmla="val 100000"/>
              </a:avLst>
            </a:prstGeom>
            <a:gradFill>
              <a:gsLst>
                <a:gs pos="0">
                  <a:srgbClr val="2383CD"/>
                </a:gs>
                <a:gs pos="100000">
                  <a:srgbClr val="91C5FF"/>
                </a:gs>
              </a:gsLst>
              <a:lin ang="16200000" scaled="0"/>
            </a:gradFill>
            <a:ln w="9525" cap="flat" cmpd="sng">
              <a:solidFill>
                <a:srgbClr val="3781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432" name="Google Shape;432;p21"/>
            <p:cNvSpPr/>
            <p:nvPr/>
          </p:nvSpPr>
          <p:spPr>
            <a:xfrm rot="5400000">
              <a:off x="2988065" y="299716"/>
              <a:ext cx="1374814" cy="2287660"/>
            </a:xfrm>
            <a:prstGeom prst="corner">
              <a:avLst>
                <a:gd name="adj1" fmla="val 16120"/>
                <a:gd name="adj2" fmla="val 16110"/>
              </a:avLst>
            </a:prstGeom>
            <a:gradFill>
              <a:gsLst>
                <a:gs pos="0">
                  <a:srgbClr val="2383CD"/>
                </a:gs>
                <a:gs pos="100000">
                  <a:srgbClr val="91C5FF"/>
                </a:gs>
              </a:gsLst>
              <a:lin ang="16200000" scaled="0"/>
            </a:gradFill>
            <a:ln w="9525" cap="flat" cmpd="sng">
              <a:solidFill>
                <a:srgbClr val="3781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433" name="Google Shape;433;p21"/>
            <p:cNvSpPr/>
            <p:nvPr/>
          </p:nvSpPr>
          <p:spPr>
            <a:xfrm>
              <a:off x="2758574" y="983233"/>
              <a:ext cx="2065312" cy="1810367"/>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434" name="Google Shape;434;p21"/>
            <p:cNvSpPr txBox="1"/>
            <p:nvPr/>
          </p:nvSpPr>
          <p:spPr>
            <a:xfrm>
              <a:off x="2758574" y="983233"/>
              <a:ext cx="2065312" cy="1810367"/>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2400"/>
                <a:buFontTx/>
                <a:buNone/>
                <a:tabLst/>
                <a:defRPr/>
              </a:pPr>
              <a:r>
                <a:rPr kumimoji="0" lang="en-US" sz="2400" b="0" i="0" u="none" strike="noStrike" kern="1200" cap="none" spc="0" normalizeH="0" baseline="0" noProof="0">
                  <a:ln>
                    <a:noFill/>
                  </a:ln>
                  <a:solidFill>
                    <a:srgbClr val="000000"/>
                  </a:solidFill>
                  <a:effectLst/>
                  <a:uLnTx/>
                  <a:uFillTx/>
                  <a:latin typeface="Arial"/>
                  <a:ea typeface="Arial"/>
                  <a:cs typeface="Arial"/>
                  <a:sym typeface="Arial"/>
                </a:rPr>
                <a:t>Segmenting and blending</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435" name="Google Shape;435;p21"/>
            <p:cNvSpPr/>
            <p:nvPr/>
          </p:nvSpPr>
          <p:spPr>
            <a:xfrm>
              <a:off x="4434205" y="131296"/>
              <a:ext cx="389681" cy="389681"/>
            </a:xfrm>
            <a:prstGeom prst="triangle">
              <a:avLst>
                <a:gd name="adj" fmla="val 100000"/>
              </a:avLst>
            </a:prstGeom>
            <a:gradFill>
              <a:gsLst>
                <a:gs pos="0">
                  <a:srgbClr val="2383CD"/>
                </a:gs>
                <a:gs pos="100000">
                  <a:srgbClr val="91C5FF"/>
                </a:gs>
              </a:gsLst>
              <a:lin ang="16200000" scaled="0"/>
            </a:gradFill>
            <a:ln w="9525" cap="flat" cmpd="sng">
              <a:solidFill>
                <a:srgbClr val="3781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436" name="Google Shape;436;p21"/>
            <p:cNvSpPr/>
            <p:nvPr/>
          </p:nvSpPr>
          <p:spPr>
            <a:xfrm rot="5400000">
              <a:off x="5516410" y="-325925"/>
              <a:ext cx="1374814" cy="2287660"/>
            </a:xfrm>
            <a:prstGeom prst="corner">
              <a:avLst>
                <a:gd name="adj1" fmla="val 16120"/>
                <a:gd name="adj2" fmla="val 16110"/>
              </a:avLst>
            </a:prstGeom>
            <a:gradFill>
              <a:gsLst>
                <a:gs pos="0">
                  <a:srgbClr val="2383CD"/>
                </a:gs>
                <a:gs pos="100000">
                  <a:srgbClr val="91C5FF"/>
                </a:gs>
              </a:gsLst>
              <a:lin ang="16200000" scaled="0"/>
            </a:gradFill>
            <a:ln w="9525" cap="flat" cmpd="sng">
              <a:solidFill>
                <a:srgbClr val="3781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437" name="Google Shape;437;p21"/>
            <p:cNvSpPr/>
            <p:nvPr/>
          </p:nvSpPr>
          <p:spPr>
            <a:xfrm>
              <a:off x="5286920" y="357591"/>
              <a:ext cx="2065312" cy="1810367"/>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438" name="Google Shape;438;p21"/>
            <p:cNvSpPr txBox="1"/>
            <p:nvPr/>
          </p:nvSpPr>
          <p:spPr>
            <a:xfrm>
              <a:off x="5286920" y="357591"/>
              <a:ext cx="2065312" cy="1810367"/>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2400"/>
                <a:buFontTx/>
                <a:buNone/>
                <a:tabLst/>
                <a:defRPr/>
              </a:pPr>
              <a:r>
                <a:rPr kumimoji="0" lang="en-US" sz="2400" b="0" i="0" u="none" strike="noStrike" kern="1200" cap="none" spc="0" normalizeH="0" baseline="0" noProof="0">
                  <a:ln>
                    <a:noFill/>
                  </a:ln>
                  <a:solidFill>
                    <a:srgbClr val="000000"/>
                  </a:solidFill>
                  <a:effectLst/>
                  <a:uLnTx/>
                  <a:uFillTx/>
                  <a:latin typeface="Arial"/>
                  <a:ea typeface="Arial"/>
                  <a:cs typeface="Arial"/>
                  <a:sym typeface="Arial"/>
                </a:rPr>
                <a:t>Phoneme deletion and manipulation</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439" name="Google Shape;439;p21"/>
          <p:cNvSpPr/>
          <p:nvPr/>
        </p:nvSpPr>
        <p:spPr>
          <a:xfrm>
            <a:off x="8120155" y="4031633"/>
            <a:ext cx="3493393" cy="1915879"/>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3A81BA"/>
                </a:solidFill>
                <a:effectLst/>
                <a:uLnTx/>
                <a:uFillTx/>
                <a:latin typeface="Arial"/>
                <a:ea typeface="Arial"/>
                <a:cs typeface="Arial"/>
                <a:sym typeface="Arial"/>
              </a:rPr>
              <a:t>What does the Child N</a:t>
            </a:r>
            <a:r>
              <a:rPr kumimoji="0" lang="en-US" sz="4000" b="0" i="0" u="none" strike="noStrike" kern="1200" cap="none" spc="0" normalizeH="0" baseline="0" noProof="0" dirty="0" err="1">
                <a:ln>
                  <a:noFill/>
                </a:ln>
                <a:solidFill>
                  <a:srgbClr val="3A81BA"/>
                </a:solidFill>
                <a:effectLst/>
                <a:uLnTx/>
                <a:uFillTx/>
                <a:latin typeface="Arial"/>
                <a:ea typeface="Arial"/>
                <a:cs typeface="Arial"/>
                <a:sym typeface="Arial"/>
              </a:rPr>
              <a:t>eed</a:t>
            </a:r>
            <a:r>
              <a:rPr kumimoji="0" lang="en-US" sz="4000" b="0" i="0" u="none" strike="noStrike" kern="1200" cap="none" spc="0" normalizeH="0" baseline="0" noProof="0" dirty="0">
                <a:ln>
                  <a:noFill/>
                </a:ln>
                <a:solidFill>
                  <a:srgbClr val="3A81BA"/>
                </a:solidFill>
                <a:effectLst/>
                <a:uLnTx/>
                <a:uFillTx/>
                <a:latin typeface="Arial"/>
                <a:ea typeface="Arial"/>
                <a:cs typeface="Arial"/>
                <a:sym typeface="Arial"/>
              </a:rPr>
              <a:t> to Learn N</a:t>
            </a:r>
            <a:r>
              <a:rPr kumimoji="0" lang="en-US" sz="4000" b="0" i="0" u="none" strike="noStrike" kern="1200" cap="none" spc="0" normalizeH="0" baseline="0" noProof="0" dirty="0" err="1">
                <a:ln>
                  <a:noFill/>
                </a:ln>
                <a:solidFill>
                  <a:srgbClr val="3A81BA"/>
                </a:solidFill>
                <a:effectLst/>
                <a:uLnTx/>
                <a:uFillTx/>
                <a:latin typeface="Arial"/>
                <a:ea typeface="Arial"/>
                <a:cs typeface="Arial"/>
                <a:sym typeface="Arial"/>
              </a:rPr>
              <a:t>ext</a:t>
            </a:r>
            <a:r>
              <a:rPr kumimoji="0" lang="en-US" sz="4000" b="0" i="0" u="none" strike="noStrike" kern="1200" cap="none" spc="0" normalizeH="0" baseline="0" noProof="0" dirty="0">
                <a:ln>
                  <a:noFill/>
                </a:ln>
                <a:solidFill>
                  <a:srgbClr val="3A81BA"/>
                </a:solidFill>
                <a:effectLst/>
                <a:uLnTx/>
                <a:uFillTx/>
                <a:latin typeface="Arial"/>
                <a:ea typeface="Arial"/>
                <a:cs typeface="Arial"/>
                <a:sym typeface="Arial"/>
              </a:rPr>
              <a:t>?</a:t>
            </a:r>
            <a:endParaRPr kumimoji="0" sz="4000" b="0" i="0" u="none" strike="noStrike" kern="1200" cap="none" spc="0" normalizeH="0" baseline="0" noProof="0" dirty="0">
              <a:ln>
                <a:noFill/>
              </a:ln>
              <a:solidFill>
                <a:srgbClr val="000000"/>
              </a:solidFill>
              <a:effectLst/>
              <a:uLnTx/>
              <a:uFillTx/>
              <a:latin typeface="Arial"/>
              <a:ea typeface="+mn-ea"/>
              <a:cs typeface="+mn-cs"/>
            </a:endParaRPr>
          </a:p>
        </p:txBody>
      </p:sp>
      <p:sp>
        <p:nvSpPr>
          <p:cNvPr id="440" name="Google Shape;440;p21"/>
          <p:cNvSpPr txBox="1">
            <a:spLocks noGrp="1"/>
          </p:cNvSpPr>
          <p:nvPr>
            <p:ph type="sldNum" idx="12"/>
          </p:nvPr>
        </p:nvSpPr>
        <p:spPr>
          <a:xfrm>
            <a:off x="10080784" y="6333134"/>
            <a:ext cx="548700" cy="525000"/>
          </a:xfrm>
          <a:prstGeom prst="rect">
            <a:avLst/>
          </a:prstGeom>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300" b="0" i="0" u="none" strike="noStrike" kern="1200" cap="none" spc="0" normalizeH="0" baseline="0" noProof="0">
                <a:ln>
                  <a:noFill/>
                </a:ln>
                <a:solidFill>
                  <a:srgbClr val="677480"/>
                </a:solidFill>
                <a:effectLst/>
                <a:uLnTx/>
                <a:uFillTx/>
                <a:latin typeface="Lato"/>
                <a:sym typeface="Lato"/>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sz="1300" b="0" i="0" u="none" strike="noStrike" kern="1200" cap="none" spc="0" normalizeH="0" baseline="0" noProof="0">
              <a:ln>
                <a:noFill/>
              </a:ln>
              <a:solidFill>
                <a:srgbClr val="677480"/>
              </a:solidFill>
              <a:effectLst/>
              <a:uLnTx/>
              <a:uFillTx/>
              <a:latin typeface="Lato"/>
              <a:sym typeface="Lato"/>
            </a:endParaRPr>
          </a:p>
        </p:txBody>
      </p:sp>
    </p:spTree>
    <p:extLst>
      <p:ext uri="{BB962C8B-B14F-4D97-AF65-F5344CB8AC3E}">
        <p14:creationId xmlns:p14="http://schemas.microsoft.com/office/powerpoint/2010/main" val="39775341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13"/>
          <p:cNvSpPr txBox="1">
            <a:spLocks noGrp="1"/>
          </p:cNvSpPr>
          <p:nvPr>
            <p:ph type="title"/>
          </p:nvPr>
        </p:nvSpPr>
        <p:spPr>
          <a:xfrm>
            <a:off x="1125725" y="390397"/>
            <a:ext cx="6462600" cy="1143000"/>
          </a:xfrm>
          <a:prstGeom prst="rect">
            <a:avLst/>
          </a:prstGeom>
          <a:noFill/>
          <a:ln>
            <a:noFill/>
          </a:ln>
        </p:spPr>
        <p:txBody>
          <a:bodyPr spcFirstLastPara="1" wrap="square" lIns="91425" tIns="91425" rIns="91425" bIns="91425" anchor="b" anchorCtr="0">
            <a:noAutofit/>
          </a:bodyPr>
          <a:lstStyle/>
          <a:p>
            <a:r>
              <a:rPr lang="en-US" dirty="0">
                <a:solidFill>
                  <a:schemeClr val="accent4">
                    <a:lumMod val="75000"/>
                  </a:schemeClr>
                </a:solidFill>
              </a:rPr>
              <a:t>Progress </a:t>
            </a:r>
            <a:endParaRPr dirty="0">
              <a:solidFill>
                <a:schemeClr val="accent4">
                  <a:lumMod val="75000"/>
                </a:schemeClr>
              </a:solidFill>
            </a:endParaRPr>
          </a:p>
          <a:p>
            <a:r>
              <a:rPr lang="en-US" dirty="0">
                <a:solidFill>
                  <a:schemeClr val="accent4">
                    <a:lumMod val="75000"/>
                  </a:schemeClr>
                </a:solidFill>
              </a:rPr>
              <a:t>Monitoring</a:t>
            </a:r>
            <a:endParaRPr dirty="0">
              <a:solidFill>
                <a:schemeClr val="accent4">
                  <a:lumMod val="75000"/>
                </a:schemeClr>
              </a:solidFill>
            </a:endParaRPr>
          </a:p>
        </p:txBody>
      </p:sp>
      <p:sp>
        <p:nvSpPr>
          <p:cNvPr id="347" name="Google Shape;347;p13"/>
          <p:cNvSpPr txBox="1">
            <a:spLocks noGrp="1"/>
          </p:cNvSpPr>
          <p:nvPr>
            <p:ph type="body" idx="1"/>
          </p:nvPr>
        </p:nvSpPr>
        <p:spPr>
          <a:xfrm>
            <a:off x="651888" y="1824930"/>
            <a:ext cx="10888224" cy="4736400"/>
          </a:xfrm>
          <a:prstGeom prst="rect">
            <a:avLst/>
          </a:prstGeom>
          <a:noFill/>
          <a:ln>
            <a:noFill/>
          </a:ln>
        </p:spPr>
        <p:txBody>
          <a:bodyPr spcFirstLastPara="1" wrap="square" lIns="91425" tIns="91425" rIns="91425" bIns="91425" anchor="t" anchorCtr="0">
            <a:noAutofit/>
          </a:bodyPr>
          <a:lstStyle/>
          <a:p>
            <a:pPr>
              <a:buFont typeface="Arial"/>
              <a:buChar char="•"/>
            </a:pPr>
            <a:r>
              <a:rPr lang="en-US" sz="4800" dirty="0"/>
              <a:t>Given repeatedly to an individual over time</a:t>
            </a:r>
            <a:endParaRPr sz="4800" dirty="0"/>
          </a:p>
          <a:p>
            <a:pPr>
              <a:buFont typeface="Arial"/>
              <a:buChar char="•"/>
            </a:pPr>
            <a:r>
              <a:rPr lang="en-US" sz="4800" dirty="0"/>
              <a:t>Must be efficient &amp; inexpensive</a:t>
            </a:r>
            <a:endParaRPr sz="4800" dirty="0"/>
          </a:p>
          <a:p>
            <a:pPr>
              <a:buFont typeface="Arial"/>
              <a:buChar char="•"/>
            </a:pPr>
            <a:r>
              <a:rPr lang="en-US" sz="4800" dirty="0"/>
              <a:t>Must be “sensitive” to growth</a:t>
            </a:r>
            <a:endParaRPr sz="4800" dirty="0"/>
          </a:p>
          <a:p>
            <a:pPr>
              <a:buFont typeface="Arial"/>
              <a:buChar char="•"/>
            </a:pPr>
            <a:r>
              <a:rPr lang="en-US" sz="4800" dirty="0"/>
              <a:t>Directly informs instruction – how well is it working?</a:t>
            </a:r>
            <a:endParaRPr sz="4800" dirty="0"/>
          </a:p>
        </p:txBody>
      </p:sp>
      <p:pic>
        <p:nvPicPr>
          <p:cNvPr id="348" name="Google Shape;348;p13" descr="Image result for blood test"/>
          <p:cNvPicPr preferRelativeResize="0"/>
          <p:nvPr/>
        </p:nvPicPr>
        <p:blipFill rotWithShape="1">
          <a:blip r:embed="rId3">
            <a:alphaModFix/>
          </a:blip>
          <a:srcRect/>
          <a:stretch/>
        </p:blipFill>
        <p:spPr>
          <a:xfrm>
            <a:off x="9190788" y="0"/>
            <a:ext cx="3079674" cy="2053125"/>
          </a:xfrm>
          <a:prstGeom prst="rect">
            <a:avLst/>
          </a:prstGeom>
          <a:noFill/>
          <a:ln>
            <a:noFill/>
          </a:ln>
        </p:spPr>
      </p:pic>
      <p:sp>
        <p:nvSpPr>
          <p:cNvPr id="349" name="Google Shape;349;p13"/>
          <p:cNvSpPr txBox="1">
            <a:spLocks noGrp="1"/>
          </p:cNvSpPr>
          <p:nvPr>
            <p:ph type="sldNum" idx="12"/>
          </p:nvPr>
        </p:nvSpPr>
        <p:spPr>
          <a:xfrm>
            <a:off x="10080784" y="6333134"/>
            <a:ext cx="548700" cy="525000"/>
          </a:xfrm>
          <a:prstGeom prst="rect">
            <a:avLst/>
          </a:prstGeom>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300" b="0" i="0" u="none" strike="noStrike" kern="0" cap="none" spc="0" normalizeH="0" baseline="0" noProof="0">
                <a:ln>
                  <a:noFill/>
                </a:ln>
                <a:solidFill>
                  <a:srgbClr val="677480"/>
                </a:solidFill>
                <a:effectLst/>
                <a:uLnTx/>
                <a:uFillTx/>
                <a:latin typeface="Lato"/>
                <a:sym typeface="Lato"/>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72</a:t>
            </a:fld>
            <a:endParaRPr kumimoji="0" sz="1300" b="0" i="0" u="none" strike="noStrike" kern="0" cap="none" spc="0" normalizeH="0" baseline="0" noProof="0">
              <a:ln>
                <a:noFill/>
              </a:ln>
              <a:solidFill>
                <a:srgbClr val="677480"/>
              </a:solidFill>
              <a:effectLst/>
              <a:uLnTx/>
              <a:uFillTx/>
              <a:latin typeface="Lato"/>
              <a:sym typeface="Lato"/>
            </a:endParaRPr>
          </a:p>
        </p:txBody>
      </p:sp>
    </p:spTree>
    <p:extLst>
      <p:ext uri="{BB962C8B-B14F-4D97-AF65-F5344CB8AC3E}">
        <p14:creationId xmlns:p14="http://schemas.microsoft.com/office/powerpoint/2010/main" val="14537753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22"/>
          <p:cNvSpPr txBox="1">
            <a:spLocks noGrp="1"/>
          </p:cNvSpPr>
          <p:nvPr>
            <p:ph type="title"/>
          </p:nvPr>
        </p:nvSpPr>
        <p:spPr>
          <a:xfrm>
            <a:off x="760916" y="93580"/>
            <a:ext cx="6462600" cy="1143000"/>
          </a:xfrm>
          <a:prstGeom prst="rect">
            <a:avLst/>
          </a:prstGeom>
          <a:noFill/>
          <a:ln>
            <a:noFill/>
          </a:ln>
        </p:spPr>
        <p:txBody>
          <a:bodyPr spcFirstLastPara="1" wrap="square" lIns="91425" tIns="91425" rIns="91425" bIns="91425" anchor="b" anchorCtr="0">
            <a:noAutofit/>
          </a:bodyPr>
          <a:lstStyle/>
          <a:p>
            <a:r>
              <a:rPr lang="en-US" dirty="0"/>
              <a:t>Progress Monitoring</a:t>
            </a:r>
            <a:endParaRPr dirty="0"/>
          </a:p>
        </p:txBody>
      </p:sp>
      <p:sp>
        <p:nvSpPr>
          <p:cNvPr id="446" name="Google Shape;446;p22"/>
          <p:cNvSpPr txBox="1">
            <a:spLocks noGrp="1"/>
          </p:cNvSpPr>
          <p:nvPr>
            <p:ph type="body" idx="1"/>
          </p:nvPr>
        </p:nvSpPr>
        <p:spPr>
          <a:xfrm>
            <a:off x="579422" y="1424044"/>
            <a:ext cx="10972799" cy="4736400"/>
          </a:xfrm>
          <a:prstGeom prst="rect">
            <a:avLst/>
          </a:prstGeom>
          <a:noFill/>
          <a:ln>
            <a:noFill/>
          </a:ln>
        </p:spPr>
        <p:txBody>
          <a:bodyPr spcFirstLastPara="1" wrap="square" lIns="91425" tIns="91425" rIns="91425" bIns="91425" anchor="t" anchorCtr="0">
            <a:noAutofit/>
          </a:bodyPr>
          <a:lstStyle/>
          <a:p>
            <a:pPr marL="38100" indent="0">
              <a:buNone/>
            </a:pPr>
            <a:r>
              <a:rPr lang="en-US" sz="4400" dirty="0"/>
              <a:t>Examples:</a:t>
            </a:r>
            <a:endParaRPr sz="4400" dirty="0"/>
          </a:p>
          <a:p>
            <a:pPr>
              <a:buFont typeface="Arial"/>
              <a:buChar char="•"/>
            </a:pPr>
            <a:r>
              <a:rPr lang="en-US" sz="4400" dirty="0"/>
              <a:t>CBM-R (oral reading fluency)</a:t>
            </a:r>
            <a:endParaRPr sz="4400" dirty="0"/>
          </a:p>
          <a:p>
            <a:pPr>
              <a:buFont typeface="Arial"/>
              <a:buChar char="•"/>
            </a:pPr>
            <a:r>
              <a:rPr lang="en-US" sz="4400" dirty="0"/>
              <a:t>Math Fact fluency</a:t>
            </a:r>
            <a:endParaRPr sz="4400" dirty="0"/>
          </a:p>
          <a:p>
            <a:pPr>
              <a:buFont typeface="Arial"/>
              <a:buChar char="•"/>
            </a:pPr>
            <a:r>
              <a:rPr lang="en-US" sz="4400" dirty="0"/>
              <a:t>Early literacy / numeracy assessments</a:t>
            </a:r>
            <a:endParaRPr sz="4400" dirty="0"/>
          </a:p>
          <a:p>
            <a:pPr>
              <a:buFont typeface="Arial"/>
              <a:buChar char="•"/>
            </a:pPr>
            <a:r>
              <a:rPr lang="en-US" sz="4400" dirty="0"/>
              <a:t>Direct behavior ratings</a:t>
            </a:r>
            <a:endParaRPr sz="4400" dirty="0"/>
          </a:p>
          <a:p>
            <a:pPr>
              <a:buFont typeface="Arial"/>
              <a:buChar char="•"/>
            </a:pPr>
            <a:r>
              <a:rPr lang="en-US" sz="4400" dirty="0"/>
              <a:t>Month-to-month ABC analysis</a:t>
            </a:r>
            <a:endParaRPr sz="4400" dirty="0"/>
          </a:p>
          <a:p>
            <a:pPr indent="-228600">
              <a:buNone/>
            </a:pPr>
            <a:endParaRPr sz="4400" dirty="0"/>
          </a:p>
        </p:txBody>
      </p:sp>
      <p:sp>
        <p:nvSpPr>
          <p:cNvPr id="447" name="Google Shape;447;p22"/>
          <p:cNvSpPr txBox="1">
            <a:spLocks noGrp="1"/>
          </p:cNvSpPr>
          <p:nvPr>
            <p:ph type="sldNum" idx="12"/>
          </p:nvPr>
        </p:nvSpPr>
        <p:spPr>
          <a:xfrm>
            <a:off x="10080784" y="6333134"/>
            <a:ext cx="548700" cy="525000"/>
          </a:xfrm>
          <a:prstGeom prst="rect">
            <a:avLst/>
          </a:prstGeom>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300" b="0" i="0" u="none" strike="noStrike" kern="1200" cap="none" spc="0" normalizeH="0" baseline="0" noProof="0">
                <a:ln>
                  <a:noFill/>
                </a:ln>
                <a:solidFill>
                  <a:srgbClr val="677480"/>
                </a:solidFill>
                <a:effectLst/>
                <a:uLnTx/>
                <a:uFillTx/>
                <a:latin typeface="Lato"/>
                <a:sym typeface="Lato"/>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sz="1300" b="0" i="0" u="none" strike="noStrike" kern="1200" cap="none" spc="0" normalizeH="0" baseline="0" noProof="0">
              <a:ln>
                <a:noFill/>
              </a:ln>
              <a:solidFill>
                <a:srgbClr val="677480"/>
              </a:solidFill>
              <a:effectLst/>
              <a:uLnTx/>
              <a:uFillTx/>
              <a:latin typeface="Lato"/>
              <a:sym typeface="Lato"/>
            </a:endParaRPr>
          </a:p>
        </p:txBody>
      </p:sp>
    </p:spTree>
    <p:extLst>
      <p:ext uri="{BB962C8B-B14F-4D97-AF65-F5344CB8AC3E}">
        <p14:creationId xmlns:p14="http://schemas.microsoft.com/office/powerpoint/2010/main" val="1638107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23"/>
          <p:cNvSpPr txBox="1">
            <a:spLocks noGrp="1"/>
          </p:cNvSpPr>
          <p:nvPr>
            <p:ph type="title"/>
          </p:nvPr>
        </p:nvSpPr>
        <p:spPr>
          <a:xfrm>
            <a:off x="281082" y="-206943"/>
            <a:ext cx="6462600" cy="1143000"/>
          </a:xfrm>
          <a:prstGeom prst="rect">
            <a:avLst/>
          </a:prstGeom>
          <a:noFill/>
          <a:ln>
            <a:noFill/>
          </a:ln>
        </p:spPr>
        <p:txBody>
          <a:bodyPr spcFirstLastPara="1" wrap="square" lIns="91425" tIns="91425" rIns="91425" bIns="91425" anchor="b" anchorCtr="0">
            <a:noAutofit/>
          </a:bodyPr>
          <a:lstStyle/>
          <a:p>
            <a:r>
              <a:rPr lang="en-US" dirty="0"/>
              <a:t>Progress Monitoring</a:t>
            </a:r>
            <a:endParaRPr dirty="0"/>
          </a:p>
        </p:txBody>
      </p:sp>
      <p:sp>
        <p:nvSpPr>
          <p:cNvPr id="453" name="Google Shape;453;p23"/>
          <p:cNvSpPr txBox="1">
            <a:spLocks noGrp="1"/>
          </p:cNvSpPr>
          <p:nvPr>
            <p:ph type="body" idx="1"/>
          </p:nvPr>
        </p:nvSpPr>
        <p:spPr>
          <a:xfrm>
            <a:off x="633429" y="936056"/>
            <a:ext cx="9721705" cy="5921943"/>
          </a:xfrm>
          <a:prstGeom prst="rect">
            <a:avLst/>
          </a:prstGeom>
          <a:noFill/>
          <a:ln>
            <a:noFill/>
          </a:ln>
        </p:spPr>
        <p:txBody>
          <a:bodyPr spcFirstLastPara="1" wrap="square" lIns="91425" tIns="91425" rIns="91425" bIns="91425" anchor="t" anchorCtr="0">
            <a:noAutofit/>
          </a:bodyPr>
          <a:lstStyle/>
          <a:p>
            <a:pPr marL="38100" indent="0">
              <a:buNone/>
            </a:pPr>
            <a:r>
              <a:rPr lang="en-US" sz="4000" b="1" i="1" dirty="0"/>
              <a:t>Non</a:t>
            </a:r>
            <a:r>
              <a:rPr lang="en-US" sz="4000" dirty="0"/>
              <a:t>-Examples:</a:t>
            </a:r>
            <a:endParaRPr sz="4000" dirty="0"/>
          </a:p>
          <a:p>
            <a:pPr>
              <a:buFont typeface="Arial"/>
              <a:buChar char="•"/>
            </a:pPr>
            <a:r>
              <a:rPr lang="en-US" sz="4000" dirty="0"/>
              <a:t>State Accountability Tests(only given once per year)</a:t>
            </a:r>
            <a:endParaRPr sz="4000" dirty="0"/>
          </a:p>
          <a:p>
            <a:pPr>
              <a:buFont typeface="Arial"/>
              <a:buChar char="•"/>
            </a:pPr>
            <a:r>
              <a:rPr lang="en-US" sz="4000" dirty="0"/>
              <a:t>MAP (only measure growth over longer intervals of time)</a:t>
            </a:r>
            <a:endParaRPr sz="4000" dirty="0"/>
          </a:p>
          <a:p>
            <a:pPr>
              <a:buFont typeface="Arial"/>
              <a:buChar char="•"/>
            </a:pPr>
            <a:r>
              <a:rPr lang="en-US" sz="4000" dirty="0"/>
              <a:t>Math concepts &amp; applications (not sensitive)</a:t>
            </a:r>
            <a:endParaRPr sz="4000" dirty="0"/>
          </a:p>
          <a:p>
            <a:pPr>
              <a:buFont typeface="Arial"/>
              <a:buChar char="•"/>
            </a:pPr>
            <a:r>
              <a:rPr lang="en-US" sz="4000" dirty="0"/>
              <a:t>MAZE (not sensitive)</a:t>
            </a:r>
            <a:endParaRPr sz="4000" dirty="0"/>
          </a:p>
          <a:p>
            <a:pPr>
              <a:buFont typeface="Arial"/>
              <a:buChar char="•"/>
            </a:pPr>
            <a:r>
              <a:rPr lang="en-US" sz="4000" dirty="0"/>
              <a:t>End of unit tests (not consistent)</a:t>
            </a:r>
            <a:endParaRPr sz="4000" dirty="0"/>
          </a:p>
          <a:p>
            <a:pPr indent="-228600">
              <a:buNone/>
            </a:pPr>
            <a:endParaRPr sz="4000" dirty="0"/>
          </a:p>
        </p:txBody>
      </p:sp>
      <p:sp>
        <p:nvSpPr>
          <p:cNvPr id="454" name="Google Shape;454;p23"/>
          <p:cNvSpPr txBox="1">
            <a:spLocks noGrp="1"/>
          </p:cNvSpPr>
          <p:nvPr>
            <p:ph type="sldNum" idx="12"/>
          </p:nvPr>
        </p:nvSpPr>
        <p:spPr>
          <a:xfrm>
            <a:off x="10080784" y="6333134"/>
            <a:ext cx="548700" cy="525000"/>
          </a:xfrm>
          <a:prstGeom prst="rect">
            <a:avLst/>
          </a:prstGeom>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300" b="0" i="0" u="none" strike="noStrike" kern="1200" cap="none" spc="0" normalizeH="0" baseline="0" noProof="0">
                <a:ln>
                  <a:noFill/>
                </a:ln>
                <a:solidFill>
                  <a:srgbClr val="677480"/>
                </a:solidFill>
                <a:effectLst/>
                <a:uLnTx/>
                <a:uFillTx/>
                <a:latin typeface="Lato"/>
                <a:sym typeface="Lato"/>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sz="1300" b="0" i="0" u="none" strike="noStrike" kern="1200" cap="none" spc="0" normalizeH="0" baseline="0" noProof="0">
              <a:ln>
                <a:noFill/>
              </a:ln>
              <a:solidFill>
                <a:srgbClr val="677480"/>
              </a:solidFill>
              <a:effectLst/>
              <a:uLnTx/>
              <a:uFillTx/>
              <a:latin typeface="Lato"/>
              <a:sym typeface="Lato"/>
            </a:endParaRPr>
          </a:p>
        </p:txBody>
      </p:sp>
    </p:spTree>
    <p:extLst>
      <p:ext uri="{BB962C8B-B14F-4D97-AF65-F5344CB8AC3E}">
        <p14:creationId xmlns:p14="http://schemas.microsoft.com/office/powerpoint/2010/main" val="11397065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14"/>
          <p:cNvSpPr txBox="1">
            <a:spLocks noGrp="1"/>
          </p:cNvSpPr>
          <p:nvPr>
            <p:ph type="title"/>
          </p:nvPr>
        </p:nvSpPr>
        <p:spPr>
          <a:xfrm>
            <a:off x="733755" y="175062"/>
            <a:ext cx="6462600" cy="1143000"/>
          </a:xfrm>
          <a:prstGeom prst="rect">
            <a:avLst/>
          </a:prstGeom>
          <a:noFill/>
          <a:ln>
            <a:noFill/>
          </a:ln>
        </p:spPr>
        <p:txBody>
          <a:bodyPr spcFirstLastPara="1" wrap="square" lIns="91425" tIns="91425" rIns="91425" bIns="91425" anchor="b" anchorCtr="0">
            <a:noAutofit/>
          </a:bodyPr>
          <a:lstStyle/>
          <a:p>
            <a:r>
              <a:rPr lang="en-US" dirty="0">
                <a:solidFill>
                  <a:schemeClr val="accent4">
                    <a:lumMod val="75000"/>
                  </a:schemeClr>
                </a:solidFill>
              </a:rPr>
              <a:t>Outcomes</a:t>
            </a:r>
            <a:endParaRPr dirty="0">
              <a:solidFill>
                <a:schemeClr val="accent4">
                  <a:lumMod val="75000"/>
                </a:schemeClr>
              </a:solidFill>
            </a:endParaRPr>
          </a:p>
        </p:txBody>
      </p:sp>
      <p:sp>
        <p:nvSpPr>
          <p:cNvPr id="355" name="Google Shape;355;p14"/>
          <p:cNvSpPr txBox="1">
            <a:spLocks noGrp="1"/>
          </p:cNvSpPr>
          <p:nvPr>
            <p:ph type="body" idx="1"/>
          </p:nvPr>
        </p:nvSpPr>
        <p:spPr>
          <a:xfrm>
            <a:off x="280658" y="1890900"/>
            <a:ext cx="11911342" cy="3076200"/>
          </a:xfrm>
          <a:prstGeom prst="rect">
            <a:avLst/>
          </a:prstGeom>
          <a:noFill/>
          <a:ln>
            <a:noFill/>
          </a:ln>
        </p:spPr>
        <p:txBody>
          <a:bodyPr spcFirstLastPara="1" wrap="square" lIns="91425" tIns="91425" rIns="91425" bIns="91425" anchor="t" anchorCtr="0">
            <a:noAutofit/>
          </a:bodyPr>
          <a:lstStyle/>
          <a:p>
            <a:pPr>
              <a:buFont typeface="Arial"/>
              <a:buChar char="•"/>
            </a:pPr>
            <a:r>
              <a:rPr lang="en-US" sz="4800" dirty="0"/>
              <a:t>Summative assessments</a:t>
            </a:r>
            <a:endParaRPr sz="4800" dirty="0"/>
          </a:p>
          <a:p>
            <a:pPr>
              <a:buChar char="•"/>
            </a:pPr>
            <a:r>
              <a:rPr lang="en-US" sz="4800" dirty="0"/>
              <a:t>Instruction is over.</a:t>
            </a:r>
            <a:endParaRPr sz="4800" dirty="0"/>
          </a:p>
          <a:p>
            <a:pPr>
              <a:buFont typeface="Arial"/>
              <a:buChar char="•"/>
            </a:pPr>
            <a:r>
              <a:rPr lang="en-US" sz="4800" dirty="0"/>
              <a:t>The “final exam”</a:t>
            </a:r>
            <a:endParaRPr sz="4800" dirty="0"/>
          </a:p>
          <a:p>
            <a:pPr>
              <a:buFont typeface="Arial"/>
              <a:buChar char="•"/>
            </a:pPr>
            <a:r>
              <a:rPr lang="en-US" sz="4800" dirty="0"/>
              <a:t>Typically given building or district-wide</a:t>
            </a:r>
            <a:endParaRPr sz="4800" dirty="0"/>
          </a:p>
          <a:p>
            <a:pPr>
              <a:buFont typeface="Arial"/>
              <a:buChar char="•"/>
            </a:pPr>
            <a:r>
              <a:rPr lang="en-US" sz="4800" dirty="0"/>
              <a:t>Used for evaluation</a:t>
            </a:r>
            <a:endParaRPr sz="4800" dirty="0"/>
          </a:p>
          <a:p>
            <a:pPr indent="-228600">
              <a:buNone/>
            </a:pPr>
            <a:endParaRPr sz="4800" dirty="0"/>
          </a:p>
        </p:txBody>
      </p:sp>
      <p:pic>
        <p:nvPicPr>
          <p:cNvPr id="356" name="Google Shape;356;p14" descr="Image result for blood test"/>
          <p:cNvPicPr preferRelativeResize="0"/>
          <p:nvPr/>
        </p:nvPicPr>
        <p:blipFill rotWithShape="1">
          <a:blip r:embed="rId3">
            <a:alphaModFix/>
          </a:blip>
          <a:srcRect/>
          <a:stretch/>
        </p:blipFill>
        <p:spPr>
          <a:xfrm>
            <a:off x="7913474" y="0"/>
            <a:ext cx="4278526" cy="2852369"/>
          </a:xfrm>
          <a:prstGeom prst="rect">
            <a:avLst/>
          </a:prstGeom>
          <a:noFill/>
          <a:ln>
            <a:noFill/>
          </a:ln>
        </p:spPr>
      </p:pic>
      <p:sp>
        <p:nvSpPr>
          <p:cNvPr id="357" name="Google Shape;357;p14"/>
          <p:cNvSpPr txBox="1">
            <a:spLocks noGrp="1"/>
          </p:cNvSpPr>
          <p:nvPr>
            <p:ph type="sldNum" idx="12"/>
          </p:nvPr>
        </p:nvSpPr>
        <p:spPr>
          <a:xfrm>
            <a:off x="10080784" y="6333134"/>
            <a:ext cx="548700" cy="525000"/>
          </a:xfrm>
          <a:prstGeom prst="rect">
            <a:avLst/>
          </a:prstGeom>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300" b="0" i="0" u="none" strike="noStrike" kern="0" cap="none" spc="0" normalizeH="0" baseline="0" noProof="0">
                <a:ln>
                  <a:noFill/>
                </a:ln>
                <a:solidFill>
                  <a:srgbClr val="677480"/>
                </a:solidFill>
                <a:effectLst/>
                <a:uLnTx/>
                <a:uFillTx/>
                <a:latin typeface="Lato"/>
                <a:sym typeface="Lato"/>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75</a:t>
            </a:fld>
            <a:endParaRPr kumimoji="0" sz="1300" b="0" i="0" u="none" strike="noStrike" kern="0" cap="none" spc="0" normalizeH="0" baseline="0" noProof="0">
              <a:ln>
                <a:noFill/>
              </a:ln>
              <a:solidFill>
                <a:srgbClr val="677480"/>
              </a:solidFill>
              <a:effectLst/>
              <a:uLnTx/>
              <a:uFillTx/>
              <a:latin typeface="Lato"/>
              <a:sym typeface="Lato"/>
            </a:endParaRPr>
          </a:p>
        </p:txBody>
      </p:sp>
    </p:spTree>
    <p:extLst>
      <p:ext uri="{BB962C8B-B14F-4D97-AF65-F5344CB8AC3E}">
        <p14:creationId xmlns:p14="http://schemas.microsoft.com/office/powerpoint/2010/main" val="19894038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grpSp>
        <p:nvGrpSpPr>
          <p:cNvPr id="363" name="Google Shape;363;p15"/>
          <p:cNvGrpSpPr/>
          <p:nvPr/>
        </p:nvGrpSpPr>
        <p:grpSpPr>
          <a:xfrm>
            <a:off x="814812" y="244445"/>
            <a:ext cx="10538234" cy="5708242"/>
            <a:chOff x="98533" y="68182"/>
            <a:chExt cx="8432335" cy="5237389"/>
          </a:xfrm>
        </p:grpSpPr>
        <p:sp>
          <p:nvSpPr>
            <p:cNvPr id="364" name="Google Shape;364;p15"/>
            <p:cNvSpPr/>
            <p:nvPr/>
          </p:nvSpPr>
          <p:spPr>
            <a:xfrm>
              <a:off x="5150390" y="3607788"/>
              <a:ext cx="3380478" cy="1697783"/>
            </a:xfrm>
            <a:prstGeom prst="roundRect">
              <a:avLst>
                <a:gd name="adj" fmla="val 10000"/>
              </a:avLst>
            </a:prstGeom>
            <a:solidFill>
              <a:schemeClr val="lt1">
                <a:alpha val="89803"/>
              </a:schemeClr>
            </a:solidFill>
            <a:ln w="9525" cap="flat" cmpd="sng">
              <a:solidFill>
                <a:srgbClr val="3781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5"/>
            <p:cNvSpPr txBox="1"/>
            <p:nvPr/>
          </p:nvSpPr>
          <p:spPr>
            <a:xfrm>
              <a:off x="6201829" y="4069529"/>
              <a:ext cx="2291744" cy="1198747"/>
            </a:xfrm>
            <a:prstGeom prst="rect">
              <a:avLst/>
            </a:prstGeom>
            <a:noFill/>
            <a:ln>
              <a:noFill/>
            </a:ln>
          </p:spPr>
          <p:txBody>
            <a:bodyPr spcFirstLastPara="1" wrap="square" lIns="91425" tIns="91425" rIns="91425" bIns="91425" anchor="t" anchorCtr="0">
              <a:noAutofit/>
            </a:bodyPr>
            <a:lstStyle/>
            <a:p>
              <a:pPr marL="228600" marR="0" lvl="1" indent="-228600" algn="l" defTabSz="914400" rtl="0" eaLnBrk="1" fontAlgn="auto" latinLnBrk="0" hangingPunct="1">
                <a:lnSpc>
                  <a:spcPct val="9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a:ln>
                    <a:noFill/>
                  </a:ln>
                  <a:solidFill>
                    <a:srgbClr val="000000"/>
                  </a:solidFill>
                  <a:effectLst/>
                  <a:uLnTx/>
                  <a:uFillTx/>
                  <a:latin typeface="Arial"/>
                  <a:ea typeface="Arial"/>
                  <a:cs typeface="Arial"/>
                  <a:sym typeface="Arial"/>
                </a:rPr>
                <a:t>Fuel-level indicator</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228600" marR="0" lvl="1" indent="-228600" algn="l" defTabSz="914400" rtl="0" eaLnBrk="1" fontAlgn="auto" latinLnBrk="0" hangingPunct="1">
                <a:lnSpc>
                  <a:spcPct val="90000"/>
                </a:lnSpc>
                <a:spcBef>
                  <a:spcPts val="360"/>
                </a:spcBef>
                <a:spcAft>
                  <a:spcPts val="0"/>
                </a:spcAft>
                <a:buClr>
                  <a:srgbClr val="000000"/>
                </a:buClr>
                <a:buSzPts val="2400"/>
                <a:buFont typeface="Arial"/>
                <a:buChar char="•"/>
                <a:tabLst/>
                <a:defRPr/>
              </a:pPr>
              <a:r>
                <a:rPr kumimoji="0" lang="en-US" sz="2400" b="0" i="0" u="none" strike="noStrike" kern="0" cap="none" spc="0" normalizeH="0" baseline="0" noProof="0">
                  <a:ln>
                    <a:noFill/>
                  </a:ln>
                  <a:solidFill>
                    <a:srgbClr val="000000"/>
                  </a:solidFill>
                  <a:effectLst/>
                  <a:uLnTx/>
                  <a:uFillTx/>
                  <a:latin typeface="Arial"/>
                  <a:ea typeface="Arial"/>
                  <a:cs typeface="Arial"/>
                  <a:sym typeface="Arial"/>
                </a:rPr>
                <a:t>Scale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 name="Google Shape;366;p15"/>
            <p:cNvSpPr/>
            <p:nvPr/>
          </p:nvSpPr>
          <p:spPr>
            <a:xfrm>
              <a:off x="100093" y="3597670"/>
              <a:ext cx="3381395" cy="1697783"/>
            </a:xfrm>
            <a:prstGeom prst="roundRect">
              <a:avLst>
                <a:gd name="adj" fmla="val 10000"/>
              </a:avLst>
            </a:prstGeom>
            <a:solidFill>
              <a:schemeClr val="lt1">
                <a:alpha val="89803"/>
              </a:schemeClr>
            </a:solidFill>
            <a:ln w="9525" cap="flat" cmpd="sng">
              <a:solidFill>
                <a:srgbClr val="3781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 name="Google Shape;367;p15"/>
            <p:cNvSpPr txBox="1"/>
            <p:nvPr/>
          </p:nvSpPr>
          <p:spPr>
            <a:xfrm>
              <a:off x="137388" y="4059410"/>
              <a:ext cx="2292387" cy="1198747"/>
            </a:xfrm>
            <a:prstGeom prst="rect">
              <a:avLst/>
            </a:prstGeom>
            <a:noFill/>
            <a:ln>
              <a:noFill/>
            </a:ln>
          </p:spPr>
          <p:txBody>
            <a:bodyPr spcFirstLastPara="1" wrap="square" lIns="91425" tIns="91425" rIns="91425" bIns="91425" anchor="t" anchorCtr="0">
              <a:noAutofit/>
            </a:bodyPr>
            <a:lstStyle/>
            <a:p>
              <a:pPr marL="228600" marR="0" lvl="1" indent="-228600" algn="l" defTabSz="914400" rtl="0" eaLnBrk="1" fontAlgn="auto" latinLnBrk="0" hangingPunct="1">
                <a:lnSpc>
                  <a:spcPct val="9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a:ln>
                    <a:noFill/>
                  </a:ln>
                  <a:solidFill>
                    <a:srgbClr val="000000"/>
                  </a:solidFill>
                  <a:effectLst/>
                  <a:uLnTx/>
                  <a:uFillTx/>
                  <a:latin typeface="Arial"/>
                  <a:ea typeface="Arial"/>
                  <a:cs typeface="Arial"/>
                  <a:sym typeface="Arial"/>
                </a:rPr>
                <a:t>Final weigh-in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228600" marR="0" lvl="1" indent="-228600" algn="l" defTabSz="914400" rtl="0" eaLnBrk="1" fontAlgn="auto" latinLnBrk="0" hangingPunct="1">
                <a:lnSpc>
                  <a:spcPct val="90000"/>
                </a:lnSpc>
                <a:spcBef>
                  <a:spcPts val="360"/>
                </a:spcBef>
                <a:spcAft>
                  <a:spcPts val="0"/>
                </a:spcAft>
                <a:buClr>
                  <a:srgbClr val="000000"/>
                </a:buClr>
                <a:buSzPts val="2400"/>
                <a:buFont typeface="Arial"/>
                <a:buChar char="•"/>
                <a:tabLst/>
                <a:defRPr/>
              </a:pPr>
              <a:r>
                <a:rPr kumimoji="0" lang="en-US" sz="2400" b="0" i="0" u="none" strike="noStrike" kern="0" cap="none" spc="0" normalizeH="0" baseline="0" noProof="0">
                  <a:ln>
                    <a:noFill/>
                  </a:ln>
                  <a:solidFill>
                    <a:srgbClr val="000000"/>
                  </a:solidFill>
                  <a:effectLst/>
                  <a:uLnTx/>
                  <a:uFillTx/>
                  <a:latin typeface="Arial"/>
                  <a:ea typeface="Arial"/>
                  <a:cs typeface="Arial"/>
                  <a:sym typeface="Arial"/>
                </a:rPr>
                <a:t>ACT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368;p15"/>
            <p:cNvSpPr/>
            <p:nvPr/>
          </p:nvSpPr>
          <p:spPr>
            <a:xfrm>
              <a:off x="5121154" y="68182"/>
              <a:ext cx="3404827" cy="1697783"/>
            </a:xfrm>
            <a:prstGeom prst="roundRect">
              <a:avLst>
                <a:gd name="adj" fmla="val 10000"/>
              </a:avLst>
            </a:prstGeom>
            <a:solidFill>
              <a:schemeClr val="lt1">
                <a:alpha val="89803"/>
              </a:schemeClr>
            </a:solidFill>
            <a:ln w="9525" cap="flat" cmpd="sng">
              <a:solidFill>
                <a:srgbClr val="3781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15"/>
            <p:cNvSpPr txBox="1"/>
            <p:nvPr/>
          </p:nvSpPr>
          <p:spPr>
            <a:xfrm>
              <a:off x="6179897" y="105477"/>
              <a:ext cx="2308788" cy="1198747"/>
            </a:xfrm>
            <a:prstGeom prst="rect">
              <a:avLst/>
            </a:prstGeom>
            <a:noFill/>
            <a:ln>
              <a:noFill/>
            </a:ln>
          </p:spPr>
          <p:txBody>
            <a:bodyPr spcFirstLastPara="1" wrap="square" lIns="91425" tIns="91425" rIns="91425" bIns="91425" anchor="t" anchorCtr="0">
              <a:noAutofit/>
            </a:bodyPr>
            <a:lstStyle/>
            <a:p>
              <a:pPr marL="228600" marR="0" lvl="1" indent="-228600" algn="l" defTabSz="914400" rtl="0" eaLnBrk="1" fontAlgn="auto" latinLnBrk="0" hangingPunct="1">
                <a:lnSpc>
                  <a:spcPct val="9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ea typeface="Arial"/>
                  <a:cs typeface="Arial"/>
                  <a:sym typeface="Arial"/>
                </a:rPr>
                <a:t>MRI</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228600" marR="0" lvl="1" indent="-228600" algn="l" defTabSz="914400" rtl="0" eaLnBrk="1" fontAlgn="auto" latinLnBrk="0" hangingPunct="1">
                <a:lnSpc>
                  <a:spcPct val="90000"/>
                </a:lnSpc>
                <a:spcBef>
                  <a:spcPts val="360"/>
                </a:spcBef>
                <a:spcAft>
                  <a:spcPts val="0"/>
                </a:spcAft>
                <a:buClr>
                  <a:srgbClr val="000000"/>
                </a:buClr>
                <a:buSzPts val="24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ea typeface="Arial"/>
                  <a:cs typeface="Arial"/>
                  <a:sym typeface="Arial"/>
                </a:rPr>
                <a:t>X-Ray</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228600" marR="0" lvl="1" indent="-228600" algn="l" defTabSz="914400" rtl="0" eaLnBrk="1" fontAlgn="auto" latinLnBrk="0" hangingPunct="1">
                <a:lnSpc>
                  <a:spcPct val="90000"/>
                </a:lnSpc>
                <a:spcBef>
                  <a:spcPts val="360"/>
                </a:spcBef>
                <a:spcAft>
                  <a:spcPts val="0"/>
                </a:spcAft>
                <a:buClr>
                  <a:srgbClr val="000000"/>
                </a:buClr>
                <a:buSzPts val="24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ea typeface="Arial"/>
                  <a:cs typeface="Arial"/>
                  <a:sym typeface="Arial"/>
                </a:rPr>
                <a:t>Interview w/ Doctor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70" name="Google Shape;370;p15"/>
            <p:cNvSpPr/>
            <p:nvPr/>
          </p:nvSpPr>
          <p:spPr>
            <a:xfrm>
              <a:off x="98533" y="153326"/>
              <a:ext cx="3282507" cy="1697783"/>
            </a:xfrm>
            <a:prstGeom prst="roundRect">
              <a:avLst>
                <a:gd name="adj" fmla="val 10000"/>
              </a:avLst>
            </a:prstGeom>
            <a:solidFill>
              <a:schemeClr val="lt1">
                <a:alpha val="89803"/>
              </a:schemeClr>
            </a:solidFill>
            <a:ln w="9525" cap="flat" cmpd="sng">
              <a:solidFill>
                <a:srgbClr val="3781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5"/>
            <p:cNvSpPr txBox="1"/>
            <p:nvPr/>
          </p:nvSpPr>
          <p:spPr>
            <a:xfrm>
              <a:off x="135828" y="190621"/>
              <a:ext cx="2223165" cy="1198747"/>
            </a:xfrm>
            <a:prstGeom prst="rect">
              <a:avLst/>
            </a:prstGeom>
            <a:noFill/>
            <a:ln>
              <a:noFill/>
            </a:ln>
          </p:spPr>
          <p:txBody>
            <a:bodyPr spcFirstLastPara="1" wrap="square" lIns="91425" tIns="91425" rIns="91425" bIns="91425" anchor="t" anchorCtr="0">
              <a:noAutofit/>
            </a:bodyPr>
            <a:lstStyle/>
            <a:p>
              <a:pPr marL="228600" marR="0" lvl="1" indent="-228600" algn="l" defTabSz="914400" rtl="0" eaLnBrk="1" fontAlgn="auto" latinLnBrk="0" hangingPunct="1">
                <a:lnSpc>
                  <a:spcPct val="9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a:ln>
                    <a:noFill/>
                  </a:ln>
                  <a:solidFill>
                    <a:srgbClr val="000000"/>
                  </a:solidFill>
                  <a:effectLst/>
                  <a:uLnTx/>
                  <a:uFillTx/>
                  <a:latin typeface="Arial"/>
                  <a:ea typeface="Arial"/>
                  <a:cs typeface="Arial"/>
                  <a:sym typeface="Arial"/>
                </a:rPr>
                <a:t>Check Engine light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228600" marR="0" lvl="1" indent="-228600" algn="l" defTabSz="914400" rtl="0" eaLnBrk="1" fontAlgn="auto" latinLnBrk="0" hangingPunct="1">
                <a:lnSpc>
                  <a:spcPct val="90000"/>
                </a:lnSpc>
                <a:spcBef>
                  <a:spcPts val="360"/>
                </a:spcBef>
                <a:spcAft>
                  <a:spcPts val="0"/>
                </a:spcAft>
                <a:buClr>
                  <a:srgbClr val="000000"/>
                </a:buClr>
                <a:buSzPts val="2400"/>
                <a:buFont typeface="Arial"/>
                <a:buChar char="•"/>
                <a:tabLst/>
                <a:defRPr/>
              </a:pPr>
              <a:r>
                <a:rPr kumimoji="0" lang="en-US" sz="2400" b="0" i="0" u="none" strike="noStrike" kern="0" cap="none" spc="0" normalizeH="0" baseline="0" noProof="0">
                  <a:ln>
                    <a:noFill/>
                  </a:ln>
                  <a:solidFill>
                    <a:srgbClr val="000000"/>
                  </a:solidFill>
                  <a:effectLst/>
                  <a:uLnTx/>
                  <a:uFillTx/>
                  <a:latin typeface="Arial"/>
                  <a:ea typeface="Arial"/>
                  <a:cs typeface="Arial"/>
                  <a:sym typeface="Arial"/>
                </a:rPr>
                <a:t>Blood pressure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5"/>
            <p:cNvSpPr/>
            <p:nvPr/>
          </p:nvSpPr>
          <p:spPr>
            <a:xfrm>
              <a:off x="2123720" y="324196"/>
              <a:ext cx="2297312" cy="2297312"/>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gradFill>
              <a:gsLst>
                <a:gs pos="0">
                  <a:srgbClr val="2383CD"/>
                </a:gs>
                <a:gs pos="100000">
                  <a:srgbClr val="91C5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5"/>
            <p:cNvSpPr txBox="1"/>
            <p:nvPr/>
          </p:nvSpPr>
          <p:spPr>
            <a:xfrm>
              <a:off x="2518121" y="997063"/>
              <a:ext cx="1902911" cy="1624445"/>
            </a:xfrm>
            <a:prstGeom prst="rect">
              <a:avLst/>
            </a:prstGeom>
            <a:noFill/>
            <a:ln>
              <a:noFill/>
            </a:ln>
          </p:spPr>
          <p:txBody>
            <a:bodyPr spcFirstLastPara="1" wrap="square" lIns="156450" tIns="156450" rIns="156450" bIns="1564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200"/>
                <a:buFontTx/>
                <a:buNone/>
                <a:tabLst/>
                <a:defRPr/>
              </a:pPr>
              <a:r>
                <a:rPr kumimoji="0" lang="en-US" sz="3200" b="0" i="0" u="none" strike="noStrike" kern="0" cap="none" spc="0" normalizeH="0" baseline="0" noProof="0" dirty="0">
                  <a:ln>
                    <a:noFill/>
                  </a:ln>
                  <a:solidFill>
                    <a:srgbClr val="FFFFFF"/>
                  </a:solidFill>
                  <a:effectLst/>
                  <a:uLnTx/>
                  <a:uFillTx/>
                  <a:latin typeface="Arial"/>
                  <a:ea typeface="Arial"/>
                  <a:cs typeface="Arial"/>
                  <a:sym typeface="Arial"/>
                </a:rPr>
                <a:t>Screening</a:t>
              </a:r>
              <a:endParaRPr kumimoji="0" sz="3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74" name="Google Shape;374;p15"/>
            <p:cNvSpPr/>
            <p:nvPr/>
          </p:nvSpPr>
          <p:spPr>
            <a:xfrm rot="5400000">
              <a:off x="4527144" y="324196"/>
              <a:ext cx="2297312" cy="2297312"/>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gradFill>
              <a:gsLst>
                <a:gs pos="0">
                  <a:srgbClr val="2383CD"/>
                </a:gs>
                <a:gs pos="100000">
                  <a:srgbClr val="91C5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15"/>
            <p:cNvSpPr txBox="1"/>
            <p:nvPr/>
          </p:nvSpPr>
          <p:spPr>
            <a:xfrm>
              <a:off x="4527144" y="997063"/>
              <a:ext cx="1624445" cy="1624445"/>
            </a:xfrm>
            <a:prstGeom prst="rect">
              <a:avLst/>
            </a:prstGeom>
            <a:noFill/>
            <a:ln>
              <a:noFill/>
            </a:ln>
          </p:spPr>
          <p:txBody>
            <a:bodyPr spcFirstLastPara="1" wrap="square" lIns="156450" tIns="156450" rIns="156450" bIns="1564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200"/>
                <a:buFontTx/>
                <a:buNone/>
                <a:tabLst/>
                <a:defRPr/>
              </a:pPr>
              <a:r>
                <a:rPr kumimoji="0" lang="en-US" sz="2200" b="0" i="0" u="none" strike="noStrike" kern="0" cap="none" spc="0" normalizeH="0" baseline="0" noProof="0">
                  <a:ln>
                    <a:noFill/>
                  </a:ln>
                  <a:solidFill>
                    <a:srgbClr val="FFFFFF"/>
                  </a:solidFill>
                  <a:effectLst/>
                  <a:uLnTx/>
                  <a:uFillTx/>
                  <a:latin typeface="Arial"/>
                  <a:ea typeface="Arial"/>
                  <a:cs typeface="Arial"/>
                  <a:sym typeface="Arial"/>
                </a:rPr>
                <a:t>Diagnostic</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15"/>
            <p:cNvSpPr/>
            <p:nvPr/>
          </p:nvSpPr>
          <p:spPr>
            <a:xfrm rot="10800000">
              <a:off x="4527144" y="2727620"/>
              <a:ext cx="2297312" cy="2297312"/>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gradFill>
              <a:gsLst>
                <a:gs pos="0">
                  <a:srgbClr val="2383CD"/>
                </a:gs>
                <a:gs pos="100000">
                  <a:srgbClr val="91C5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15"/>
            <p:cNvSpPr txBox="1"/>
            <p:nvPr/>
          </p:nvSpPr>
          <p:spPr>
            <a:xfrm>
              <a:off x="4527144" y="2727620"/>
              <a:ext cx="1624445" cy="1624445"/>
            </a:xfrm>
            <a:prstGeom prst="rect">
              <a:avLst/>
            </a:prstGeom>
            <a:noFill/>
            <a:ln>
              <a:noFill/>
            </a:ln>
          </p:spPr>
          <p:txBody>
            <a:bodyPr spcFirstLastPara="1" wrap="square" lIns="156450" tIns="156450" rIns="156450" bIns="1564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200"/>
                <a:buFontTx/>
                <a:buNone/>
                <a:tabLst/>
                <a:defRPr/>
              </a:pPr>
              <a:r>
                <a:rPr kumimoji="0" lang="en-US" sz="2200" b="0" i="0" u="none" strike="noStrike" kern="0" cap="none" spc="0" normalizeH="0" baseline="0" noProof="0">
                  <a:ln>
                    <a:noFill/>
                  </a:ln>
                  <a:solidFill>
                    <a:srgbClr val="FFFFFF"/>
                  </a:solidFill>
                  <a:effectLst/>
                  <a:uLnTx/>
                  <a:uFillTx/>
                  <a:latin typeface="Arial"/>
                  <a:ea typeface="Arial"/>
                  <a:cs typeface="Arial"/>
                  <a:sym typeface="Arial"/>
                </a:rPr>
                <a:t>Progress Monitoring</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15"/>
            <p:cNvSpPr/>
            <p:nvPr/>
          </p:nvSpPr>
          <p:spPr>
            <a:xfrm rot="-5400000">
              <a:off x="2123720" y="2727620"/>
              <a:ext cx="2297312" cy="2297312"/>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gradFill>
              <a:gsLst>
                <a:gs pos="0">
                  <a:srgbClr val="2383CD"/>
                </a:gs>
                <a:gs pos="100000">
                  <a:srgbClr val="91C5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15"/>
            <p:cNvSpPr txBox="1"/>
            <p:nvPr/>
          </p:nvSpPr>
          <p:spPr>
            <a:xfrm>
              <a:off x="2796587" y="2727620"/>
              <a:ext cx="1624445" cy="1624445"/>
            </a:xfrm>
            <a:prstGeom prst="rect">
              <a:avLst/>
            </a:prstGeom>
            <a:noFill/>
            <a:ln>
              <a:noFill/>
            </a:ln>
          </p:spPr>
          <p:txBody>
            <a:bodyPr spcFirstLastPara="1" wrap="square" lIns="156450" tIns="156450" rIns="156450" bIns="1564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200"/>
                <a:buFontTx/>
                <a:buNone/>
                <a:tabLst/>
                <a:defRPr/>
              </a:pPr>
              <a:r>
                <a:rPr kumimoji="0" lang="en-US" sz="2200" b="0" i="0" u="none" strike="noStrike" kern="0" cap="none" spc="0" normalizeH="0" baseline="0" noProof="0">
                  <a:ln>
                    <a:noFill/>
                  </a:ln>
                  <a:solidFill>
                    <a:srgbClr val="FFFFFF"/>
                  </a:solidFill>
                  <a:effectLst/>
                  <a:uLnTx/>
                  <a:uFillTx/>
                  <a:latin typeface="Arial"/>
                  <a:ea typeface="Arial"/>
                  <a:cs typeface="Arial"/>
                  <a:sym typeface="Arial"/>
                </a:rPr>
                <a:t>Outcomes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15"/>
            <p:cNvSpPr/>
            <p:nvPr/>
          </p:nvSpPr>
          <p:spPr>
            <a:xfrm rot="-165997">
              <a:off x="4077490" y="2197038"/>
              <a:ext cx="793183" cy="689724"/>
            </a:xfrm>
            <a:custGeom>
              <a:avLst/>
              <a:gdLst/>
              <a:ahLst/>
              <a:cxnLst/>
              <a:rect l="l" t="t" r="r" b="b"/>
              <a:pathLst>
                <a:path w="120000" h="120000" extrusionOk="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cubicBezTo>
                    <a:pt x="87358" y="27416"/>
                    <a:pt x="68572" y="19475"/>
                    <a:pt x="50448" y="23561"/>
                  </a:cubicBezTo>
                  <a:cubicBezTo>
                    <a:pt x="32324" y="27648"/>
                    <a:pt x="19565" y="42702"/>
                    <a:pt x="19565" y="60000"/>
                  </a:cubicBezTo>
                  <a:close/>
                </a:path>
              </a:pathLst>
            </a:custGeom>
            <a:gradFill>
              <a:gsLst>
                <a:gs pos="0">
                  <a:srgbClr val="A5BFDF"/>
                </a:gs>
                <a:gs pos="100000">
                  <a:srgbClr val="C2DE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15"/>
            <p:cNvSpPr/>
            <p:nvPr/>
          </p:nvSpPr>
          <p:spPr>
            <a:xfrm rot="10800000">
              <a:off x="4077490" y="2462317"/>
              <a:ext cx="793183" cy="689724"/>
            </a:xfrm>
            <a:custGeom>
              <a:avLst/>
              <a:gdLst/>
              <a:ahLst/>
              <a:cxnLst/>
              <a:rect l="l" t="t" r="r" b="b"/>
              <a:pathLst>
                <a:path w="120000" h="120000" extrusionOk="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lnTo>
                    <a:pt x="95921" y="42783"/>
                  </a:lnTo>
                  <a:cubicBezTo>
                    <a:pt x="87358" y="27416"/>
                    <a:pt x="68572" y="19475"/>
                    <a:pt x="50448" y="23561"/>
                  </a:cubicBezTo>
                  <a:cubicBezTo>
                    <a:pt x="32324" y="27648"/>
                    <a:pt x="19565" y="42702"/>
                    <a:pt x="19565" y="60000"/>
                  </a:cubicBezTo>
                  <a:close/>
                </a:path>
              </a:pathLst>
            </a:custGeom>
            <a:gradFill>
              <a:gsLst>
                <a:gs pos="0">
                  <a:srgbClr val="A5BFDF"/>
                </a:gs>
                <a:gs pos="100000">
                  <a:srgbClr val="C2DE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82" name="Google Shape;382;p15"/>
          <p:cNvSpPr txBox="1">
            <a:spLocks noGrp="1"/>
          </p:cNvSpPr>
          <p:nvPr>
            <p:ph type="sldNum" idx="12"/>
          </p:nvPr>
        </p:nvSpPr>
        <p:spPr>
          <a:xfrm>
            <a:off x="10080784" y="6333134"/>
            <a:ext cx="548700" cy="525000"/>
          </a:xfrm>
          <a:prstGeom prst="rect">
            <a:avLst/>
          </a:prstGeom>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300" b="0" i="0" u="none" strike="noStrike" kern="0" cap="none" spc="0" normalizeH="0" baseline="0" noProof="0">
                <a:ln>
                  <a:noFill/>
                </a:ln>
                <a:solidFill>
                  <a:srgbClr val="677480"/>
                </a:solidFill>
                <a:effectLst/>
                <a:uLnTx/>
                <a:uFillTx/>
                <a:latin typeface="Lato"/>
                <a:sym typeface="Lato"/>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76</a:t>
            </a:fld>
            <a:endParaRPr kumimoji="0" sz="1300" b="0" i="0" u="none" strike="noStrike" kern="0" cap="none" spc="0" normalizeH="0" baseline="0" noProof="0">
              <a:ln>
                <a:noFill/>
              </a:ln>
              <a:solidFill>
                <a:srgbClr val="677480"/>
              </a:solidFill>
              <a:effectLst/>
              <a:uLnTx/>
              <a:uFillTx/>
              <a:latin typeface="Lato"/>
              <a:sym typeface="Lato"/>
            </a:endParaRPr>
          </a:p>
        </p:txBody>
      </p:sp>
    </p:spTree>
    <p:extLst>
      <p:ext uri="{BB962C8B-B14F-4D97-AF65-F5344CB8AC3E}">
        <p14:creationId xmlns:p14="http://schemas.microsoft.com/office/powerpoint/2010/main" val="40345050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68"/>
        <p:cNvGrpSpPr/>
        <p:nvPr/>
      </p:nvGrpSpPr>
      <p:grpSpPr>
        <a:xfrm>
          <a:off x="0" y="0"/>
          <a:ext cx="0" cy="0"/>
          <a:chOff x="0" y="0"/>
          <a:chExt cx="0" cy="0"/>
        </a:xfrm>
      </p:grpSpPr>
      <p:sp>
        <p:nvSpPr>
          <p:cNvPr id="469" name="Google Shape;469;p25"/>
          <p:cNvSpPr txBox="1">
            <a:spLocks noGrp="1"/>
          </p:cNvSpPr>
          <p:nvPr>
            <p:ph type="ctrTitle"/>
          </p:nvPr>
        </p:nvSpPr>
        <p:spPr>
          <a:prstGeom prst="rect">
            <a:avLst/>
          </a:prstGeom>
          <a:noFill/>
          <a:ln>
            <a:noFill/>
          </a:ln>
        </p:spPr>
        <p:txBody>
          <a:bodyPr spcFirstLastPara="1" wrap="square" lIns="91425" tIns="91425" rIns="91425" bIns="91425" anchor="b" anchorCtr="0">
            <a:noAutofit/>
          </a:bodyPr>
          <a:lstStyle/>
          <a:p>
            <a:r>
              <a:rPr lang="en-US" dirty="0">
                <a:solidFill>
                  <a:schemeClr val="accent4">
                    <a:lumMod val="60000"/>
                    <a:lumOff val="40000"/>
                  </a:schemeClr>
                </a:solidFill>
              </a:rPr>
              <a:t>Outcomes</a:t>
            </a:r>
            <a:endParaRPr dirty="0">
              <a:solidFill>
                <a:schemeClr val="accent4">
                  <a:lumMod val="60000"/>
                  <a:lumOff val="40000"/>
                </a:schemeClr>
              </a:solidFill>
            </a:endParaRPr>
          </a:p>
        </p:txBody>
      </p:sp>
      <p:sp>
        <p:nvSpPr>
          <p:cNvPr id="470" name="Google Shape;470;p25"/>
          <p:cNvSpPr txBox="1">
            <a:spLocks noGrp="1"/>
          </p:cNvSpPr>
          <p:nvPr>
            <p:ph type="body" idx="4294967295"/>
          </p:nvPr>
        </p:nvSpPr>
        <p:spPr>
          <a:xfrm>
            <a:off x="914400" y="1293607"/>
            <a:ext cx="9249335" cy="4737100"/>
          </a:xfrm>
          <a:prstGeom prst="rect">
            <a:avLst/>
          </a:prstGeom>
          <a:noFill/>
          <a:ln>
            <a:noFill/>
          </a:ln>
        </p:spPr>
        <p:txBody>
          <a:bodyPr spcFirstLastPara="1" wrap="square" lIns="91425" tIns="91425" rIns="91425" bIns="91425" anchor="t" anchorCtr="0">
            <a:noAutofit/>
          </a:bodyPr>
          <a:lstStyle/>
          <a:p>
            <a:pPr>
              <a:buNone/>
            </a:pPr>
            <a:r>
              <a:rPr lang="en-US" dirty="0"/>
              <a:t>Examples:</a:t>
            </a:r>
            <a:endParaRPr dirty="0"/>
          </a:p>
          <a:p>
            <a:pPr>
              <a:buClr>
                <a:schemeClr val="tx1"/>
              </a:buClr>
              <a:buFont typeface="Arial" panose="020B0604020202020204" pitchFamily="34" charset="0"/>
              <a:buChar char="•"/>
            </a:pPr>
            <a:r>
              <a:rPr lang="en-US" dirty="0"/>
              <a:t>State Accountability Tests </a:t>
            </a:r>
          </a:p>
          <a:p>
            <a:pPr>
              <a:buClr>
                <a:schemeClr val="tx1"/>
              </a:buClr>
              <a:buFont typeface="Arial" panose="020B0604020202020204" pitchFamily="34" charset="0"/>
              <a:buChar char="•"/>
            </a:pPr>
            <a:r>
              <a:rPr lang="en-US" dirty="0"/>
              <a:t>California Smarter Balanced Assessment Consortium (SBAC)</a:t>
            </a:r>
            <a:endParaRPr dirty="0"/>
          </a:p>
          <a:p>
            <a:pPr>
              <a:buClr>
                <a:schemeClr val="tx1"/>
              </a:buClr>
              <a:buFont typeface="Arial" panose="020B0604020202020204" pitchFamily="34" charset="0"/>
              <a:buChar char="•"/>
            </a:pPr>
            <a:r>
              <a:rPr lang="en-US" dirty="0"/>
              <a:t>College readiness tests (ACT, SAT, Accuplacer)</a:t>
            </a:r>
            <a:endParaRPr dirty="0"/>
          </a:p>
          <a:p>
            <a:pPr>
              <a:buClr>
                <a:schemeClr val="tx1"/>
              </a:buClr>
              <a:buFont typeface="Arial" panose="020B0604020202020204" pitchFamily="34" charset="0"/>
              <a:buChar char="•"/>
            </a:pPr>
            <a:r>
              <a:rPr lang="en-US" dirty="0"/>
              <a:t>Can be other assessments, as well (i.e., NAEP, MAP, etc.)</a:t>
            </a:r>
            <a:endParaRPr dirty="0"/>
          </a:p>
          <a:p>
            <a:pPr>
              <a:buClr>
                <a:schemeClr val="tx1"/>
              </a:buClr>
              <a:buFont typeface="Arial" panose="020B0604020202020204" pitchFamily="34" charset="0"/>
              <a:buChar char="•"/>
            </a:pPr>
            <a:r>
              <a:rPr lang="en-US" dirty="0"/>
              <a:t>Can be other outcomes (i.e., Graduation Rates)</a:t>
            </a:r>
            <a:endParaRPr dirty="0"/>
          </a:p>
        </p:txBody>
      </p:sp>
      <p:sp>
        <p:nvSpPr>
          <p:cNvPr id="471" name="Google Shape;471;p25"/>
          <p:cNvSpPr txBox="1">
            <a:spLocks noGrp="1"/>
          </p:cNvSpPr>
          <p:nvPr>
            <p:ph type="sldNum" idx="4294967295"/>
          </p:nvPr>
        </p:nvSpPr>
        <p:spPr>
          <a:xfrm>
            <a:off x="11642725" y="6332538"/>
            <a:ext cx="549275" cy="525462"/>
          </a:xfrm>
          <a:prstGeom prst="rect">
            <a:avLst/>
          </a:prstGeom>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300" b="0" i="0" u="none" strike="noStrike" kern="1200" cap="none" spc="0" normalizeH="0" baseline="0" noProof="0">
                <a:ln>
                  <a:noFill/>
                </a:ln>
                <a:solidFill>
                  <a:srgbClr val="677480"/>
                </a:solidFill>
                <a:effectLst/>
                <a:uLnTx/>
                <a:uFillTx/>
                <a:latin typeface="Lato"/>
                <a:sym typeface="Lato"/>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sz="1300" b="0" i="0" u="none" strike="noStrike" kern="1200" cap="none" spc="0" normalizeH="0" baseline="0" noProof="0">
              <a:ln>
                <a:noFill/>
              </a:ln>
              <a:solidFill>
                <a:srgbClr val="677480"/>
              </a:solidFill>
              <a:effectLst/>
              <a:uLnTx/>
              <a:uFillTx/>
              <a:latin typeface="Lato"/>
              <a:sym typeface="Lato"/>
            </a:endParaRPr>
          </a:p>
        </p:txBody>
      </p:sp>
    </p:spTree>
    <p:extLst>
      <p:ext uri="{BB962C8B-B14F-4D97-AF65-F5344CB8AC3E}">
        <p14:creationId xmlns:p14="http://schemas.microsoft.com/office/powerpoint/2010/main" val="9525722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F2104-082F-BF4C-AAF8-E405109D3CA4}"/>
              </a:ext>
            </a:extLst>
          </p:cNvPr>
          <p:cNvSpPr>
            <a:spLocks noGrp="1"/>
          </p:cNvSpPr>
          <p:nvPr>
            <p:ph type="title" idx="4294967295"/>
          </p:nvPr>
        </p:nvSpPr>
        <p:spPr>
          <a:xfrm>
            <a:off x="1016000" y="187438"/>
            <a:ext cx="7389870" cy="1327149"/>
          </a:xfrm>
        </p:spPr>
        <p:txBody>
          <a:bodyPr/>
          <a:lstStyle/>
          <a:p>
            <a:r>
              <a:rPr lang="en-US" dirty="0"/>
              <a:t>The Data Literacy Remedy</a:t>
            </a:r>
          </a:p>
        </p:txBody>
      </p:sp>
      <p:sp>
        <p:nvSpPr>
          <p:cNvPr id="3" name="Subtitle 2">
            <a:extLst>
              <a:ext uri="{FF2B5EF4-FFF2-40B4-BE49-F238E27FC236}">
                <a16:creationId xmlns:a16="http://schemas.microsoft.com/office/drawing/2014/main" id="{FB699038-B7DE-C44C-8A73-7BF6942CD9DB}"/>
              </a:ext>
            </a:extLst>
          </p:cNvPr>
          <p:cNvSpPr>
            <a:spLocks noGrp="1"/>
          </p:cNvSpPr>
          <p:nvPr>
            <p:ph idx="4294967295"/>
          </p:nvPr>
        </p:nvSpPr>
        <p:spPr>
          <a:xfrm>
            <a:off x="1257504" y="2173173"/>
            <a:ext cx="5514668" cy="4486659"/>
          </a:xfrm>
        </p:spPr>
        <p:txBody>
          <a:bodyPr>
            <a:normAutofit lnSpcReduction="10000"/>
          </a:bodyPr>
          <a:lstStyle/>
          <a:p>
            <a:r>
              <a:rPr lang="en-US" sz="3600" dirty="0">
                <a:solidFill>
                  <a:srgbClr val="FFFFFF"/>
                </a:solidFill>
                <a:hlinkClick r:id="rId3">
                  <a:extLst>
                    <a:ext uri="{A12FA001-AC4F-418D-AE19-62706E023703}">
                      <ahyp:hlinkClr xmlns:ahyp="http://schemas.microsoft.com/office/drawing/2018/hyperlinkcolor" val="tx"/>
                    </a:ext>
                  </a:extLst>
                </a:hlinkClick>
              </a:rPr>
              <a:t>Data Literacy </a:t>
            </a:r>
            <a:r>
              <a:rPr lang="en-US" sz="3600" dirty="0">
                <a:solidFill>
                  <a:srgbClr val="FFFFFF"/>
                </a:solidFill>
              </a:rPr>
              <a:t>Discussion Guides for PLC’s</a:t>
            </a:r>
          </a:p>
          <a:p>
            <a:r>
              <a:rPr lang="en-US" sz="3600" dirty="0">
                <a:solidFill>
                  <a:srgbClr val="FFFFFF"/>
                </a:solidFill>
              </a:rPr>
              <a:t>1-Page Fact Sheets organized around each purpose of assessment</a:t>
            </a:r>
          </a:p>
          <a:p>
            <a:r>
              <a:rPr lang="en-US" sz="3600" dirty="0">
                <a:solidFill>
                  <a:srgbClr val="FFFFFF"/>
                </a:solidFill>
              </a:rPr>
              <a:t>For use in PLC discussions</a:t>
            </a:r>
          </a:p>
        </p:txBody>
      </p:sp>
      <p:pic>
        <p:nvPicPr>
          <p:cNvPr id="4" name="Picture 3">
            <a:extLst>
              <a:ext uri="{FF2B5EF4-FFF2-40B4-BE49-F238E27FC236}">
                <a16:creationId xmlns:a16="http://schemas.microsoft.com/office/drawing/2014/main" id="{C1966F7B-6EBC-0243-93C7-ADE08CEA8888}"/>
              </a:ext>
            </a:extLst>
          </p:cNvPr>
          <p:cNvPicPr>
            <a:picLocks noChangeAspect="1"/>
          </p:cNvPicPr>
          <p:nvPr/>
        </p:nvPicPr>
        <p:blipFill>
          <a:blip r:embed="rId4"/>
          <a:stretch>
            <a:fillRect/>
          </a:stretch>
        </p:blipFill>
        <p:spPr>
          <a:xfrm>
            <a:off x="7470876" y="3021529"/>
            <a:ext cx="4216400" cy="1879600"/>
          </a:xfrm>
          <a:prstGeom prst="rect">
            <a:avLst/>
          </a:prstGeom>
        </p:spPr>
      </p:pic>
    </p:spTree>
    <p:extLst>
      <p:ext uri="{BB962C8B-B14F-4D97-AF65-F5344CB8AC3E}">
        <p14:creationId xmlns:p14="http://schemas.microsoft.com/office/powerpoint/2010/main" val="36017728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Shape 552"/>
        <p:cNvGrpSpPr/>
        <p:nvPr/>
      </p:nvGrpSpPr>
      <p:grpSpPr>
        <a:xfrm>
          <a:off x="0" y="0"/>
          <a:ext cx="0" cy="0"/>
          <a:chOff x="0" y="0"/>
          <a:chExt cx="0" cy="0"/>
        </a:xfrm>
      </p:grpSpPr>
      <p:sp>
        <p:nvSpPr>
          <p:cNvPr id="553" name="Google Shape;553;g5da4baf853_2_41"/>
          <p:cNvSpPr txBox="1">
            <a:spLocks noGrp="1"/>
          </p:cNvSpPr>
          <p:nvPr>
            <p:ph type="title"/>
          </p:nvPr>
        </p:nvSpPr>
        <p:spPr>
          <a:xfrm>
            <a:off x="2136775" y="228600"/>
            <a:ext cx="8153400" cy="990600"/>
          </a:xfrm>
          <a:prstGeom prst="rect">
            <a:avLst/>
          </a:prstGeom>
          <a:noFill/>
          <a:ln>
            <a:noFill/>
          </a:ln>
        </p:spPr>
        <p:txBody>
          <a:bodyPr spcFirstLastPara="1" wrap="square" lIns="91425" tIns="45700" rIns="91425" bIns="45700" anchor="ctr" anchorCtr="0">
            <a:noAutofit/>
          </a:bodyPr>
          <a:lstStyle/>
          <a:p>
            <a:endParaRPr dirty="0"/>
          </a:p>
        </p:txBody>
      </p:sp>
      <p:pic>
        <p:nvPicPr>
          <p:cNvPr id="554" name="Google Shape;554;g5da4baf853_2_41"/>
          <p:cNvPicPr preferRelativeResize="0">
            <a:picLocks noGrp="1"/>
          </p:cNvPicPr>
          <p:nvPr>
            <p:ph type="body" idx="1"/>
          </p:nvPr>
        </p:nvPicPr>
        <p:blipFill rotWithShape="1">
          <a:blip r:embed="rId3">
            <a:alphaModFix/>
          </a:blip>
          <a:srcRect/>
          <a:stretch/>
        </p:blipFill>
        <p:spPr>
          <a:xfrm>
            <a:off x="1536700" y="12701"/>
            <a:ext cx="9144000" cy="4086225"/>
          </a:xfrm>
          <a:prstGeom prst="rect">
            <a:avLst/>
          </a:prstGeom>
          <a:noFill/>
          <a:ln>
            <a:noFill/>
          </a:ln>
        </p:spPr>
      </p:pic>
      <p:sp>
        <p:nvSpPr>
          <p:cNvPr id="555" name="Google Shape;555;g5da4baf853_2_41"/>
          <p:cNvSpPr txBox="1"/>
          <p:nvPr/>
        </p:nvSpPr>
        <p:spPr>
          <a:xfrm>
            <a:off x="1524000" y="1271588"/>
            <a:ext cx="533400" cy="24447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80000"/>
              </a:lnSpc>
              <a:spcBef>
                <a:spcPts val="0"/>
              </a:spcBef>
              <a:spcAft>
                <a:spcPts val="0"/>
              </a:spcAft>
              <a:buClr>
                <a:srgbClr val="FFFFFF"/>
              </a:buClr>
              <a:buSzPts val="1200"/>
              <a:buFontTx/>
              <a:buNone/>
              <a:tabLst/>
              <a:defRPr/>
            </a:pPr>
            <a:fld id="{00000000-1234-1234-1234-123412341234}" type="slidenum">
              <a:rPr kumimoji="0" lang="en-US" sz="1200" b="1" i="0" u="none" strike="noStrike" kern="0" cap="none" spc="0" normalizeH="0" baseline="0" noProof="0">
                <a:ln>
                  <a:noFill/>
                </a:ln>
                <a:solidFill>
                  <a:srgbClr val="FFFFFF"/>
                </a:solidFill>
                <a:effectLst/>
                <a:uLnTx/>
                <a:uFillTx/>
                <a:latin typeface="Tahoma"/>
                <a:ea typeface="Tahoma"/>
                <a:cs typeface="Tahoma"/>
                <a:sym typeface="Tahoma"/>
              </a:rPr>
              <a:pPr marL="0" marR="0" lvl="0" indent="0" algn="ctr" defTabSz="914400" rtl="0" eaLnBrk="1" fontAlgn="auto" latinLnBrk="0" hangingPunct="1">
                <a:lnSpc>
                  <a:spcPct val="80000"/>
                </a:lnSpc>
                <a:spcBef>
                  <a:spcPts val="0"/>
                </a:spcBef>
                <a:spcAft>
                  <a:spcPts val="0"/>
                </a:spcAft>
                <a:buClr>
                  <a:srgbClr val="FFFFFF"/>
                </a:buClr>
                <a:buSzPts val="1200"/>
                <a:buFontTx/>
                <a:buNone/>
                <a:tabLst/>
                <a:defRPr/>
              </a:pPr>
              <a:t>79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556;g5da4baf853_2_41"/>
          <p:cNvSpPr txBox="1"/>
          <p:nvPr/>
        </p:nvSpPr>
        <p:spPr>
          <a:xfrm>
            <a:off x="733331" y="4419599"/>
            <a:ext cx="11171975" cy="139272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Tx/>
              <a:buNone/>
              <a:tabLst/>
              <a:defRPr/>
            </a:pPr>
            <a:r>
              <a:rPr kumimoji="0" lang="en-US" sz="3600" b="0" i="0" u="none" strike="noStrike" kern="0" cap="none" spc="0" normalizeH="0" baseline="0" noProof="0" dirty="0">
                <a:ln>
                  <a:noFill/>
                </a:ln>
                <a:solidFill>
                  <a:srgbClr val="000000"/>
                </a:solidFill>
                <a:effectLst/>
                <a:uLnTx/>
                <a:uFillTx/>
                <a:latin typeface="Tahoma"/>
                <a:ea typeface="Tahoma"/>
                <a:cs typeface="Tahoma"/>
                <a:sym typeface="Tahoma"/>
              </a:rPr>
              <a:t>How </a:t>
            </a:r>
            <a:r>
              <a:rPr kumimoji="0" lang="en-US" sz="3600" b="1" i="0" u="none" strike="noStrike" kern="0" cap="none" spc="0" normalizeH="0" baseline="0" noProof="0" dirty="0">
                <a:ln>
                  <a:noFill/>
                </a:ln>
                <a:solidFill>
                  <a:srgbClr val="FF0000"/>
                </a:solidFill>
                <a:effectLst/>
                <a:uLnTx/>
                <a:uFillTx/>
                <a:latin typeface="Tahoma"/>
                <a:ea typeface="Tahoma"/>
                <a:cs typeface="Tahoma"/>
                <a:sym typeface="Tahoma"/>
              </a:rPr>
              <a:t>A</a:t>
            </a:r>
            <a:r>
              <a:rPr kumimoji="0" lang="en-US" sz="3600" b="1" i="0" u="none" strike="noStrike" kern="0" cap="none" spc="0" normalizeH="0" baseline="0" noProof="0" dirty="0" err="1">
                <a:ln>
                  <a:noFill/>
                </a:ln>
                <a:solidFill>
                  <a:srgbClr val="FF0000"/>
                </a:solidFill>
                <a:effectLst/>
                <a:uLnTx/>
                <a:uFillTx/>
                <a:latin typeface="Tahoma"/>
                <a:ea typeface="Tahoma"/>
                <a:cs typeface="Tahoma"/>
                <a:sym typeface="Tahoma"/>
              </a:rPr>
              <a:t>ligned</a:t>
            </a:r>
            <a:r>
              <a:rPr kumimoji="0" lang="en-US" sz="3600" b="0" i="0" u="none" strike="noStrike" kern="0" cap="none" spc="0" normalizeH="0" baseline="0" noProof="0" dirty="0">
                <a:ln>
                  <a:noFill/>
                </a:ln>
                <a:solidFill>
                  <a:srgbClr val="000000"/>
                </a:solidFill>
                <a:effectLst/>
                <a:uLnTx/>
                <a:uFillTx/>
                <a:latin typeface="Tahoma"/>
                <a:ea typeface="Tahoma"/>
                <a:cs typeface="Tahoma"/>
                <a:sym typeface="Tahoma"/>
              </a:rPr>
              <a:t> is your Assessment S</a:t>
            </a:r>
            <a:r>
              <a:rPr kumimoji="0" lang="en-US" sz="3600" b="0" i="0" u="none" strike="noStrike" kern="0" cap="none" spc="0" normalizeH="0" baseline="0" noProof="0" dirty="0" err="1">
                <a:ln>
                  <a:noFill/>
                </a:ln>
                <a:solidFill>
                  <a:srgbClr val="000000"/>
                </a:solidFill>
                <a:effectLst/>
                <a:uLnTx/>
                <a:uFillTx/>
                <a:latin typeface="Tahoma"/>
                <a:ea typeface="Tahoma"/>
                <a:cs typeface="Tahoma"/>
                <a:sym typeface="Tahoma"/>
              </a:rPr>
              <a:t>ystem</a:t>
            </a:r>
            <a:r>
              <a:rPr kumimoji="0" lang="en-US" sz="3600" b="0" i="0" u="none" strike="noStrike" kern="0" cap="none" spc="0" normalizeH="0" baseline="0" noProof="0" dirty="0">
                <a:ln>
                  <a:noFill/>
                </a:ln>
                <a:solidFill>
                  <a:srgbClr val="000000"/>
                </a:solidFill>
                <a:effectLst/>
                <a:uLnTx/>
                <a:uFillTx/>
                <a:latin typeface="Tahoma"/>
                <a:ea typeface="Tahoma"/>
                <a:cs typeface="Tahoma"/>
                <a:sym typeface="Tahoma"/>
              </a:rPr>
              <a:t>? </a:t>
            </a:r>
            <a:endParaRPr kumimoji="0" sz="36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800"/>
              <a:buFontTx/>
              <a:buNone/>
              <a:tabLst/>
              <a:defRPr/>
            </a:pPr>
            <a:r>
              <a:rPr kumimoji="0" lang="en-US" sz="3600" b="0" i="0" u="none" strike="noStrike" kern="0" cap="none" spc="0" normalizeH="0" baseline="0" noProof="0" dirty="0">
                <a:ln>
                  <a:noFill/>
                </a:ln>
                <a:solidFill>
                  <a:srgbClr val="000000"/>
                </a:solidFill>
                <a:effectLst/>
                <a:uLnTx/>
                <a:uFillTx/>
                <a:latin typeface="Tahoma"/>
                <a:ea typeface="Tahoma"/>
                <a:cs typeface="Tahoma"/>
                <a:sym typeface="Tahoma"/>
              </a:rPr>
              <a:t>Do You have a Shared Understanding?  </a:t>
            </a:r>
            <a:endParaRPr kumimoji="0" sz="36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800"/>
              <a:buFontTx/>
              <a:buNone/>
              <a:tabLst/>
              <a:defRPr/>
            </a:pPr>
            <a:r>
              <a:rPr kumimoji="0" lang="en-US" sz="3600" b="0" i="0" u="none" strike="noStrike" kern="0" cap="none" spc="0" normalizeH="0" baseline="0" noProof="0" dirty="0">
                <a:ln>
                  <a:noFill/>
                </a:ln>
                <a:solidFill>
                  <a:srgbClr val="000000"/>
                </a:solidFill>
                <a:effectLst/>
                <a:uLnTx/>
                <a:uFillTx/>
                <a:latin typeface="Tahoma"/>
                <a:ea typeface="Tahoma"/>
                <a:cs typeface="Tahoma"/>
                <a:sym typeface="Tahoma"/>
              </a:rPr>
              <a:t>Do You U</a:t>
            </a:r>
            <a:r>
              <a:rPr kumimoji="0" lang="en-US" sz="3600" b="0" i="0" u="none" strike="noStrike" kern="0" cap="none" spc="0" normalizeH="0" baseline="0" noProof="0" dirty="0" err="1">
                <a:ln>
                  <a:noFill/>
                </a:ln>
                <a:solidFill>
                  <a:srgbClr val="000000"/>
                </a:solidFill>
                <a:effectLst/>
                <a:uLnTx/>
                <a:uFillTx/>
                <a:latin typeface="Tahoma"/>
                <a:ea typeface="Tahoma"/>
                <a:cs typeface="Tahoma"/>
                <a:sym typeface="Tahoma"/>
              </a:rPr>
              <a:t>nderstand</a:t>
            </a:r>
            <a:r>
              <a:rPr kumimoji="0" lang="en-US" sz="3600" b="0" i="0" u="none" strike="noStrike" kern="0" cap="none" spc="0" normalizeH="0" baseline="0" noProof="0" dirty="0">
                <a:ln>
                  <a:noFill/>
                </a:ln>
                <a:solidFill>
                  <a:srgbClr val="000000"/>
                </a:solidFill>
                <a:effectLst/>
                <a:uLnTx/>
                <a:uFillTx/>
                <a:latin typeface="Tahoma"/>
                <a:ea typeface="Tahoma"/>
                <a:cs typeface="Tahoma"/>
                <a:sym typeface="Tahoma"/>
              </a:rPr>
              <a:t> W</a:t>
            </a:r>
            <a:r>
              <a:rPr kumimoji="0" lang="en-US" sz="3600" b="0" i="0" u="none" strike="noStrike" kern="0" cap="none" spc="0" normalizeH="0" baseline="0" noProof="0" dirty="0" err="1">
                <a:ln>
                  <a:noFill/>
                </a:ln>
                <a:solidFill>
                  <a:srgbClr val="000000"/>
                </a:solidFill>
                <a:effectLst/>
                <a:uLnTx/>
                <a:uFillTx/>
                <a:latin typeface="Tahoma"/>
                <a:ea typeface="Tahoma"/>
                <a:cs typeface="Tahoma"/>
                <a:sym typeface="Tahoma"/>
              </a:rPr>
              <a:t>hy</a:t>
            </a:r>
            <a:r>
              <a:rPr kumimoji="0" lang="en-US" sz="3600" b="0" i="0" u="none" strike="noStrike" kern="0" cap="none" spc="0" normalizeH="0" baseline="0" noProof="0" dirty="0">
                <a:ln>
                  <a:noFill/>
                </a:ln>
                <a:solidFill>
                  <a:srgbClr val="000000"/>
                </a:solidFill>
                <a:effectLst/>
                <a:uLnTx/>
                <a:uFillTx/>
                <a:latin typeface="Tahoma"/>
                <a:ea typeface="Tahoma"/>
                <a:cs typeface="Tahoma"/>
                <a:sym typeface="Tahoma"/>
              </a:rPr>
              <a:t> You Use the Tools You Use?</a:t>
            </a:r>
            <a:endParaRPr kumimoji="0" sz="36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37047566"/>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165"/>
            <a:ext cx="8229600" cy="931862"/>
          </a:xfrm>
          <a:noFill/>
        </p:spPr>
        <p:txBody>
          <a:bodyPr/>
          <a:lstStyle/>
          <a:p>
            <a:r>
              <a:rPr lang="en-US" dirty="0"/>
              <a:t>Lost in the Woods</a:t>
            </a:r>
          </a:p>
        </p:txBody>
      </p:sp>
      <p:sp>
        <p:nvSpPr>
          <p:cNvPr id="3" name="Content Placeholder 2"/>
          <p:cNvSpPr>
            <a:spLocks noGrp="1"/>
          </p:cNvSpPr>
          <p:nvPr>
            <p:ph idx="1"/>
          </p:nvPr>
        </p:nvSpPr>
        <p:spPr>
          <a:xfrm>
            <a:off x="1981199" y="751971"/>
            <a:ext cx="8229600" cy="4525963"/>
          </a:xfrm>
        </p:spPr>
        <p:txBody>
          <a:bodyPr/>
          <a:lstStyle/>
          <a:p>
            <a:pPr marL="0" indent="0">
              <a:buNone/>
            </a:pPr>
            <a:r>
              <a:rPr lang="en-US" dirty="0"/>
              <a:t>A group of managers got lost in the woods. Undaunted they organized into several teams and began hacking a path through the dense undergrowth.  Hours passed, but the managers were cheerful.  They had become an efficient “operating unit” and were proud of their achievement. </a:t>
            </a:r>
          </a:p>
        </p:txBody>
      </p:sp>
      <p:pic>
        <p:nvPicPr>
          <p:cNvPr id="4" name="Picture 3"/>
          <p:cNvPicPr>
            <a:picLocks noChangeAspect="1"/>
          </p:cNvPicPr>
          <p:nvPr/>
        </p:nvPicPr>
        <p:blipFill>
          <a:blip r:embed="rId3"/>
          <a:stretch>
            <a:fillRect/>
          </a:stretch>
        </p:blipFill>
        <p:spPr>
          <a:xfrm>
            <a:off x="1524001" y="4223658"/>
            <a:ext cx="9143999" cy="2634342"/>
          </a:xfrm>
          <a:prstGeom prst="rect">
            <a:avLst/>
          </a:prstGeom>
        </p:spPr>
      </p:pic>
    </p:spTree>
    <p:extLst>
      <p:ext uri="{BB962C8B-B14F-4D97-AF65-F5344CB8AC3E}">
        <p14:creationId xmlns:p14="http://schemas.microsoft.com/office/powerpoint/2010/main" val="31495395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g5cde0d7f3b_0_4"/>
          <p:cNvSpPr txBox="1">
            <a:spLocks noGrp="1"/>
          </p:cNvSpPr>
          <p:nvPr>
            <p:ph type="title"/>
          </p:nvPr>
        </p:nvSpPr>
        <p:spPr>
          <a:xfrm>
            <a:off x="253921" y="0"/>
            <a:ext cx="6462600" cy="1143000"/>
          </a:xfrm>
          <a:prstGeom prst="rect">
            <a:avLst/>
          </a:prstGeom>
        </p:spPr>
        <p:txBody>
          <a:bodyPr spcFirstLastPara="1" wrap="square" lIns="91425" tIns="91425" rIns="91425" bIns="91425" anchor="b" anchorCtr="0">
            <a:noAutofit/>
          </a:bodyPr>
          <a:lstStyle/>
          <a:p>
            <a:r>
              <a:rPr lang="en-US" dirty="0"/>
              <a:t>Assessment Inventory</a:t>
            </a:r>
            <a:endParaRPr dirty="0"/>
          </a:p>
        </p:txBody>
      </p:sp>
      <p:sp>
        <p:nvSpPr>
          <p:cNvPr id="562" name="Google Shape;562;g5cde0d7f3b_0_4"/>
          <p:cNvSpPr txBox="1">
            <a:spLocks noGrp="1"/>
          </p:cNvSpPr>
          <p:nvPr>
            <p:ph type="body" idx="1"/>
          </p:nvPr>
        </p:nvSpPr>
        <p:spPr>
          <a:xfrm>
            <a:off x="751862" y="1469311"/>
            <a:ext cx="7698479" cy="4736400"/>
          </a:xfrm>
          <a:prstGeom prst="rect">
            <a:avLst/>
          </a:prstGeom>
        </p:spPr>
        <p:txBody>
          <a:bodyPr spcFirstLastPara="1" wrap="square" lIns="91425" tIns="91425" rIns="91425" bIns="91425" anchor="t" anchorCtr="0">
            <a:noAutofit/>
          </a:bodyPr>
          <a:lstStyle/>
          <a:p>
            <a:pPr marL="0" indent="0">
              <a:buNone/>
            </a:pPr>
            <a:r>
              <a:rPr lang="en-US" sz="3200" dirty="0"/>
              <a:t>Can your building understand the purpose of assessment for the tools that they are required/optional tools? </a:t>
            </a:r>
            <a:endParaRPr sz="3200" dirty="0"/>
          </a:p>
          <a:p>
            <a:pPr marL="0" indent="0">
              <a:buNone/>
            </a:pPr>
            <a:endParaRPr sz="3200" dirty="0"/>
          </a:p>
          <a:p>
            <a:pPr marL="0" indent="0">
              <a:buNone/>
            </a:pPr>
            <a:r>
              <a:rPr lang="en-US" sz="3200" dirty="0"/>
              <a:t>Ask yourself:</a:t>
            </a:r>
            <a:endParaRPr sz="3200" dirty="0"/>
          </a:p>
          <a:p>
            <a:pPr indent="-381000">
              <a:buSzPts val="2400"/>
            </a:pPr>
            <a:r>
              <a:rPr lang="en-US" sz="3200" dirty="0"/>
              <a:t>Do you have </a:t>
            </a:r>
            <a:r>
              <a:rPr lang="en-US" sz="3200" u="sng" dirty="0"/>
              <a:t>too</a:t>
            </a:r>
            <a:r>
              <a:rPr lang="en-US" sz="3200" dirty="0"/>
              <a:t> many assessments?  </a:t>
            </a:r>
            <a:endParaRPr sz="3200" dirty="0"/>
          </a:p>
          <a:p>
            <a:pPr indent="-381000">
              <a:spcBef>
                <a:spcPts val="0"/>
              </a:spcBef>
              <a:buSzPts val="2400"/>
            </a:pPr>
            <a:r>
              <a:rPr lang="en-US" sz="3200" dirty="0"/>
              <a:t>Do you have </a:t>
            </a:r>
            <a:r>
              <a:rPr lang="en-US" sz="3200" u="sng" dirty="0"/>
              <a:t>too</a:t>
            </a:r>
            <a:r>
              <a:rPr lang="en-US" sz="3200" dirty="0"/>
              <a:t> many in one area &amp; not enough in another? </a:t>
            </a:r>
            <a:endParaRPr sz="3200" dirty="0"/>
          </a:p>
          <a:p>
            <a:pPr marL="0" indent="0">
              <a:buNone/>
            </a:pPr>
            <a:endParaRPr sz="3200" dirty="0"/>
          </a:p>
        </p:txBody>
      </p:sp>
      <p:pic>
        <p:nvPicPr>
          <p:cNvPr id="563" name="Google Shape;563;g5cde0d7f3b_0_4"/>
          <p:cNvPicPr preferRelativeResize="0"/>
          <p:nvPr/>
        </p:nvPicPr>
        <p:blipFill>
          <a:blip r:embed="rId3">
            <a:alphaModFix/>
          </a:blip>
          <a:stretch>
            <a:fillRect/>
          </a:stretch>
        </p:blipFill>
        <p:spPr>
          <a:xfrm>
            <a:off x="9091413" y="1730798"/>
            <a:ext cx="2844075" cy="2844075"/>
          </a:xfrm>
          <a:prstGeom prst="rect">
            <a:avLst/>
          </a:prstGeom>
          <a:noFill/>
          <a:ln>
            <a:noFill/>
          </a:ln>
        </p:spPr>
      </p:pic>
      <p:sp>
        <p:nvSpPr>
          <p:cNvPr id="564" name="Google Shape;564;g5cde0d7f3b_0_4"/>
          <p:cNvSpPr txBox="1">
            <a:spLocks noGrp="1"/>
          </p:cNvSpPr>
          <p:nvPr>
            <p:ph type="sldNum" idx="12"/>
          </p:nvPr>
        </p:nvSpPr>
        <p:spPr>
          <a:xfrm>
            <a:off x="10080784" y="6333134"/>
            <a:ext cx="548700" cy="525000"/>
          </a:xfrm>
          <a:prstGeom prst="rect">
            <a:avLst/>
          </a:prstGeom>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300" b="0" i="0" u="none" strike="noStrike" kern="0" cap="none" spc="0" normalizeH="0" baseline="0" noProof="0">
                <a:ln>
                  <a:noFill/>
                </a:ln>
                <a:solidFill>
                  <a:srgbClr val="677480"/>
                </a:solidFill>
                <a:effectLst/>
                <a:uLnTx/>
                <a:uFillTx/>
                <a:latin typeface="Lato"/>
                <a:sym typeface="Lato"/>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80</a:t>
            </a:fld>
            <a:endParaRPr kumimoji="0" sz="1300" b="0" i="0" u="none" strike="noStrike" kern="0" cap="none" spc="0" normalizeH="0" baseline="0" noProof="0">
              <a:ln>
                <a:noFill/>
              </a:ln>
              <a:solidFill>
                <a:srgbClr val="677480"/>
              </a:solidFill>
              <a:effectLst/>
              <a:uLnTx/>
              <a:uFillTx/>
              <a:latin typeface="Lato"/>
              <a:sym typeface="Lato"/>
            </a:endParaRPr>
          </a:p>
        </p:txBody>
      </p:sp>
    </p:spTree>
    <p:extLst>
      <p:ext uri="{BB962C8B-B14F-4D97-AF65-F5344CB8AC3E}">
        <p14:creationId xmlns:p14="http://schemas.microsoft.com/office/powerpoint/2010/main" val="2723114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68"/>
        <p:cNvGrpSpPr/>
        <p:nvPr/>
      </p:nvGrpSpPr>
      <p:grpSpPr>
        <a:xfrm>
          <a:off x="0" y="0"/>
          <a:ext cx="0" cy="0"/>
          <a:chOff x="0" y="0"/>
          <a:chExt cx="0" cy="0"/>
        </a:xfrm>
      </p:grpSpPr>
      <p:sp>
        <p:nvSpPr>
          <p:cNvPr id="569" name="Google Shape;569;g5d1bc0e52d_2_0"/>
          <p:cNvSpPr txBox="1">
            <a:spLocks noGrp="1"/>
          </p:cNvSpPr>
          <p:nvPr>
            <p:ph type="title"/>
          </p:nvPr>
        </p:nvSpPr>
        <p:spPr>
          <a:xfrm>
            <a:off x="2417700" y="274650"/>
            <a:ext cx="6462600" cy="1143000"/>
          </a:xfrm>
          <a:prstGeom prst="rect">
            <a:avLst/>
          </a:prstGeom>
        </p:spPr>
        <p:txBody>
          <a:bodyPr spcFirstLastPara="1" wrap="square" lIns="91425" tIns="91425" rIns="91425" bIns="91425" anchor="b" anchorCtr="0">
            <a:noAutofit/>
          </a:bodyPr>
          <a:lstStyle/>
          <a:p>
            <a:endParaRPr/>
          </a:p>
        </p:txBody>
      </p:sp>
      <p:sp>
        <p:nvSpPr>
          <p:cNvPr id="570" name="Google Shape;570;g5d1bc0e52d_2_0"/>
          <p:cNvSpPr txBox="1">
            <a:spLocks noGrp="1"/>
          </p:cNvSpPr>
          <p:nvPr>
            <p:ph type="body" idx="1"/>
          </p:nvPr>
        </p:nvSpPr>
        <p:spPr>
          <a:xfrm>
            <a:off x="2417700" y="1831450"/>
            <a:ext cx="6462600" cy="4736400"/>
          </a:xfrm>
          <a:prstGeom prst="rect">
            <a:avLst/>
          </a:prstGeom>
        </p:spPr>
        <p:txBody>
          <a:bodyPr spcFirstLastPara="1" wrap="square" lIns="91425" tIns="91425" rIns="91425" bIns="91425" anchor="t" anchorCtr="0">
            <a:noAutofit/>
          </a:bodyPr>
          <a:lstStyle/>
          <a:p>
            <a:pPr marL="0" indent="0">
              <a:buNone/>
            </a:pPr>
            <a:endParaRPr/>
          </a:p>
        </p:txBody>
      </p:sp>
      <p:pic>
        <p:nvPicPr>
          <p:cNvPr id="571" name="Google Shape;571;g5d1bc0e52d_2_0"/>
          <p:cNvPicPr preferRelativeResize="0"/>
          <p:nvPr/>
        </p:nvPicPr>
        <p:blipFill>
          <a:blip r:embed="rId3">
            <a:alphaModFix/>
          </a:blip>
          <a:stretch>
            <a:fillRect/>
          </a:stretch>
        </p:blipFill>
        <p:spPr>
          <a:xfrm>
            <a:off x="235390" y="34725"/>
            <a:ext cx="11742345" cy="6788558"/>
          </a:xfrm>
          <a:prstGeom prst="rect">
            <a:avLst/>
          </a:prstGeom>
          <a:noFill/>
          <a:ln>
            <a:noFill/>
          </a:ln>
        </p:spPr>
      </p:pic>
      <p:sp>
        <p:nvSpPr>
          <p:cNvPr id="572" name="Google Shape;572;g5d1bc0e52d_2_0"/>
          <p:cNvSpPr txBox="1">
            <a:spLocks noGrp="1"/>
          </p:cNvSpPr>
          <p:nvPr>
            <p:ph type="sldNum" idx="12"/>
          </p:nvPr>
        </p:nvSpPr>
        <p:spPr>
          <a:xfrm>
            <a:off x="10080784" y="6333134"/>
            <a:ext cx="548700" cy="525000"/>
          </a:xfrm>
          <a:prstGeom prst="rect">
            <a:avLst/>
          </a:prstGeom>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300" b="0" i="0" u="none" strike="noStrike" kern="0" cap="none" spc="0" normalizeH="0" baseline="0" noProof="0">
                <a:ln>
                  <a:noFill/>
                </a:ln>
                <a:solidFill>
                  <a:srgbClr val="677480"/>
                </a:solidFill>
                <a:effectLst/>
                <a:uLnTx/>
                <a:uFillTx/>
                <a:latin typeface="Lato"/>
                <a:sym typeface="Lato"/>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81</a:t>
            </a:fld>
            <a:endParaRPr kumimoji="0" sz="1300" b="0" i="0" u="none" strike="noStrike" kern="0" cap="none" spc="0" normalizeH="0" baseline="0" noProof="0">
              <a:ln>
                <a:noFill/>
              </a:ln>
              <a:solidFill>
                <a:srgbClr val="677480"/>
              </a:solidFill>
              <a:effectLst/>
              <a:uLnTx/>
              <a:uFillTx/>
              <a:latin typeface="Lato"/>
              <a:sym typeface="Lato"/>
            </a:endParaRPr>
          </a:p>
        </p:txBody>
      </p:sp>
      <p:sp>
        <p:nvSpPr>
          <p:cNvPr id="573" name="Google Shape;573;g5d1bc0e52d_2_0"/>
          <p:cNvSpPr txBox="1"/>
          <p:nvPr/>
        </p:nvSpPr>
        <p:spPr>
          <a:xfrm>
            <a:off x="8080800" y="3544850"/>
            <a:ext cx="2201100" cy="486600"/>
          </a:xfrm>
          <a:prstGeom prst="rect">
            <a:avLst/>
          </a:prstGeom>
          <a:solidFill>
            <a:srgbClr val="4A86E8"/>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FFFFFF"/>
                </a:solidFill>
                <a:effectLst/>
                <a:uLnTx/>
                <a:uFillTx/>
                <a:latin typeface="Lato"/>
                <a:ea typeface="Lato"/>
                <a:cs typeface="Lato"/>
                <a:sym typeface="Lato"/>
              </a:rPr>
              <a:t>S</a:t>
            </a:r>
            <a:r>
              <a:rPr kumimoji="0" lang="en-US" sz="1400" b="0" i="0" u="none" strike="noStrike" kern="0" cap="none" spc="0" normalizeH="0" baseline="0" noProof="0">
                <a:ln>
                  <a:noFill/>
                </a:ln>
                <a:solidFill>
                  <a:srgbClr val="FFFFFF"/>
                </a:solidFill>
                <a:effectLst/>
                <a:uLnTx/>
                <a:uFillTx/>
                <a:latin typeface="Calibri"/>
                <a:ea typeface="Calibri"/>
                <a:cs typeface="Calibri"/>
                <a:sym typeface="Calibri"/>
              </a:rPr>
              <a:t>ee Resources:  2019-20 Assessment Inventory </a:t>
            </a:r>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724574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77"/>
        <p:cNvGrpSpPr/>
        <p:nvPr/>
      </p:nvGrpSpPr>
      <p:grpSpPr>
        <a:xfrm>
          <a:off x="0" y="0"/>
          <a:ext cx="0" cy="0"/>
          <a:chOff x="0" y="0"/>
          <a:chExt cx="0" cy="0"/>
        </a:xfrm>
      </p:grpSpPr>
      <p:pic>
        <p:nvPicPr>
          <p:cNvPr id="578" name="Google Shape;578;p35"/>
          <p:cNvPicPr preferRelativeResize="0"/>
          <p:nvPr/>
        </p:nvPicPr>
        <p:blipFill rotWithShape="1">
          <a:blip r:embed="rId3">
            <a:alphaModFix/>
          </a:blip>
          <a:srcRect/>
          <a:stretch/>
        </p:blipFill>
        <p:spPr>
          <a:xfrm>
            <a:off x="271604" y="190123"/>
            <a:ext cx="11678970" cy="6500388"/>
          </a:xfrm>
          <a:prstGeom prst="rect">
            <a:avLst/>
          </a:prstGeom>
          <a:noFill/>
          <a:ln>
            <a:noFill/>
          </a:ln>
        </p:spPr>
      </p:pic>
      <p:sp>
        <p:nvSpPr>
          <p:cNvPr id="579" name="Google Shape;579;p35"/>
          <p:cNvSpPr txBox="1">
            <a:spLocks noGrp="1"/>
          </p:cNvSpPr>
          <p:nvPr>
            <p:ph type="sldNum" idx="12"/>
          </p:nvPr>
        </p:nvSpPr>
        <p:spPr>
          <a:xfrm>
            <a:off x="10080784" y="6333134"/>
            <a:ext cx="548700" cy="525000"/>
          </a:xfrm>
          <a:prstGeom prst="rect">
            <a:avLst/>
          </a:prstGeom>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300" b="0" i="0" u="none" strike="noStrike" kern="0" cap="none" spc="0" normalizeH="0" baseline="0" noProof="0">
                <a:ln>
                  <a:noFill/>
                </a:ln>
                <a:solidFill>
                  <a:srgbClr val="677480"/>
                </a:solidFill>
                <a:effectLst/>
                <a:uLnTx/>
                <a:uFillTx/>
                <a:latin typeface="Lato"/>
                <a:sym typeface="Lato"/>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82</a:t>
            </a:fld>
            <a:endParaRPr kumimoji="0" sz="1300" b="0" i="0" u="none" strike="noStrike" kern="0" cap="none" spc="0" normalizeH="0" baseline="0" noProof="0">
              <a:ln>
                <a:noFill/>
              </a:ln>
              <a:solidFill>
                <a:srgbClr val="677480"/>
              </a:solidFill>
              <a:effectLst/>
              <a:uLnTx/>
              <a:uFillTx/>
              <a:latin typeface="Lato"/>
              <a:sym typeface="Lato"/>
            </a:endParaRPr>
          </a:p>
        </p:txBody>
      </p:sp>
    </p:spTree>
    <p:extLst>
      <p:ext uri="{BB962C8B-B14F-4D97-AF65-F5344CB8AC3E}">
        <p14:creationId xmlns:p14="http://schemas.microsoft.com/office/powerpoint/2010/main" val="12671684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0"/>
            <a:ext cx="13010081" cy="7193280"/>
          </a:xfrm>
        </p:spPr>
      </p:pic>
    </p:spTree>
    <p:extLst>
      <p:ext uri="{BB962C8B-B14F-4D97-AF65-F5344CB8AC3E}">
        <p14:creationId xmlns:p14="http://schemas.microsoft.com/office/powerpoint/2010/main" val="9466028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8333" y="0"/>
            <a:ext cx="12288429" cy="6664960"/>
          </a:xfrm>
        </p:spPr>
      </p:pic>
    </p:spTree>
    <p:extLst>
      <p:ext uri="{BB962C8B-B14F-4D97-AF65-F5344CB8AC3E}">
        <p14:creationId xmlns:p14="http://schemas.microsoft.com/office/powerpoint/2010/main" val="8131607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722627"/>
          </a:xfrm>
        </p:spPr>
      </p:pic>
    </p:spTree>
    <p:extLst>
      <p:ext uri="{BB962C8B-B14F-4D97-AF65-F5344CB8AC3E}">
        <p14:creationId xmlns:p14="http://schemas.microsoft.com/office/powerpoint/2010/main" val="13206347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54"/>
          <p:cNvSpPr txBox="1">
            <a:spLocks noGrp="1"/>
          </p:cNvSpPr>
          <p:nvPr>
            <p:ph type="title"/>
          </p:nvPr>
        </p:nvSpPr>
        <p:spPr>
          <a:xfrm>
            <a:off x="346144" y="169615"/>
            <a:ext cx="7543800" cy="751218"/>
          </a:xfrm>
          <a:prstGeom prst="rect">
            <a:avLst/>
          </a:prstGeom>
          <a:noFill/>
          <a:ln>
            <a:noFill/>
          </a:ln>
        </p:spPr>
        <p:txBody>
          <a:bodyPr spcFirstLastPara="1" wrap="square" lIns="91425" tIns="91425" rIns="91425" bIns="91425" anchor="b" anchorCtr="0">
            <a:noAutofit/>
          </a:bodyPr>
          <a:lstStyle/>
          <a:p>
            <a:r>
              <a:rPr lang="en-US" dirty="0"/>
              <a:t>Resources for Your Team</a:t>
            </a:r>
            <a:endParaRPr dirty="0"/>
          </a:p>
        </p:txBody>
      </p:sp>
      <p:sp>
        <p:nvSpPr>
          <p:cNvPr id="680" name="Google Shape;680;p54"/>
          <p:cNvSpPr txBox="1">
            <a:spLocks noGrp="1"/>
          </p:cNvSpPr>
          <p:nvPr>
            <p:ph type="body" idx="1"/>
          </p:nvPr>
        </p:nvSpPr>
        <p:spPr>
          <a:xfrm>
            <a:off x="425513" y="920833"/>
            <a:ext cx="6944008" cy="4896051"/>
          </a:xfrm>
          <a:prstGeom prst="rect">
            <a:avLst/>
          </a:prstGeom>
          <a:noFill/>
          <a:ln>
            <a:noFill/>
          </a:ln>
        </p:spPr>
        <p:txBody>
          <a:bodyPr spcFirstLastPara="1" wrap="square" lIns="91425" tIns="91425" rIns="91425" bIns="91425" anchor="t" anchorCtr="0">
            <a:noAutofit/>
          </a:bodyPr>
          <a:lstStyle/>
          <a:p>
            <a:pPr>
              <a:buFont typeface="Arial"/>
              <a:buChar char="•"/>
            </a:pPr>
            <a:r>
              <a:rPr lang="en-US" sz="4000" dirty="0"/>
              <a:t>Center on Response to Intervention </a:t>
            </a:r>
            <a:r>
              <a:rPr lang="en-US" sz="4000" u="sng" dirty="0">
                <a:solidFill>
                  <a:schemeClr val="hlink"/>
                </a:solidFill>
                <a:hlinkClick r:id="rId3"/>
              </a:rPr>
              <a:t>Screening Briefs</a:t>
            </a:r>
            <a:endParaRPr sz="4000" dirty="0"/>
          </a:p>
          <a:p>
            <a:pPr>
              <a:buFont typeface="Arial"/>
              <a:buChar char="•"/>
            </a:pPr>
            <a:r>
              <a:rPr lang="en-US" sz="4000" dirty="0"/>
              <a:t>Center on Response to Intervention </a:t>
            </a:r>
            <a:r>
              <a:rPr lang="en-US" sz="4000" u="sng" dirty="0">
                <a:solidFill>
                  <a:schemeClr val="hlink"/>
                </a:solidFill>
                <a:hlinkClick r:id="rId4"/>
              </a:rPr>
              <a:t>Progress Monitoring Briefs</a:t>
            </a:r>
            <a:endParaRPr sz="4000" dirty="0"/>
          </a:p>
          <a:p>
            <a:pPr>
              <a:buFont typeface="Arial"/>
              <a:buChar char="•"/>
            </a:pPr>
            <a:r>
              <a:rPr lang="en-US" sz="4000" dirty="0"/>
              <a:t>In-depth inventory tool:</a:t>
            </a:r>
            <a:endParaRPr sz="4000" dirty="0"/>
          </a:p>
        </p:txBody>
      </p:sp>
      <p:pic>
        <p:nvPicPr>
          <p:cNvPr id="681" name="Google Shape;681;p54"/>
          <p:cNvPicPr preferRelativeResize="0">
            <a:picLocks noGrp="1"/>
          </p:cNvPicPr>
          <p:nvPr>
            <p:ph type="body" idx="2"/>
          </p:nvPr>
        </p:nvPicPr>
        <p:blipFill rotWithShape="1">
          <a:blip r:embed="rId5">
            <a:alphaModFix/>
          </a:blip>
          <a:srcRect/>
          <a:stretch/>
        </p:blipFill>
        <p:spPr>
          <a:xfrm>
            <a:off x="7639842" y="1922507"/>
            <a:ext cx="3702844" cy="2467831"/>
          </a:xfrm>
          <a:prstGeom prst="rect">
            <a:avLst/>
          </a:prstGeom>
          <a:noFill/>
          <a:ln>
            <a:noFill/>
          </a:ln>
        </p:spPr>
      </p:pic>
      <p:sp>
        <p:nvSpPr>
          <p:cNvPr id="682" name="Google Shape;682;p54"/>
          <p:cNvSpPr/>
          <p:nvPr/>
        </p:nvSpPr>
        <p:spPr>
          <a:xfrm>
            <a:off x="697117" y="5816884"/>
            <a:ext cx="11878147"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sng" strike="noStrike" kern="1200" cap="none" spc="0" normalizeH="0" baseline="0" noProof="0" dirty="0">
                <a:ln>
                  <a:noFill/>
                </a:ln>
                <a:solidFill>
                  <a:srgbClr val="000000"/>
                </a:solidFill>
                <a:effectLst/>
                <a:uLnTx/>
                <a:uFillTx/>
                <a:latin typeface="Arial"/>
                <a:ea typeface="Arial"/>
                <a:cs typeface="Arial"/>
                <a:sym typeface="Arial"/>
                <a:hlinkClick r:id="rId6"/>
              </a:rPr>
              <a:t>http://www.achieve.org/assessmentinventory</a:t>
            </a:r>
            <a:endParaRPr kumimoji="0" sz="40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683" name="Google Shape;683;p54"/>
          <p:cNvSpPr txBox="1">
            <a:spLocks noGrp="1"/>
          </p:cNvSpPr>
          <p:nvPr>
            <p:ph type="sldNum" idx="12"/>
          </p:nvPr>
        </p:nvSpPr>
        <p:spPr>
          <a:xfrm>
            <a:off x="1524000" y="0"/>
            <a:ext cx="3000000" cy="30000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400" b="0" i="0" u="none" strike="noStrike" kern="120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Tx/>
                <a:buNone/>
                <a:tabLst/>
                <a:defRPr/>
              </a:pPr>
              <a:t>86</a:t>
            </a:fld>
            <a:endParaRPr kumimoji="0" sz="1400" b="0" i="0" u="none" strike="noStrike" kern="120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420226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3A88E5-0245-614F-B498-8A08B842178B}"/>
              </a:ext>
            </a:extLst>
          </p:cNvPr>
          <p:cNvSpPr>
            <a:spLocks noGrp="1"/>
          </p:cNvSpPr>
          <p:nvPr>
            <p:ph type="title"/>
          </p:nvPr>
        </p:nvSpPr>
        <p:spPr>
          <a:xfrm>
            <a:off x="222879" y="0"/>
            <a:ext cx="8616800" cy="1143000"/>
          </a:xfrm>
        </p:spPr>
        <p:txBody>
          <a:bodyPr/>
          <a:lstStyle/>
          <a:p>
            <a:r>
              <a:rPr lang="en-US" dirty="0"/>
              <a:t>Quick Chat</a:t>
            </a:r>
          </a:p>
        </p:txBody>
      </p:sp>
      <p:sp>
        <p:nvSpPr>
          <p:cNvPr id="5" name="Content Placeholder 4">
            <a:extLst>
              <a:ext uri="{FF2B5EF4-FFF2-40B4-BE49-F238E27FC236}">
                <a16:creationId xmlns:a16="http://schemas.microsoft.com/office/drawing/2014/main" id="{3F367E2F-B937-6A46-BBA1-2EABD6A65C25}"/>
              </a:ext>
            </a:extLst>
          </p:cNvPr>
          <p:cNvSpPr>
            <a:spLocks noGrp="1"/>
          </p:cNvSpPr>
          <p:nvPr>
            <p:ph idx="1"/>
          </p:nvPr>
        </p:nvSpPr>
        <p:spPr>
          <a:xfrm>
            <a:off x="829460" y="1288243"/>
            <a:ext cx="10894777" cy="4736400"/>
          </a:xfrm>
        </p:spPr>
        <p:txBody>
          <a:bodyPr>
            <a:noAutofit/>
          </a:bodyPr>
          <a:lstStyle/>
          <a:p>
            <a:r>
              <a:rPr lang="en-US" sz="4000" dirty="0"/>
              <a:t>What assessments are available to you at each grade level? Thinking about the four purposes of assessment, are there any gaps or redundancies in your current assessments?</a:t>
            </a:r>
          </a:p>
          <a:p>
            <a:r>
              <a:rPr lang="en-US" sz="4000" dirty="0"/>
              <a:t>To what extent do you have a high degree of data literacy in your building?</a:t>
            </a:r>
          </a:p>
          <a:p>
            <a:r>
              <a:rPr lang="en-US" sz="4000" dirty="0"/>
              <a:t>Review data literacy guides.  Could these be a resource?</a:t>
            </a:r>
          </a:p>
        </p:txBody>
      </p:sp>
    </p:spTree>
    <p:extLst>
      <p:ext uri="{BB962C8B-B14F-4D97-AF65-F5344CB8AC3E}">
        <p14:creationId xmlns:p14="http://schemas.microsoft.com/office/powerpoint/2010/main" val="6563140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3F9CEF-1171-F34D-AC08-F5705E4510DF}"/>
              </a:ext>
            </a:extLst>
          </p:cNvPr>
          <p:cNvSpPr>
            <a:spLocks noGrp="1"/>
          </p:cNvSpPr>
          <p:nvPr>
            <p:ph type="ctrTitle"/>
          </p:nvPr>
        </p:nvSpPr>
        <p:spPr>
          <a:solidFill>
            <a:srgbClr val="0070C0"/>
          </a:solidFill>
        </p:spPr>
        <p:txBody>
          <a:bodyPr/>
          <a:lstStyle/>
          <a:p>
            <a:r>
              <a:rPr lang="en-US" dirty="0">
                <a:solidFill>
                  <a:schemeClr val="bg1"/>
                </a:solidFill>
              </a:rPr>
              <a:t>Big Idea #4</a:t>
            </a:r>
          </a:p>
        </p:txBody>
      </p:sp>
      <p:sp>
        <p:nvSpPr>
          <p:cNvPr id="7" name="Subtitle 6">
            <a:extLst>
              <a:ext uri="{FF2B5EF4-FFF2-40B4-BE49-F238E27FC236}">
                <a16:creationId xmlns:a16="http://schemas.microsoft.com/office/drawing/2014/main" id="{33F57C7D-2DE7-6B4B-BFCD-94BAB7025BEB}"/>
              </a:ext>
            </a:extLst>
          </p:cNvPr>
          <p:cNvSpPr>
            <a:spLocks noGrp="1"/>
          </p:cNvSpPr>
          <p:nvPr>
            <p:ph type="subTitle" idx="1"/>
          </p:nvPr>
        </p:nvSpPr>
        <p:spPr>
          <a:solidFill>
            <a:srgbClr val="0070C0"/>
          </a:solidFill>
        </p:spPr>
        <p:txBody>
          <a:bodyPr>
            <a:normAutofit/>
          </a:bodyPr>
          <a:lstStyle/>
          <a:p>
            <a:r>
              <a:rPr lang="en-US" sz="4400" dirty="0">
                <a:solidFill>
                  <a:schemeClr val="bg1"/>
                </a:solidFill>
              </a:rPr>
              <a:t>A Decision Making Model is Critical</a:t>
            </a:r>
          </a:p>
        </p:txBody>
      </p:sp>
    </p:spTree>
    <p:extLst>
      <p:ext uri="{BB962C8B-B14F-4D97-AF65-F5344CB8AC3E}">
        <p14:creationId xmlns:p14="http://schemas.microsoft.com/office/powerpoint/2010/main" val="4410932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55079"/>
          </a:xfrm>
          <a:solidFill>
            <a:schemeClr val="tx2">
              <a:lumMod val="40000"/>
              <a:lumOff val="60000"/>
            </a:schemeClr>
          </a:solidFill>
        </p:spPr>
        <p:txBody>
          <a:bodyPr>
            <a:noAutofit/>
          </a:bodyPr>
          <a:lstStyle/>
          <a:p>
            <a:pPr algn="ctr"/>
            <a:r>
              <a:rPr lang="en-US" b="1"/>
              <a:t>Data-Based Decision Making</a:t>
            </a:r>
          </a:p>
        </p:txBody>
      </p:sp>
      <p:grpSp>
        <p:nvGrpSpPr>
          <p:cNvPr id="16" name="Group 15"/>
          <p:cNvGrpSpPr/>
          <p:nvPr/>
        </p:nvGrpSpPr>
        <p:grpSpPr>
          <a:xfrm>
            <a:off x="0" y="1555078"/>
            <a:ext cx="12192000" cy="5302921"/>
            <a:chOff x="323274" y="1106705"/>
            <a:chExt cx="8500444" cy="4585855"/>
          </a:xfrm>
        </p:grpSpPr>
        <p:grpSp>
          <p:nvGrpSpPr>
            <p:cNvPr id="17" name="Group 16"/>
            <p:cNvGrpSpPr/>
            <p:nvPr/>
          </p:nvGrpSpPr>
          <p:grpSpPr>
            <a:xfrm>
              <a:off x="323274" y="1106705"/>
              <a:ext cx="2733504" cy="4585855"/>
              <a:chOff x="152400" y="609600"/>
              <a:chExt cx="1620982" cy="4585855"/>
            </a:xfrm>
          </p:grpSpPr>
          <p:sp>
            <p:nvSpPr>
              <p:cNvPr id="27" name="Rectangle 26"/>
              <p:cNvSpPr/>
              <p:nvPr/>
            </p:nvSpPr>
            <p:spPr>
              <a:xfrm>
                <a:off x="152400" y="609600"/>
                <a:ext cx="1620982" cy="4585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8" name="TextBox 27"/>
              <p:cNvSpPr txBox="1"/>
              <p:nvPr/>
            </p:nvSpPr>
            <p:spPr>
              <a:xfrm>
                <a:off x="152400" y="914405"/>
                <a:ext cx="1620982" cy="455061"/>
              </a:xfrm>
              <a:prstGeom prst="rect">
                <a:avLst/>
              </a:prstGeom>
              <a:noFill/>
            </p:spPr>
            <p:txBody>
              <a:bodyPr wrap="square" rtlCol="0">
                <a:noAutofit/>
              </a:bodyPr>
              <a:lstStyle/>
              <a:p>
                <a:pPr algn="ctr">
                  <a:lnSpc>
                    <a:spcPts val="2130"/>
                  </a:lnSpc>
                </a:pPr>
                <a:r>
                  <a:rPr lang="en-US" sz="2100">
                    <a:solidFill>
                      <a:srgbClr val="70AD47"/>
                    </a:solidFill>
                    <a:latin typeface="Arial Narrow" charset="0"/>
                    <a:ea typeface="Arial Narrow" charset="0"/>
                    <a:cs typeface="Arial Narrow" charset="0"/>
                  </a:rPr>
                  <a:t>Process</a:t>
                </a:r>
              </a:p>
            </p:txBody>
          </p:sp>
          <p:pic>
            <p:nvPicPr>
              <p:cNvPr id="32" name="Picture 3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6399" y="1526936"/>
                <a:ext cx="1372985" cy="3508548"/>
              </a:xfrm>
              <a:prstGeom prst="rect">
                <a:avLst/>
              </a:prstGeom>
            </p:spPr>
          </p:pic>
        </p:grpSp>
        <p:grpSp>
          <p:nvGrpSpPr>
            <p:cNvPr id="18" name="Group 17"/>
            <p:cNvGrpSpPr/>
            <p:nvPr/>
          </p:nvGrpSpPr>
          <p:grpSpPr>
            <a:xfrm>
              <a:off x="6090214" y="1106705"/>
              <a:ext cx="2733504" cy="4585855"/>
              <a:chOff x="152400" y="609600"/>
              <a:chExt cx="1620982" cy="4585855"/>
            </a:xfrm>
          </p:grpSpPr>
          <p:sp>
            <p:nvSpPr>
              <p:cNvPr id="24" name="Rectangle 23"/>
              <p:cNvSpPr/>
              <p:nvPr/>
            </p:nvSpPr>
            <p:spPr>
              <a:xfrm>
                <a:off x="152400" y="609600"/>
                <a:ext cx="1620982" cy="45858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5" name="TextBox 24"/>
              <p:cNvSpPr txBox="1"/>
              <p:nvPr/>
            </p:nvSpPr>
            <p:spPr>
              <a:xfrm>
                <a:off x="152400" y="914405"/>
                <a:ext cx="1620982" cy="455061"/>
              </a:xfrm>
              <a:prstGeom prst="rect">
                <a:avLst/>
              </a:prstGeom>
              <a:noFill/>
            </p:spPr>
            <p:txBody>
              <a:bodyPr wrap="square" rtlCol="0">
                <a:noAutofit/>
              </a:bodyPr>
              <a:lstStyle/>
              <a:p>
                <a:pPr algn="ctr">
                  <a:lnSpc>
                    <a:spcPts val="2130"/>
                  </a:lnSpc>
                </a:pPr>
                <a:r>
                  <a:rPr lang="en-US" sz="2100">
                    <a:solidFill>
                      <a:srgbClr val="70AD47"/>
                    </a:solidFill>
                    <a:latin typeface="Arial Narrow" charset="0"/>
                    <a:ea typeface="Arial Narrow" charset="0"/>
                    <a:cs typeface="Arial Narrow" charset="0"/>
                  </a:rPr>
                  <a:t>Responsiveness</a:t>
                </a:r>
              </a:p>
            </p:txBody>
          </p:sp>
          <p:pic>
            <p:nvPicPr>
              <p:cNvPr id="26" name="Picture 2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6399" y="1579144"/>
                <a:ext cx="1372985" cy="3458658"/>
              </a:xfrm>
              <a:prstGeom prst="rect">
                <a:avLst/>
              </a:prstGeom>
            </p:spPr>
          </p:pic>
        </p:grpSp>
        <p:grpSp>
          <p:nvGrpSpPr>
            <p:cNvPr id="19" name="Group 18"/>
            <p:cNvGrpSpPr/>
            <p:nvPr/>
          </p:nvGrpSpPr>
          <p:grpSpPr>
            <a:xfrm>
              <a:off x="3206744" y="1106705"/>
              <a:ext cx="2733504" cy="4585855"/>
              <a:chOff x="3206744" y="484913"/>
              <a:chExt cx="2733504" cy="4585855"/>
            </a:xfrm>
          </p:grpSpPr>
          <p:grpSp>
            <p:nvGrpSpPr>
              <p:cNvPr id="20" name="Group 19"/>
              <p:cNvGrpSpPr/>
              <p:nvPr/>
            </p:nvGrpSpPr>
            <p:grpSpPr>
              <a:xfrm>
                <a:off x="3206744" y="484913"/>
                <a:ext cx="2733504" cy="4585855"/>
                <a:chOff x="152400" y="609600"/>
                <a:chExt cx="1620982" cy="4585855"/>
              </a:xfrm>
            </p:grpSpPr>
            <p:sp>
              <p:nvSpPr>
                <p:cNvPr id="22" name="Rectangle 21"/>
                <p:cNvSpPr/>
                <p:nvPr/>
              </p:nvSpPr>
              <p:spPr>
                <a:xfrm>
                  <a:off x="152400" y="609600"/>
                  <a:ext cx="1620982" cy="45858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3" name="TextBox 22"/>
                <p:cNvSpPr txBox="1"/>
                <p:nvPr/>
              </p:nvSpPr>
              <p:spPr>
                <a:xfrm>
                  <a:off x="152400" y="914405"/>
                  <a:ext cx="1620982" cy="452560"/>
                </a:xfrm>
                <a:prstGeom prst="rect">
                  <a:avLst/>
                </a:prstGeom>
                <a:noFill/>
              </p:spPr>
              <p:txBody>
                <a:bodyPr wrap="square" rtlCol="0">
                  <a:noAutofit/>
                </a:bodyPr>
                <a:lstStyle/>
                <a:p>
                  <a:pPr algn="ctr">
                    <a:lnSpc>
                      <a:spcPts val="2130"/>
                    </a:lnSpc>
                  </a:pPr>
                  <a:r>
                    <a:rPr lang="en-US" sz="2100">
                      <a:solidFill>
                        <a:srgbClr val="5B9BD5"/>
                      </a:solidFill>
                      <a:latin typeface="Arial Narrow" charset="0"/>
                      <a:ea typeface="Arial Narrow" charset="0"/>
                      <a:cs typeface="Arial Narrow" charset="0"/>
                    </a:rPr>
                    <a:t>Data System</a:t>
                  </a:r>
                </a:p>
              </p:txBody>
            </p:sp>
          </p:grpSp>
          <p:pic>
            <p:nvPicPr>
              <p:cNvPr id="21" name="Picture 2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03372" y="1420048"/>
                <a:ext cx="2315300" cy="3472950"/>
              </a:xfrm>
              <a:prstGeom prst="rect">
                <a:avLst/>
              </a:prstGeom>
            </p:spPr>
          </p:pic>
        </p:grpSp>
      </p:grpSp>
    </p:spTree>
    <p:extLst>
      <p:ext uri="{BB962C8B-B14F-4D97-AF65-F5344CB8AC3E}">
        <p14:creationId xmlns:p14="http://schemas.microsoft.com/office/powerpoint/2010/main" val="3144509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3476" y="476133"/>
            <a:ext cx="6374979" cy="1143000"/>
          </a:xfrm>
        </p:spPr>
        <p:txBody>
          <a:bodyPr>
            <a:normAutofit/>
          </a:bodyPr>
          <a:lstStyle/>
          <a:p>
            <a:r>
              <a:rPr lang="en-US" sz="5400" dirty="0"/>
              <a:t>Lost in the Woods	</a:t>
            </a:r>
          </a:p>
        </p:txBody>
      </p:sp>
      <p:sp>
        <p:nvSpPr>
          <p:cNvPr id="3" name="Content Placeholder 2"/>
          <p:cNvSpPr>
            <a:spLocks noGrp="1"/>
          </p:cNvSpPr>
          <p:nvPr>
            <p:ph idx="1"/>
          </p:nvPr>
        </p:nvSpPr>
        <p:spPr>
          <a:xfrm>
            <a:off x="1813475" y="2097532"/>
            <a:ext cx="8229600" cy="4525963"/>
          </a:xfr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txBody>
          <a:bodyPr/>
          <a:lstStyle/>
          <a:p>
            <a:pPr marL="0" indent="0">
              <a:buNone/>
            </a:pPr>
            <a:r>
              <a:rPr lang="en-US" dirty="0"/>
              <a:t>One of the group decided to climb a tree to see how far they had come.  But the woman shouted down, “</a:t>
            </a:r>
            <a:r>
              <a:rPr lang="en-US" sz="4000" i="1" dirty="0"/>
              <a:t>Stop!</a:t>
            </a:r>
            <a:r>
              <a:rPr lang="en-US" i="1" dirty="0"/>
              <a:t>” We are headed in the wrong direction.  We have to change course.</a:t>
            </a:r>
            <a:r>
              <a:rPr lang="en-US" dirty="0"/>
              <a:t>”  </a:t>
            </a:r>
            <a:br>
              <a:rPr lang="en-US" dirty="0"/>
            </a:br>
            <a:br>
              <a:rPr lang="en-US" dirty="0"/>
            </a:br>
            <a:r>
              <a:rPr lang="en-US" dirty="0"/>
              <a:t>The managers shook their heads in disbelief and defiance and said, </a:t>
            </a:r>
            <a:r>
              <a:rPr lang="en-US" sz="4000" i="1" dirty="0"/>
              <a:t>“But we can’t stop now;  We are making great progress!”</a:t>
            </a:r>
          </a:p>
        </p:txBody>
      </p:sp>
      <p:pic>
        <p:nvPicPr>
          <p:cNvPr id="4" name="Picture 3"/>
          <p:cNvPicPr>
            <a:picLocks noChangeAspect="1"/>
          </p:cNvPicPr>
          <p:nvPr/>
        </p:nvPicPr>
        <p:blipFill>
          <a:blip r:embed="rId3"/>
          <a:stretch>
            <a:fillRect/>
          </a:stretch>
        </p:blipFill>
        <p:spPr>
          <a:xfrm>
            <a:off x="8188454" y="1"/>
            <a:ext cx="2479546" cy="2097531"/>
          </a:xfrm>
          <a:prstGeom prst="rect">
            <a:avLst/>
          </a:prstGeom>
        </p:spPr>
      </p:pic>
    </p:spTree>
    <p:extLst>
      <p:ext uri="{BB962C8B-B14F-4D97-AF65-F5344CB8AC3E}">
        <p14:creationId xmlns:p14="http://schemas.microsoft.com/office/powerpoint/2010/main" val="413516606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55079"/>
          </a:xfrm>
          <a:solidFill>
            <a:schemeClr val="tx2">
              <a:lumMod val="40000"/>
              <a:lumOff val="60000"/>
            </a:schemeClr>
          </a:solidFill>
        </p:spPr>
        <p:txBody>
          <a:bodyPr>
            <a:noAutofit/>
          </a:bodyPr>
          <a:lstStyle/>
          <a:p>
            <a:pPr algn="ctr"/>
            <a:r>
              <a:rPr lang="en-US" b="1"/>
              <a:t>Data-Based Decision Making</a:t>
            </a:r>
          </a:p>
        </p:txBody>
      </p:sp>
      <p:grpSp>
        <p:nvGrpSpPr>
          <p:cNvPr id="16" name="Group 15"/>
          <p:cNvGrpSpPr/>
          <p:nvPr/>
        </p:nvGrpSpPr>
        <p:grpSpPr>
          <a:xfrm>
            <a:off x="0" y="1555078"/>
            <a:ext cx="12192000" cy="5302921"/>
            <a:chOff x="323274" y="1106705"/>
            <a:chExt cx="8500444" cy="4585855"/>
          </a:xfrm>
        </p:grpSpPr>
        <p:grpSp>
          <p:nvGrpSpPr>
            <p:cNvPr id="17" name="Group 16"/>
            <p:cNvGrpSpPr/>
            <p:nvPr/>
          </p:nvGrpSpPr>
          <p:grpSpPr>
            <a:xfrm>
              <a:off x="323274" y="1106705"/>
              <a:ext cx="2733504" cy="4585855"/>
              <a:chOff x="152400" y="609600"/>
              <a:chExt cx="1620982" cy="4585855"/>
            </a:xfrm>
          </p:grpSpPr>
          <p:sp>
            <p:nvSpPr>
              <p:cNvPr id="27" name="Rectangle 26"/>
              <p:cNvSpPr/>
              <p:nvPr/>
            </p:nvSpPr>
            <p:spPr>
              <a:xfrm>
                <a:off x="152400" y="609600"/>
                <a:ext cx="1620982" cy="4585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8" name="TextBox 27"/>
              <p:cNvSpPr txBox="1"/>
              <p:nvPr/>
            </p:nvSpPr>
            <p:spPr>
              <a:xfrm>
                <a:off x="152400" y="914405"/>
                <a:ext cx="1620982" cy="455061"/>
              </a:xfrm>
              <a:prstGeom prst="rect">
                <a:avLst/>
              </a:prstGeom>
              <a:noFill/>
            </p:spPr>
            <p:txBody>
              <a:bodyPr wrap="square" rtlCol="0">
                <a:noAutofit/>
              </a:bodyPr>
              <a:lstStyle/>
              <a:p>
                <a:pPr algn="ctr">
                  <a:lnSpc>
                    <a:spcPts val="2130"/>
                  </a:lnSpc>
                </a:pPr>
                <a:r>
                  <a:rPr lang="en-US" sz="2100">
                    <a:solidFill>
                      <a:srgbClr val="70AD47"/>
                    </a:solidFill>
                    <a:latin typeface="Arial Narrow" charset="0"/>
                    <a:ea typeface="Arial Narrow" charset="0"/>
                    <a:cs typeface="Arial Narrow" charset="0"/>
                  </a:rPr>
                  <a:t>Process</a:t>
                </a:r>
              </a:p>
            </p:txBody>
          </p:sp>
          <p:pic>
            <p:nvPicPr>
              <p:cNvPr id="32" name="Picture 3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6399" y="1526936"/>
                <a:ext cx="1372985" cy="3508548"/>
              </a:xfrm>
              <a:prstGeom prst="rect">
                <a:avLst/>
              </a:prstGeom>
            </p:spPr>
          </p:pic>
        </p:grpSp>
        <p:grpSp>
          <p:nvGrpSpPr>
            <p:cNvPr id="18" name="Group 17"/>
            <p:cNvGrpSpPr/>
            <p:nvPr/>
          </p:nvGrpSpPr>
          <p:grpSpPr>
            <a:xfrm>
              <a:off x="6090214" y="1106705"/>
              <a:ext cx="2733504" cy="4585855"/>
              <a:chOff x="152400" y="609600"/>
              <a:chExt cx="1620982" cy="4585855"/>
            </a:xfrm>
          </p:grpSpPr>
          <p:sp>
            <p:nvSpPr>
              <p:cNvPr id="24" name="Rectangle 23"/>
              <p:cNvSpPr/>
              <p:nvPr/>
            </p:nvSpPr>
            <p:spPr>
              <a:xfrm>
                <a:off x="152400" y="609600"/>
                <a:ext cx="1620982" cy="45858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5" name="TextBox 24"/>
              <p:cNvSpPr txBox="1"/>
              <p:nvPr/>
            </p:nvSpPr>
            <p:spPr>
              <a:xfrm>
                <a:off x="152400" y="914405"/>
                <a:ext cx="1620982" cy="455061"/>
              </a:xfrm>
              <a:prstGeom prst="rect">
                <a:avLst/>
              </a:prstGeom>
              <a:noFill/>
            </p:spPr>
            <p:txBody>
              <a:bodyPr wrap="square" rtlCol="0">
                <a:noAutofit/>
              </a:bodyPr>
              <a:lstStyle/>
              <a:p>
                <a:pPr algn="ctr">
                  <a:lnSpc>
                    <a:spcPts val="2130"/>
                  </a:lnSpc>
                </a:pPr>
                <a:r>
                  <a:rPr lang="en-US" sz="2100">
                    <a:solidFill>
                      <a:srgbClr val="70AD47"/>
                    </a:solidFill>
                    <a:latin typeface="Arial Narrow" charset="0"/>
                    <a:ea typeface="Arial Narrow" charset="0"/>
                    <a:cs typeface="Arial Narrow" charset="0"/>
                  </a:rPr>
                  <a:t>Responsiveness</a:t>
                </a:r>
              </a:p>
            </p:txBody>
          </p:sp>
          <p:pic>
            <p:nvPicPr>
              <p:cNvPr id="26" name="Picture 2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6399" y="1579144"/>
                <a:ext cx="1372985" cy="3458658"/>
              </a:xfrm>
              <a:prstGeom prst="rect">
                <a:avLst/>
              </a:prstGeom>
            </p:spPr>
          </p:pic>
        </p:grpSp>
        <p:grpSp>
          <p:nvGrpSpPr>
            <p:cNvPr id="19" name="Group 18"/>
            <p:cNvGrpSpPr/>
            <p:nvPr/>
          </p:nvGrpSpPr>
          <p:grpSpPr>
            <a:xfrm>
              <a:off x="3206744" y="1106705"/>
              <a:ext cx="2733504" cy="4585855"/>
              <a:chOff x="3206744" y="484913"/>
              <a:chExt cx="2733504" cy="4585855"/>
            </a:xfrm>
          </p:grpSpPr>
          <p:grpSp>
            <p:nvGrpSpPr>
              <p:cNvPr id="20" name="Group 19"/>
              <p:cNvGrpSpPr/>
              <p:nvPr/>
            </p:nvGrpSpPr>
            <p:grpSpPr>
              <a:xfrm>
                <a:off x="3206744" y="484913"/>
                <a:ext cx="2733504" cy="4585855"/>
                <a:chOff x="152400" y="609600"/>
                <a:chExt cx="1620982" cy="4585855"/>
              </a:xfrm>
            </p:grpSpPr>
            <p:sp>
              <p:nvSpPr>
                <p:cNvPr id="22" name="Rectangle 21"/>
                <p:cNvSpPr/>
                <p:nvPr/>
              </p:nvSpPr>
              <p:spPr>
                <a:xfrm>
                  <a:off x="152400" y="609600"/>
                  <a:ext cx="1620982" cy="45858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3" name="TextBox 22"/>
                <p:cNvSpPr txBox="1"/>
                <p:nvPr/>
              </p:nvSpPr>
              <p:spPr>
                <a:xfrm>
                  <a:off x="152400" y="914405"/>
                  <a:ext cx="1620982" cy="452560"/>
                </a:xfrm>
                <a:prstGeom prst="rect">
                  <a:avLst/>
                </a:prstGeom>
                <a:noFill/>
              </p:spPr>
              <p:txBody>
                <a:bodyPr wrap="square" rtlCol="0">
                  <a:noAutofit/>
                </a:bodyPr>
                <a:lstStyle/>
                <a:p>
                  <a:pPr algn="ctr">
                    <a:lnSpc>
                      <a:spcPts val="2130"/>
                    </a:lnSpc>
                  </a:pPr>
                  <a:r>
                    <a:rPr lang="en-US" sz="2100">
                      <a:solidFill>
                        <a:srgbClr val="5B9BD5"/>
                      </a:solidFill>
                      <a:latin typeface="Arial Narrow" charset="0"/>
                      <a:ea typeface="Arial Narrow" charset="0"/>
                      <a:cs typeface="Arial Narrow" charset="0"/>
                    </a:rPr>
                    <a:t>Data System</a:t>
                  </a:r>
                </a:p>
              </p:txBody>
            </p:sp>
          </p:grpSp>
          <p:pic>
            <p:nvPicPr>
              <p:cNvPr id="21" name="Picture 2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03372" y="1420048"/>
                <a:ext cx="2315300" cy="3472950"/>
              </a:xfrm>
              <a:prstGeom prst="rect">
                <a:avLst/>
              </a:prstGeom>
            </p:spPr>
          </p:pic>
        </p:grpSp>
      </p:grpSp>
      <p:sp>
        <p:nvSpPr>
          <p:cNvPr id="29" name="Rectangle 1027"/>
          <p:cNvSpPr txBox="1">
            <a:spLocks noChangeArrowheads="1"/>
          </p:cNvSpPr>
          <p:nvPr/>
        </p:nvSpPr>
        <p:spPr>
          <a:xfrm>
            <a:off x="282019" y="5956193"/>
            <a:ext cx="11592179" cy="716822"/>
          </a:xfrm>
          <a:prstGeom prst="rect">
            <a:avLst/>
          </a:prstGeom>
          <a:solidFill>
            <a:schemeClr val="bg2"/>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solidFill>
                  <a:prstClr val="black"/>
                </a:solidFill>
              </a:rPr>
              <a:t>Decisions we make about students should be data-driven, involve teams and have clear sets of rules.</a:t>
            </a:r>
            <a:endParaRPr lang="en-US">
              <a:solidFill>
                <a:prstClr val="black"/>
              </a:solidFill>
              <a:ea typeface="MS PGothic" charset="0"/>
            </a:endParaRPr>
          </a:p>
        </p:txBody>
      </p:sp>
      <p:sp>
        <p:nvSpPr>
          <p:cNvPr id="30" name="Down Arrow 29"/>
          <p:cNvSpPr/>
          <p:nvPr/>
        </p:nvSpPr>
        <p:spPr>
          <a:xfrm>
            <a:off x="1447494" y="294641"/>
            <a:ext cx="1025615" cy="2139120"/>
          </a:xfrm>
          <a:prstGeom prst="downArrow">
            <a:avLst/>
          </a:prstGeom>
          <a:solidFill>
            <a:schemeClr val="accent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Tree>
    <p:extLst>
      <p:ext uri="{BB962C8B-B14F-4D97-AF65-F5344CB8AC3E}">
        <p14:creationId xmlns:p14="http://schemas.microsoft.com/office/powerpoint/2010/main" val="1324313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lstStyle/>
          <a:p>
            <a:r>
              <a:rPr lang="en-US"/>
              <a:t>What is expected?</a:t>
            </a:r>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917448" y="2609250"/>
            <a:ext cx="4501219" cy="3149215"/>
          </a:xfrm>
        </p:spPr>
      </p:pic>
      <p:sp>
        <p:nvSpPr>
          <p:cNvPr id="5" name="Content Placeholder 4"/>
          <p:cNvSpPr>
            <a:spLocks noGrp="1"/>
          </p:cNvSpPr>
          <p:nvPr>
            <p:ph sz="half" idx="2"/>
          </p:nvPr>
        </p:nvSpPr>
        <p:spPr>
          <a:xfrm>
            <a:off x="6172199" y="1825624"/>
            <a:ext cx="5596467" cy="4676775"/>
          </a:xfrm>
        </p:spPr>
        <p:txBody>
          <a:bodyPr>
            <a:normAutofit/>
          </a:bodyPr>
          <a:lstStyle/>
          <a:p>
            <a:pPr>
              <a:lnSpc>
                <a:spcPct val="150000"/>
              </a:lnSpc>
            </a:pPr>
            <a:r>
              <a:rPr lang="en-US"/>
              <a:t>When reflecting on current data, you first have to know what your expectation is. </a:t>
            </a:r>
          </a:p>
          <a:p>
            <a:pPr>
              <a:lnSpc>
                <a:spcPct val="150000"/>
              </a:lnSpc>
            </a:pPr>
            <a:r>
              <a:rPr lang="en-US"/>
              <a:t>What is the expected performance?  </a:t>
            </a:r>
          </a:p>
          <a:p>
            <a:pPr>
              <a:lnSpc>
                <a:spcPct val="150000"/>
              </a:lnSpc>
            </a:pPr>
            <a:r>
              <a:rPr lang="en-US"/>
              <a:t>This work involves making comparisons.</a:t>
            </a:r>
          </a:p>
        </p:txBody>
      </p:sp>
    </p:spTree>
    <p:extLst>
      <p:ext uri="{BB962C8B-B14F-4D97-AF65-F5344CB8AC3E}">
        <p14:creationId xmlns:p14="http://schemas.microsoft.com/office/powerpoint/2010/main" val="30050477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96707"/>
          </a:xfrm>
          <a:solidFill>
            <a:srgbClr val="FFC000"/>
          </a:solidFill>
        </p:spPr>
        <p:txBody>
          <a:bodyPr/>
          <a:lstStyle/>
          <a:p>
            <a:r>
              <a:rPr lang="en-US"/>
              <a:t>Comparisons: 80% Based on What?</a:t>
            </a:r>
          </a:p>
        </p:txBody>
      </p:sp>
      <p:sp>
        <p:nvSpPr>
          <p:cNvPr id="3" name="Content Placeholder 2"/>
          <p:cNvSpPr>
            <a:spLocks noGrp="1"/>
          </p:cNvSpPr>
          <p:nvPr>
            <p:ph idx="1"/>
          </p:nvPr>
        </p:nvSpPr>
        <p:spPr/>
        <p:txBody>
          <a:bodyPr>
            <a:normAutofit/>
          </a:bodyPr>
          <a:lstStyle/>
          <a:p>
            <a:r>
              <a:rPr lang="en-US" sz="3200" b="1"/>
              <a:t>Norm-Based</a:t>
            </a:r>
            <a:r>
              <a:rPr lang="en-US" sz="3200"/>
              <a:t>:  Comparison to others to allow for sorting and ranking.</a:t>
            </a:r>
          </a:p>
          <a:p>
            <a:pPr lvl="1"/>
            <a:r>
              <a:rPr lang="en-US" sz="3200"/>
              <a:t>Local Percentiles</a:t>
            </a:r>
          </a:p>
          <a:p>
            <a:pPr lvl="1"/>
            <a:r>
              <a:rPr lang="en-US" sz="3200"/>
              <a:t>National Percentiles</a:t>
            </a:r>
          </a:p>
          <a:p>
            <a:r>
              <a:rPr lang="en-US" sz="3200" b="1"/>
              <a:t>Criterion-Based</a:t>
            </a:r>
            <a:r>
              <a:rPr lang="en-US" sz="3200"/>
              <a:t>: Comparison to a pre-determined target to determine mastery of specific objectives.</a:t>
            </a:r>
          </a:p>
          <a:p>
            <a:r>
              <a:rPr lang="en-US" sz="3200" b="1"/>
              <a:t>Self:</a:t>
            </a:r>
            <a:r>
              <a:rPr lang="en-US" sz="3200"/>
              <a:t> Comparison to self at a previous time.</a:t>
            </a:r>
          </a:p>
        </p:txBody>
      </p:sp>
    </p:spTree>
    <p:extLst>
      <p:ext uri="{BB962C8B-B14F-4D97-AF65-F5344CB8AC3E}">
        <p14:creationId xmlns:p14="http://schemas.microsoft.com/office/powerpoint/2010/main" val="18350498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a:solidFill>
            <a:srgbClr val="FFC000"/>
          </a:solidFill>
        </p:spPr>
        <p:txBody>
          <a:bodyPr/>
          <a:lstStyle/>
          <a:p>
            <a:r>
              <a:rPr lang="en-US"/>
              <a:t>Norm-Based: Example</a:t>
            </a:r>
          </a:p>
        </p:txBody>
      </p:sp>
      <p:sp>
        <p:nvSpPr>
          <p:cNvPr id="3" name="Content Placeholder 2"/>
          <p:cNvSpPr>
            <a:spLocks noGrp="1"/>
          </p:cNvSpPr>
          <p:nvPr>
            <p:ph idx="1"/>
          </p:nvPr>
        </p:nvSpPr>
        <p:spPr/>
        <p:txBody>
          <a:bodyPr/>
          <a:lstStyle/>
          <a:p>
            <a:r>
              <a:rPr lang="en-US"/>
              <a:t>National Norms</a:t>
            </a:r>
          </a:p>
          <a:p>
            <a:pPr lvl="1"/>
            <a:r>
              <a:rPr lang="en-US"/>
              <a:t>Using national norms to evaluate the percentage of students on-track.</a:t>
            </a:r>
          </a:p>
          <a:p>
            <a:pPr lvl="1"/>
            <a:r>
              <a:rPr lang="en-US"/>
              <a:t>NWEA MAP Score -  40th percentile for Reading RIT is a score of 204 in Grade 5.</a:t>
            </a:r>
          </a:p>
          <a:p>
            <a:r>
              <a:rPr lang="en-US"/>
              <a:t>Local Norms</a:t>
            </a:r>
          </a:p>
          <a:p>
            <a:pPr lvl="1"/>
            <a:r>
              <a:rPr lang="en-US"/>
              <a:t>Useful for resource allocation</a:t>
            </a:r>
          </a:p>
          <a:p>
            <a:pPr lvl="1"/>
            <a:r>
              <a:rPr lang="en-US"/>
              <a:t>Rank order of scores locally with percentiles.</a:t>
            </a:r>
          </a:p>
        </p:txBody>
      </p:sp>
    </p:spTree>
    <p:extLst>
      <p:ext uri="{BB962C8B-B14F-4D97-AF65-F5344CB8AC3E}">
        <p14:creationId xmlns:p14="http://schemas.microsoft.com/office/powerpoint/2010/main" val="20051079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a:solidFill>
            <a:srgbClr val="57FF63"/>
          </a:solidFill>
        </p:spPr>
        <p:txBody>
          <a:bodyPr/>
          <a:lstStyle/>
          <a:p>
            <a:pPr eaLnBrk="1" hangingPunct="1"/>
            <a:r>
              <a:rPr lang="en-US"/>
              <a:t>Development of Target Scores</a:t>
            </a:r>
          </a:p>
        </p:txBody>
      </p:sp>
      <p:sp>
        <p:nvSpPr>
          <p:cNvPr id="72706" name="Rectangle 3"/>
          <p:cNvSpPr>
            <a:spLocks noGrp="1" noChangeArrowheads="1"/>
          </p:cNvSpPr>
          <p:nvPr>
            <p:ph type="body" idx="1"/>
          </p:nvPr>
        </p:nvSpPr>
        <p:spPr>
          <a:xfrm>
            <a:off x="2057400" y="2362200"/>
            <a:ext cx="7772400" cy="4114800"/>
          </a:xfrm>
        </p:spPr>
        <p:txBody>
          <a:bodyPr/>
          <a:lstStyle/>
          <a:p>
            <a:pPr eaLnBrk="1" hangingPunct="1"/>
            <a:r>
              <a:rPr lang="en-US"/>
              <a:t>Logistical regression procedures used to predict performance on MCA-II</a:t>
            </a:r>
          </a:p>
          <a:p>
            <a:pPr eaLnBrk="1" hangingPunct="1"/>
            <a:r>
              <a:rPr lang="en-US"/>
              <a:t>Tier 1 and Tier 2 Targets Developed</a:t>
            </a:r>
          </a:p>
          <a:p>
            <a:pPr eaLnBrk="1" hangingPunct="1"/>
            <a:endParaRPr lang="en-US"/>
          </a:p>
        </p:txBody>
      </p:sp>
      <p:pic>
        <p:nvPicPr>
          <p:cNvPr id="72707" name="Picture 4" descr="C:\Program Files (x86)\Microsoft Office\MEDIA\CAGCAT10\j0293844.wmf"/>
          <p:cNvPicPr>
            <a:picLocks noChangeAspect="1" noChangeArrowheads="1"/>
          </p:cNvPicPr>
          <p:nvPr/>
        </p:nvPicPr>
        <p:blipFill>
          <a:blip r:embed="rId3" cstate="print"/>
          <a:srcRect/>
          <a:stretch>
            <a:fillRect/>
          </a:stretch>
        </p:blipFill>
        <p:spPr bwMode="auto">
          <a:xfrm>
            <a:off x="7848601" y="3657601"/>
            <a:ext cx="1738313" cy="1827213"/>
          </a:xfrm>
          <a:prstGeom prst="rect">
            <a:avLst/>
          </a:prstGeom>
          <a:noFill/>
          <a:ln w="9525">
            <a:noFill/>
            <a:miter lim="800000"/>
            <a:headEnd/>
            <a:tailEnd/>
          </a:ln>
        </p:spPr>
      </p:pic>
    </p:spTree>
    <p:extLst>
      <p:ext uri="{BB962C8B-B14F-4D97-AF65-F5344CB8AC3E}">
        <p14:creationId xmlns:p14="http://schemas.microsoft.com/office/powerpoint/2010/main" val="3028469147"/>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2014-02-20 09.25.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001" y="0"/>
            <a:ext cx="6332147" cy="6858000"/>
          </a:xfrm>
          <a:prstGeom prst="rect">
            <a:avLst/>
          </a:prstGeom>
        </p:spPr>
      </p:pic>
    </p:spTree>
    <p:extLst>
      <p:ext uri="{BB962C8B-B14F-4D97-AF65-F5344CB8AC3E}">
        <p14:creationId xmlns:p14="http://schemas.microsoft.com/office/powerpoint/2010/main" val="26642342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2014-02-20 09.26.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000" y="0"/>
            <a:ext cx="6331362" cy="6858000"/>
          </a:xfrm>
          <a:prstGeom prst="rect">
            <a:avLst/>
          </a:prstGeom>
        </p:spPr>
      </p:pic>
    </p:spTree>
    <p:extLst>
      <p:ext uri="{BB962C8B-B14F-4D97-AF65-F5344CB8AC3E}">
        <p14:creationId xmlns:p14="http://schemas.microsoft.com/office/powerpoint/2010/main" val="378058848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a:solidFill>
            <a:srgbClr val="FFFF00"/>
          </a:solidFill>
        </p:spPr>
        <p:txBody>
          <a:bodyPr/>
          <a:lstStyle/>
          <a:p>
            <a:r>
              <a:rPr lang="en-US"/>
              <a:t>Another Criterion-Based Example: TIES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168" y="1596707"/>
            <a:ext cx="7383797" cy="4351338"/>
          </a:xfrm>
        </p:spPr>
      </p:pic>
      <p:sp>
        <p:nvSpPr>
          <p:cNvPr id="5" name="TextBox 4"/>
          <p:cNvSpPr txBox="1"/>
          <p:nvPr/>
        </p:nvSpPr>
        <p:spPr>
          <a:xfrm>
            <a:off x="7806267" y="2133600"/>
            <a:ext cx="4233333" cy="4093428"/>
          </a:xfrm>
          <a:prstGeom prst="rect">
            <a:avLst/>
          </a:prstGeom>
          <a:noFill/>
        </p:spPr>
        <p:txBody>
          <a:bodyPr wrap="square" rtlCol="0">
            <a:spAutoFit/>
          </a:bodyPr>
          <a:lstStyle/>
          <a:p>
            <a:pPr marL="285750" indent="-285750">
              <a:buFont typeface="Wingdings" charset="2"/>
              <a:buChar char="ü"/>
            </a:pPr>
            <a:r>
              <a:rPr lang="en-US" sz="2000">
                <a:solidFill>
                  <a:prstClr val="black"/>
                </a:solidFill>
              </a:rPr>
              <a:t>Exceeds Target – Predicts a score of 24 on ACT.</a:t>
            </a:r>
          </a:p>
          <a:p>
            <a:pPr marL="285750" indent="-285750">
              <a:buFont typeface="Wingdings" charset="2"/>
              <a:buChar char="ü"/>
            </a:pPr>
            <a:r>
              <a:rPr lang="en-US" sz="2000">
                <a:solidFill>
                  <a:prstClr val="black"/>
                </a:solidFill>
              </a:rPr>
              <a:t>Meets Target – Approximately 90% of students scoring in this range are predicted to meet standards MCA-III</a:t>
            </a:r>
          </a:p>
          <a:p>
            <a:pPr marL="285750" indent="-285750">
              <a:buFont typeface="Wingdings" charset="2"/>
              <a:buChar char="ü"/>
            </a:pPr>
            <a:r>
              <a:rPr lang="en-US" sz="2000">
                <a:solidFill>
                  <a:prstClr val="black"/>
                </a:solidFill>
              </a:rPr>
              <a:t>Below Target – Approximately 50% of students scoring in this range are predicted to meet standards on the MCA III. </a:t>
            </a:r>
          </a:p>
          <a:p>
            <a:pPr marL="285750" indent="-285750">
              <a:buFont typeface="Wingdings" charset="2"/>
              <a:buChar char="ü"/>
            </a:pPr>
            <a:r>
              <a:rPr lang="en-US" sz="2000">
                <a:solidFill>
                  <a:prstClr val="black"/>
                </a:solidFill>
              </a:rPr>
              <a:t>Well Below Target – Approximately 10% of students scoring in this range are predicted to meet standards on the MCA-III</a:t>
            </a:r>
          </a:p>
        </p:txBody>
      </p:sp>
    </p:spTree>
    <p:extLst>
      <p:ext uri="{BB962C8B-B14F-4D97-AF65-F5344CB8AC3E}">
        <p14:creationId xmlns:p14="http://schemas.microsoft.com/office/powerpoint/2010/main" val="339697832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a:solidFill>
            <a:schemeClr val="accent1">
              <a:lumMod val="60000"/>
              <a:lumOff val="40000"/>
            </a:schemeClr>
          </a:solidFill>
        </p:spPr>
        <p:txBody>
          <a:bodyPr/>
          <a:lstStyle/>
          <a:p>
            <a:r>
              <a:rPr lang="en-US"/>
              <a:t>Caveats and Cautions</a:t>
            </a:r>
          </a:p>
        </p:txBody>
      </p:sp>
      <p:sp>
        <p:nvSpPr>
          <p:cNvPr id="3" name="Content Placeholder 2"/>
          <p:cNvSpPr>
            <a:spLocks noGrp="1"/>
          </p:cNvSpPr>
          <p:nvPr>
            <p:ph sz="half" idx="1"/>
          </p:nvPr>
        </p:nvSpPr>
        <p:spPr>
          <a:xfrm>
            <a:off x="838199" y="1825625"/>
            <a:ext cx="9558867" cy="4351338"/>
          </a:xfrm>
        </p:spPr>
        <p:txBody>
          <a:bodyPr/>
          <a:lstStyle/>
          <a:p>
            <a:r>
              <a:rPr lang="en-US"/>
              <a:t>Understand what type of criterion you are using!</a:t>
            </a:r>
          </a:p>
          <a:p>
            <a:pPr marL="0" indent="0">
              <a:buNone/>
            </a:pPr>
            <a:endParaRPr lang="en-US"/>
          </a:p>
          <a:p>
            <a:pPr marL="0" indent="0" algn="ctr">
              <a:buNone/>
            </a:pPr>
            <a:r>
              <a:rPr lang="en-US"/>
              <a:t>NWEA MAP RIT Reading Grade 5</a:t>
            </a:r>
          </a:p>
          <a:p>
            <a:pPr marL="0" indent="0">
              <a:buNone/>
            </a:pPr>
            <a:endParaRPr lang="en-US"/>
          </a:p>
        </p:txBody>
      </p:sp>
      <p:graphicFrame>
        <p:nvGraphicFramePr>
          <p:cNvPr id="6" name="Content Placeholder 5"/>
          <p:cNvGraphicFramePr>
            <a:graphicFrameLocks noGrp="1"/>
          </p:cNvGraphicFramePr>
          <p:nvPr>
            <p:ph sz="half" idx="2"/>
            <p:extLst/>
          </p:nvPr>
        </p:nvGraphicFramePr>
        <p:xfrm>
          <a:off x="1092199" y="3281892"/>
          <a:ext cx="9304866" cy="2289174"/>
        </p:xfrm>
        <a:graphic>
          <a:graphicData uri="http://schemas.openxmlformats.org/drawingml/2006/table">
            <a:tbl>
              <a:tblPr firstRow="1" bandRow="1">
                <a:tableStyleId>{5C22544A-7EE6-4342-B048-85BDC9FD1C3A}</a:tableStyleId>
              </a:tblPr>
              <a:tblGrid>
                <a:gridCol w="3101622">
                  <a:extLst>
                    <a:ext uri="{9D8B030D-6E8A-4147-A177-3AD203B41FA5}">
                      <a16:colId xmlns:a16="http://schemas.microsoft.com/office/drawing/2014/main" val="20000"/>
                    </a:ext>
                  </a:extLst>
                </a:gridCol>
                <a:gridCol w="3101622">
                  <a:extLst>
                    <a:ext uri="{9D8B030D-6E8A-4147-A177-3AD203B41FA5}">
                      <a16:colId xmlns:a16="http://schemas.microsoft.com/office/drawing/2014/main" val="20001"/>
                    </a:ext>
                  </a:extLst>
                </a:gridCol>
                <a:gridCol w="3101622">
                  <a:extLst>
                    <a:ext uri="{9D8B030D-6E8A-4147-A177-3AD203B41FA5}">
                      <a16:colId xmlns:a16="http://schemas.microsoft.com/office/drawing/2014/main" val="20002"/>
                    </a:ext>
                  </a:extLst>
                </a:gridCol>
              </a:tblGrid>
              <a:tr h="763058">
                <a:tc>
                  <a:txBody>
                    <a:bodyPr/>
                    <a:lstStyle/>
                    <a:p>
                      <a:pPr marL="0" indent="0" algn="ctr">
                        <a:buFont typeface="Arial" charset="0"/>
                        <a:buNone/>
                      </a:pPr>
                      <a:endParaRPr lang="en-US"/>
                    </a:p>
                  </a:txBody>
                  <a:tcPr/>
                </a:tc>
                <a:tc>
                  <a:txBody>
                    <a:bodyPr/>
                    <a:lstStyle/>
                    <a:p>
                      <a:pPr marL="0" indent="0" algn="ctr">
                        <a:buFont typeface="Arial" charset="0"/>
                        <a:buNone/>
                      </a:pPr>
                      <a:r>
                        <a:rPr lang="en-US"/>
                        <a:t>RIT</a:t>
                      </a:r>
                      <a:r>
                        <a:rPr lang="en-US" baseline="0"/>
                        <a:t> Score</a:t>
                      </a:r>
                      <a:endParaRPr lang="en-US"/>
                    </a:p>
                  </a:txBody>
                  <a:tcPr/>
                </a:tc>
                <a:tc>
                  <a:txBody>
                    <a:bodyPr/>
                    <a:lstStyle/>
                    <a:p>
                      <a:pPr marL="0" indent="0" algn="ctr">
                        <a:buFont typeface="Arial" charset="0"/>
                        <a:buNone/>
                      </a:pPr>
                      <a:r>
                        <a:rPr lang="en-US"/>
                        <a:t>Percentile</a:t>
                      </a:r>
                    </a:p>
                  </a:txBody>
                  <a:tcPr/>
                </a:tc>
                <a:extLst>
                  <a:ext uri="{0D108BD9-81ED-4DB2-BD59-A6C34878D82A}">
                    <a16:rowId xmlns:a16="http://schemas.microsoft.com/office/drawing/2014/main" val="10000"/>
                  </a:ext>
                </a:extLst>
              </a:tr>
              <a:tr h="763058">
                <a:tc>
                  <a:txBody>
                    <a:bodyPr/>
                    <a:lstStyle/>
                    <a:p>
                      <a:pPr marL="0" indent="0" algn="ctr">
                        <a:buFont typeface="Arial" charset="0"/>
                        <a:buNone/>
                      </a:pPr>
                      <a:r>
                        <a:rPr lang="en-US"/>
                        <a:t>Norm-Based</a:t>
                      </a:r>
                    </a:p>
                  </a:txBody>
                  <a:tcPr/>
                </a:tc>
                <a:tc>
                  <a:txBody>
                    <a:bodyPr/>
                    <a:lstStyle/>
                    <a:p>
                      <a:pPr marL="0" indent="0" algn="ctr">
                        <a:buFont typeface="Arial" charset="0"/>
                        <a:buNone/>
                      </a:pPr>
                      <a:r>
                        <a:rPr lang="en-US"/>
                        <a:t>204</a:t>
                      </a:r>
                    </a:p>
                  </a:txBody>
                  <a:tcPr/>
                </a:tc>
                <a:tc>
                  <a:txBody>
                    <a:bodyPr/>
                    <a:lstStyle/>
                    <a:p>
                      <a:pPr marL="0" indent="0" algn="ctr">
                        <a:buFont typeface="Arial" charset="0"/>
                        <a:buNone/>
                      </a:pPr>
                      <a:r>
                        <a:rPr lang="en-US"/>
                        <a:t>40th</a:t>
                      </a:r>
                    </a:p>
                  </a:txBody>
                  <a:tcPr/>
                </a:tc>
                <a:extLst>
                  <a:ext uri="{0D108BD9-81ED-4DB2-BD59-A6C34878D82A}">
                    <a16:rowId xmlns:a16="http://schemas.microsoft.com/office/drawing/2014/main" val="10001"/>
                  </a:ext>
                </a:extLst>
              </a:tr>
              <a:tr h="763058">
                <a:tc>
                  <a:txBody>
                    <a:bodyPr/>
                    <a:lstStyle/>
                    <a:p>
                      <a:pPr marL="0" indent="0" algn="ctr">
                        <a:buFont typeface="Arial" charset="0"/>
                        <a:buNone/>
                      </a:pPr>
                      <a:r>
                        <a:rPr lang="en-US"/>
                        <a:t>Criterion-Based</a:t>
                      </a:r>
                    </a:p>
                  </a:txBody>
                  <a:tcPr/>
                </a:tc>
                <a:tc>
                  <a:txBody>
                    <a:bodyPr/>
                    <a:lstStyle/>
                    <a:p>
                      <a:pPr marL="0" indent="0" algn="ctr">
                        <a:buFont typeface="Arial" charset="0"/>
                        <a:buNone/>
                      </a:pPr>
                      <a:r>
                        <a:rPr lang="en-US"/>
                        <a:t>211</a:t>
                      </a:r>
                    </a:p>
                  </a:txBody>
                  <a:tcPr/>
                </a:tc>
                <a:tc>
                  <a:txBody>
                    <a:bodyPr/>
                    <a:lstStyle/>
                    <a:p>
                      <a:pPr marL="0" indent="0" algn="ctr">
                        <a:buFont typeface="Arial" charset="0"/>
                        <a:buNone/>
                      </a:pPr>
                      <a:r>
                        <a:rPr lang="en-US"/>
                        <a:t>62nd</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2832761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ChangeArrowheads="1"/>
          </p:cNvSpPr>
          <p:nvPr>
            <p:ph type="title" idx="4294967295"/>
          </p:nvPr>
        </p:nvSpPr>
        <p:spPr>
          <a:xfrm>
            <a:off x="1752600" y="101600"/>
            <a:ext cx="8318500" cy="1422400"/>
          </a:xfrm>
          <a:solidFill>
            <a:srgbClr val="57FF63"/>
          </a:solidFill>
          <a:ln>
            <a:solidFill>
              <a:schemeClr val="tx1"/>
            </a:solidFill>
          </a:ln>
        </p:spPr>
        <p:txBody>
          <a:bodyPr vert="horz" lIns="50800" tIns="50800" rIns="91440" bIns="50800" rtlCol="0" anchor="t">
            <a:normAutofit/>
          </a:bodyPr>
          <a:lstStyle/>
          <a:p>
            <a:pPr eaLnBrk="1" hangingPunct="1"/>
            <a:r>
              <a:rPr lang="en-US" sz="3200"/>
              <a:t>Schools Use GOM in Universal Screening Instead of Referral Driven Practices</a:t>
            </a:r>
          </a:p>
        </p:txBody>
      </p:sp>
      <p:pic>
        <p:nvPicPr>
          <p:cNvPr id="87042" name="Picture 3"/>
          <p:cNvPicPr>
            <a:picLocks noChangeAspect="1" noChangeArrowheads="1"/>
          </p:cNvPicPr>
          <p:nvPr/>
        </p:nvPicPr>
        <p:blipFill>
          <a:blip r:embed="rId3" cstate="print"/>
          <a:srcRect/>
          <a:stretch>
            <a:fillRect/>
          </a:stretch>
        </p:blipFill>
        <p:spPr bwMode="auto">
          <a:xfrm>
            <a:off x="1816100" y="1511301"/>
            <a:ext cx="5816600" cy="3825875"/>
          </a:xfrm>
          <a:prstGeom prst="rect">
            <a:avLst/>
          </a:prstGeom>
          <a:noFill/>
          <a:ln w="9525">
            <a:noFill/>
            <a:miter lim="800000"/>
            <a:headEnd/>
            <a:tailEnd/>
          </a:ln>
        </p:spPr>
      </p:pic>
      <p:grpSp>
        <p:nvGrpSpPr>
          <p:cNvPr id="2" name="Group 4"/>
          <p:cNvGrpSpPr>
            <a:grpSpLocks/>
          </p:cNvGrpSpPr>
          <p:nvPr/>
        </p:nvGrpSpPr>
        <p:grpSpPr bwMode="auto">
          <a:xfrm>
            <a:off x="3124200" y="1778000"/>
            <a:ext cx="7480300" cy="2717800"/>
            <a:chOff x="0" y="0"/>
            <a:chExt cx="4712" cy="1712"/>
          </a:xfrm>
        </p:grpSpPr>
        <p:sp>
          <p:nvSpPr>
            <p:cNvPr id="87049" name="Rectangle 5"/>
            <p:cNvSpPr>
              <a:spLocks/>
            </p:cNvSpPr>
            <p:nvPr/>
          </p:nvSpPr>
          <p:spPr bwMode="auto">
            <a:xfrm>
              <a:off x="3144" y="0"/>
              <a:ext cx="104" cy="616"/>
            </a:xfrm>
            <a:prstGeom prst="rect">
              <a:avLst/>
            </a:prstGeom>
            <a:solidFill>
              <a:srgbClr val="FB8013"/>
            </a:solidFill>
            <a:ln w="25400">
              <a:solidFill>
                <a:schemeClr val="tx1"/>
              </a:solidFill>
              <a:miter lim="800000"/>
              <a:headEnd/>
              <a:tailEnd/>
            </a:ln>
          </p:spPr>
          <p:txBody>
            <a:bodyPr/>
            <a:lstStyle/>
            <a:p>
              <a:pPr defTabSz="457200"/>
              <a:endParaRPr lang="en-US"/>
            </a:p>
          </p:txBody>
        </p:sp>
        <p:sp>
          <p:nvSpPr>
            <p:cNvPr id="87050" name="Line 6"/>
            <p:cNvSpPr>
              <a:spLocks noChangeShapeType="1"/>
            </p:cNvSpPr>
            <p:nvPr/>
          </p:nvSpPr>
          <p:spPr bwMode="auto">
            <a:xfrm rot="10800000" flipH="1">
              <a:off x="0" y="16"/>
              <a:ext cx="3128" cy="1496"/>
            </a:xfrm>
            <a:prstGeom prst="line">
              <a:avLst/>
            </a:prstGeom>
            <a:noFill/>
            <a:ln w="9525">
              <a:solidFill>
                <a:schemeClr val="tx1"/>
              </a:solidFill>
              <a:round/>
              <a:headEnd/>
              <a:tailEnd/>
            </a:ln>
          </p:spPr>
          <p:txBody>
            <a:bodyPr/>
            <a:lstStyle/>
            <a:p>
              <a:endParaRPr lang="en-US"/>
            </a:p>
          </p:txBody>
        </p:sp>
        <p:sp>
          <p:nvSpPr>
            <p:cNvPr id="87051" name="Line 7"/>
            <p:cNvSpPr>
              <a:spLocks noChangeShapeType="1"/>
            </p:cNvSpPr>
            <p:nvPr/>
          </p:nvSpPr>
          <p:spPr bwMode="auto">
            <a:xfrm rot="10800000" flipH="1">
              <a:off x="0" y="591"/>
              <a:ext cx="3119" cy="1121"/>
            </a:xfrm>
            <a:prstGeom prst="line">
              <a:avLst/>
            </a:prstGeom>
            <a:noFill/>
            <a:ln w="9525">
              <a:solidFill>
                <a:schemeClr val="tx1"/>
              </a:solidFill>
              <a:round/>
              <a:headEnd/>
              <a:tailEnd/>
            </a:ln>
          </p:spPr>
          <p:txBody>
            <a:bodyPr/>
            <a:lstStyle/>
            <a:p>
              <a:endParaRPr lang="en-US"/>
            </a:p>
          </p:txBody>
        </p:sp>
        <p:sp>
          <p:nvSpPr>
            <p:cNvPr id="87052" name="Rectangle 8"/>
            <p:cNvSpPr>
              <a:spLocks/>
            </p:cNvSpPr>
            <p:nvPr/>
          </p:nvSpPr>
          <p:spPr bwMode="auto">
            <a:xfrm>
              <a:off x="3376" y="56"/>
              <a:ext cx="1336" cy="392"/>
            </a:xfrm>
            <a:prstGeom prst="rect">
              <a:avLst/>
            </a:prstGeom>
            <a:noFill/>
            <a:ln w="9525">
              <a:noFill/>
              <a:miter lim="800000"/>
              <a:headEnd/>
              <a:tailEnd/>
            </a:ln>
          </p:spPr>
          <p:txBody>
            <a:bodyPr lIns="0" tIns="0" rIns="40639" bIns="0"/>
            <a:lstStyle/>
            <a:p>
              <a:pPr marL="39688" defTabSz="457200"/>
              <a:r>
                <a:rPr lang="en-US">
                  <a:cs typeface="Arial" charset="0"/>
                  <a:sym typeface="Arial" charset="0"/>
                </a:rPr>
                <a:t>&lt; 25th</a:t>
              </a:r>
            </a:p>
            <a:p>
              <a:pPr marL="39688" defTabSz="457200"/>
              <a:r>
                <a:rPr lang="en-US">
                  <a:cs typeface="Arial" charset="0"/>
                  <a:sym typeface="Arial" charset="0"/>
                </a:rPr>
                <a:t>Tier 2 Candidates</a:t>
              </a:r>
            </a:p>
          </p:txBody>
        </p:sp>
      </p:grpSp>
      <p:grpSp>
        <p:nvGrpSpPr>
          <p:cNvPr id="3" name="Group 9"/>
          <p:cNvGrpSpPr>
            <a:grpSpLocks/>
          </p:cNvGrpSpPr>
          <p:nvPr/>
        </p:nvGrpSpPr>
        <p:grpSpPr bwMode="auto">
          <a:xfrm>
            <a:off x="3060700" y="3111500"/>
            <a:ext cx="7543800" cy="1739900"/>
            <a:chOff x="0" y="0"/>
            <a:chExt cx="4752" cy="1096"/>
          </a:xfrm>
        </p:grpSpPr>
        <p:sp>
          <p:nvSpPr>
            <p:cNvPr id="87045" name="Rectangle 10"/>
            <p:cNvSpPr>
              <a:spLocks/>
            </p:cNvSpPr>
            <p:nvPr/>
          </p:nvSpPr>
          <p:spPr bwMode="auto">
            <a:xfrm>
              <a:off x="3184" y="0"/>
              <a:ext cx="104" cy="616"/>
            </a:xfrm>
            <a:prstGeom prst="rect">
              <a:avLst/>
            </a:prstGeom>
            <a:solidFill>
              <a:srgbClr val="FA0B11"/>
            </a:solidFill>
            <a:ln w="25400">
              <a:solidFill>
                <a:schemeClr val="tx1"/>
              </a:solidFill>
              <a:miter lim="800000"/>
              <a:headEnd/>
              <a:tailEnd/>
            </a:ln>
          </p:spPr>
          <p:txBody>
            <a:bodyPr/>
            <a:lstStyle/>
            <a:p>
              <a:pPr defTabSz="457200"/>
              <a:endParaRPr lang="en-US"/>
            </a:p>
          </p:txBody>
        </p:sp>
        <p:sp>
          <p:nvSpPr>
            <p:cNvPr id="87046" name="Line 11"/>
            <p:cNvSpPr>
              <a:spLocks noChangeShapeType="1"/>
            </p:cNvSpPr>
            <p:nvPr/>
          </p:nvSpPr>
          <p:spPr bwMode="auto">
            <a:xfrm rot="10800000" flipH="1">
              <a:off x="0" y="15"/>
              <a:ext cx="3168" cy="889"/>
            </a:xfrm>
            <a:prstGeom prst="line">
              <a:avLst/>
            </a:prstGeom>
            <a:noFill/>
            <a:ln w="9525">
              <a:solidFill>
                <a:schemeClr val="tx1"/>
              </a:solidFill>
              <a:round/>
              <a:headEnd/>
              <a:tailEnd/>
            </a:ln>
          </p:spPr>
          <p:txBody>
            <a:bodyPr/>
            <a:lstStyle/>
            <a:p>
              <a:endParaRPr lang="en-US"/>
            </a:p>
          </p:txBody>
        </p:sp>
        <p:sp>
          <p:nvSpPr>
            <p:cNvPr id="87047" name="Line 12"/>
            <p:cNvSpPr>
              <a:spLocks noChangeShapeType="1"/>
            </p:cNvSpPr>
            <p:nvPr/>
          </p:nvSpPr>
          <p:spPr bwMode="auto">
            <a:xfrm rot="10800000" flipH="1">
              <a:off x="8" y="608"/>
              <a:ext cx="3120" cy="488"/>
            </a:xfrm>
            <a:prstGeom prst="line">
              <a:avLst/>
            </a:prstGeom>
            <a:noFill/>
            <a:ln w="9525">
              <a:solidFill>
                <a:schemeClr val="tx1"/>
              </a:solidFill>
              <a:round/>
              <a:headEnd/>
              <a:tailEnd/>
            </a:ln>
          </p:spPr>
          <p:txBody>
            <a:bodyPr/>
            <a:lstStyle/>
            <a:p>
              <a:endParaRPr lang="en-US"/>
            </a:p>
          </p:txBody>
        </p:sp>
        <p:sp>
          <p:nvSpPr>
            <p:cNvPr id="87048" name="Rectangle 13"/>
            <p:cNvSpPr>
              <a:spLocks/>
            </p:cNvSpPr>
            <p:nvPr/>
          </p:nvSpPr>
          <p:spPr bwMode="auto">
            <a:xfrm>
              <a:off x="3416" y="56"/>
              <a:ext cx="1336" cy="728"/>
            </a:xfrm>
            <a:prstGeom prst="rect">
              <a:avLst/>
            </a:prstGeom>
            <a:noFill/>
            <a:ln w="9525">
              <a:noFill/>
              <a:miter lim="800000"/>
              <a:headEnd/>
              <a:tailEnd/>
            </a:ln>
          </p:spPr>
          <p:txBody>
            <a:bodyPr lIns="0" tIns="0" rIns="40639" bIns="0"/>
            <a:lstStyle/>
            <a:p>
              <a:pPr marL="39688" defTabSz="457200"/>
              <a:r>
                <a:rPr lang="en-US">
                  <a:cs typeface="Arial" charset="0"/>
                  <a:sym typeface="Arial" charset="0"/>
                </a:rPr>
                <a:t>&lt;10th</a:t>
              </a:r>
            </a:p>
            <a:p>
              <a:pPr marL="39688" defTabSz="457200"/>
              <a:r>
                <a:rPr lang="en-US">
                  <a:cs typeface="Arial" charset="0"/>
                  <a:sym typeface="Arial" charset="0"/>
                </a:rPr>
                <a:t>Individual Problem Solving and/or </a:t>
              </a:r>
            </a:p>
            <a:p>
              <a:pPr marL="39688" defTabSz="457200"/>
              <a:r>
                <a:rPr lang="en-US">
                  <a:cs typeface="Arial" charset="0"/>
                  <a:sym typeface="Arial" charset="0"/>
                </a:rPr>
                <a:t>Tier 3 Candidates</a:t>
              </a:r>
            </a:p>
          </p:txBody>
        </p:sp>
      </p:grpSp>
    </p:spTree>
    <p:extLst>
      <p:ext uri="{BB962C8B-B14F-4D97-AF65-F5344CB8AC3E}">
        <p14:creationId xmlns:p14="http://schemas.microsoft.com/office/powerpoint/2010/main" val="7302078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VrhzBt5WthCQckjhZrQC5m"/>
</p:tagLst>
</file>

<file path=ppt/tags/tag10.xml><?xml version="1.0" encoding="utf-8"?>
<p:tagLst xmlns:a="http://schemas.openxmlformats.org/drawingml/2006/main" xmlns:r="http://schemas.openxmlformats.org/officeDocument/2006/relationships" xmlns:p="http://schemas.openxmlformats.org/presentationml/2006/main">
  <p:tag name="DVSHAPEID" val="wRN5HEvPfkF17qvJsx198k"/>
</p:tagLst>
</file>

<file path=ppt/tags/tag2.xml><?xml version="1.0" encoding="utf-8"?>
<p:tagLst xmlns:a="http://schemas.openxmlformats.org/drawingml/2006/main" xmlns:r="http://schemas.openxmlformats.org/officeDocument/2006/relationships" xmlns:p="http://schemas.openxmlformats.org/presentationml/2006/main">
  <p:tag name="DVSHAPEID" val="93eoHr30Lk8ibGfvv0psT1"/>
</p:tagLst>
</file>

<file path=ppt/tags/tag3.xml><?xml version="1.0" encoding="utf-8"?>
<p:tagLst xmlns:a="http://schemas.openxmlformats.org/drawingml/2006/main" xmlns:r="http://schemas.openxmlformats.org/officeDocument/2006/relationships" xmlns:p="http://schemas.openxmlformats.org/presentationml/2006/main">
  <p:tag name="DVSHAPEID" val="F2euL77g5LgTmEDsukpHUu"/>
</p:tagLst>
</file>

<file path=ppt/tags/tag4.xml><?xml version="1.0" encoding="utf-8"?>
<p:tagLst xmlns:a="http://schemas.openxmlformats.org/drawingml/2006/main" xmlns:r="http://schemas.openxmlformats.org/officeDocument/2006/relationships" xmlns:p="http://schemas.openxmlformats.org/presentationml/2006/main">
  <p:tag name="DVSHAPEID" val="CZfRUwKHdDH8obacFWSufm"/>
</p:tagLst>
</file>

<file path=ppt/tags/tag5.xml><?xml version="1.0" encoding="utf-8"?>
<p:tagLst xmlns:a="http://schemas.openxmlformats.org/drawingml/2006/main" xmlns:r="http://schemas.openxmlformats.org/officeDocument/2006/relationships" xmlns:p="http://schemas.openxmlformats.org/presentationml/2006/main">
  <p:tag name="DVSHAPEID" val="2hkAS2w52b6bpefUcBwnxC"/>
</p:tagLst>
</file>

<file path=ppt/tags/tag6.xml><?xml version="1.0" encoding="utf-8"?>
<p:tagLst xmlns:a="http://schemas.openxmlformats.org/drawingml/2006/main" xmlns:r="http://schemas.openxmlformats.org/officeDocument/2006/relationships" xmlns:p="http://schemas.openxmlformats.org/presentationml/2006/main">
  <p:tag name="DVSHAPEID" val="begrhhEsPqefWXwkDHb7Bw"/>
</p:tagLst>
</file>

<file path=ppt/tags/tag7.xml><?xml version="1.0" encoding="utf-8"?>
<p:tagLst xmlns:a="http://schemas.openxmlformats.org/drawingml/2006/main" xmlns:r="http://schemas.openxmlformats.org/officeDocument/2006/relationships" xmlns:p="http://schemas.openxmlformats.org/presentationml/2006/main">
  <p:tag name="DVSHAPEID" val="1cLVXLKgXSPq66kqKfqAmG"/>
</p:tagLst>
</file>

<file path=ppt/tags/tag8.xml><?xml version="1.0" encoding="utf-8"?>
<p:tagLst xmlns:a="http://schemas.openxmlformats.org/drawingml/2006/main" xmlns:r="http://schemas.openxmlformats.org/officeDocument/2006/relationships" xmlns:p="http://schemas.openxmlformats.org/presentationml/2006/main">
  <p:tag name="DVSHAPEID" val="W9hhnSXPbq1Fc3GmjTIysm"/>
</p:tagLst>
</file>

<file path=ppt/tags/tag9.xml><?xml version="1.0" encoding="utf-8"?>
<p:tagLst xmlns:a="http://schemas.openxmlformats.org/drawingml/2006/main" xmlns:r="http://schemas.openxmlformats.org/officeDocument/2006/relationships" xmlns:p="http://schemas.openxmlformats.org/presentationml/2006/main">
  <p:tag name="DVSHAPEID" val="qwRpZcWWG09lgBEFnSj8Gp"/>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Navigate_Timeline">
  <a:themeElements>
    <a:clrScheme name="time_for_your_ideas">
      <a:dk1>
        <a:srgbClr val="000000"/>
      </a:dk1>
      <a:lt1>
        <a:srgbClr val="FFFFFF"/>
      </a:lt1>
      <a:dk2>
        <a:srgbClr val="E2380A"/>
      </a:dk2>
      <a:lt2>
        <a:srgbClr val="F0F3FB"/>
      </a:lt2>
      <a:accent1>
        <a:srgbClr val="FFA602"/>
      </a:accent1>
      <a:accent2>
        <a:srgbClr val="3B007E"/>
      </a:accent2>
      <a:accent3>
        <a:srgbClr val="01A4CD"/>
      </a:accent3>
      <a:accent4>
        <a:srgbClr val="01CFE6"/>
      </a:accent4>
      <a:accent5>
        <a:srgbClr val="B7D9E1"/>
      </a:accent5>
      <a:accent6>
        <a:srgbClr val="000000"/>
      </a:accent6>
      <a:hlink>
        <a:srgbClr val="657C95"/>
      </a:hlink>
      <a:folHlink>
        <a:srgbClr val="D8DBE4"/>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Anton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2_Default Design">
  <a:themeElements>
    <a:clrScheme name="Default Design 13">
      <a:dk1>
        <a:srgbClr val="969696"/>
      </a:dk1>
      <a:lt1>
        <a:srgbClr val="FFFFFF"/>
      </a:lt1>
      <a:dk2>
        <a:srgbClr val="5F5F5F"/>
      </a:dk2>
      <a:lt2>
        <a:srgbClr val="FFFFFF"/>
      </a:lt2>
      <a:accent1>
        <a:srgbClr val="CC3300"/>
      </a:accent1>
      <a:accent2>
        <a:srgbClr val="FFCC00"/>
      </a:accent2>
      <a:accent3>
        <a:srgbClr val="B6B6B6"/>
      </a:accent3>
      <a:accent4>
        <a:srgbClr val="DADADA"/>
      </a:accent4>
      <a:accent5>
        <a:srgbClr val="E2ADAA"/>
      </a:accent5>
      <a:accent6>
        <a:srgbClr val="E7B900"/>
      </a:accent6>
      <a:hlink>
        <a:srgbClr val="FF9933"/>
      </a:hlink>
      <a:folHlink>
        <a:srgbClr val="CC33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969696"/>
        </a:dk1>
        <a:lt1>
          <a:srgbClr val="FFFFFF"/>
        </a:lt1>
        <a:dk2>
          <a:srgbClr val="5F5F5F"/>
        </a:dk2>
        <a:lt2>
          <a:srgbClr val="FFFFFF"/>
        </a:lt2>
        <a:accent1>
          <a:srgbClr val="CC3300"/>
        </a:accent1>
        <a:accent2>
          <a:srgbClr val="FFCC00"/>
        </a:accent2>
        <a:accent3>
          <a:srgbClr val="B6B6B6"/>
        </a:accent3>
        <a:accent4>
          <a:srgbClr val="DADADA"/>
        </a:accent4>
        <a:accent5>
          <a:srgbClr val="E2ADAA"/>
        </a:accent5>
        <a:accent6>
          <a:srgbClr val="E7B900"/>
        </a:accent6>
        <a:hlink>
          <a:srgbClr val="FF9933"/>
        </a:hlink>
        <a:folHlink>
          <a:srgbClr val="CC33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Median">
  <a:themeElements>
    <a:clrScheme name="Composite">
      <a:dk1>
        <a:srgbClr val="000000"/>
      </a:dk1>
      <a:lt1>
        <a:srgbClr val="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Default Design">
  <a:themeElements>
    <a:clrScheme name="Default Design 13">
      <a:dk1>
        <a:srgbClr val="000000"/>
      </a:dk1>
      <a:lt1>
        <a:srgbClr val="EA2D00"/>
      </a:lt1>
      <a:dk2>
        <a:srgbClr val="000000"/>
      </a:dk2>
      <a:lt2>
        <a:srgbClr val="993300"/>
      </a:lt2>
      <a:accent1>
        <a:srgbClr val="FF3300"/>
      </a:accent1>
      <a:accent2>
        <a:srgbClr val="CCCC00"/>
      </a:accent2>
      <a:accent3>
        <a:srgbClr val="F3ADAA"/>
      </a:accent3>
      <a:accent4>
        <a:srgbClr val="000000"/>
      </a:accent4>
      <a:accent5>
        <a:srgbClr val="FFADAA"/>
      </a:accent5>
      <a:accent6>
        <a:srgbClr val="B9B900"/>
      </a:accent6>
      <a:hlink>
        <a:srgbClr val="99CC00"/>
      </a:hlink>
      <a:folHlink>
        <a:srgbClr val="CC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160463" rtl="0" eaLnBrk="1" fontAlgn="base" latinLnBrk="0" hangingPunct="1">
          <a:lnSpc>
            <a:spcPct val="100000"/>
          </a:lnSpc>
          <a:spcBef>
            <a:spcPct val="0"/>
          </a:spcBef>
          <a:spcAft>
            <a:spcPct val="0"/>
          </a:spcAft>
          <a:buClrTx/>
          <a:buSzTx/>
          <a:buFontTx/>
          <a:buNone/>
          <a:tabLst/>
          <a:defRPr kumimoji="0" lang="en-US" altLang="en-US" sz="23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160463" rtl="0" eaLnBrk="1" fontAlgn="base" latinLnBrk="0" hangingPunct="1">
          <a:lnSpc>
            <a:spcPct val="100000"/>
          </a:lnSpc>
          <a:spcBef>
            <a:spcPct val="0"/>
          </a:spcBef>
          <a:spcAft>
            <a:spcPct val="0"/>
          </a:spcAft>
          <a:buClrTx/>
          <a:buSzTx/>
          <a:buFontTx/>
          <a:buNone/>
          <a:tabLst/>
          <a:defRPr kumimoji="0" lang="en-US" altLang="en-US" sz="23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EA2D00"/>
        </a:lt1>
        <a:dk2>
          <a:srgbClr val="000000"/>
        </a:dk2>
        <a:lt2>
          <a:srgbClr val="993300"/>
        </a:lt2>
        <a:accent1>
          <a:srgbClr val="FF3300"/>
        </a:accent1>
        <a:accent2>
          <a:srgbClr val="CCCC00"/>
        </a:accent2>
        <a:accent3>
          <a:srgbClr val="F3ADAA"/>
        </a:accent3>
        <a:accent4>
          <a:srgbClr val="000000"/>
        </a:accent4>
        <a:accent5>
          <a:srgbClr val="FFADAA"/>
        </a:accent5>
        <a:accent6>
          <a:srgbClr val="B9B900"/>
        </a:accent6>
        <a:hlink>
          <a:srgbClr val="99CC00"/>
        </a:hlink>
        <a:folHlink>
          <a:srgbClr val="CC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2785</TotalTime>
  <Words>7580</Words>
  <Application>Microsoft Macintosh PowerPoint</Application>
  <PresentationFormat>Widescreen</PresentationFormat>
  <Paragraphs>1161</Paragraphs>
  <Slides>182</Slides>
  <Notes>170</Notes>
  <HiddenSlides>0</HiddenSlides>
  <MMClips>1</MMClips>
  <ScaleCrop>false</ScaleCrop>
  <HeadingPairs>
    <vt:vector size="8" baseType="variant">
      <vt:variant>
        <vt:lpstr>Fonts Used</vt:lpstr>
      </vt:variant>
      <vt:variant>
        <vt:i4>33</vt:i4>
      </vt:variant>
      <vt:variant>
        <vt:lpstr>Theme</vt:lpstr>
      </vt:variant>
      <vt:variant>
        <vt:i4>8</vt:i4>
      </vt:variant>
      <vt:variant>
        <vt:lpstr>Embedded OLE Servers</vt:lpstr>
      </vt:variant>
      <vt:variant>
        <vt:i4>1</vt:i4>
      </vt:variant>
      <vt:variant>
        <vt:lpstr>Slide Titles</vt:lpstr>
      </vt:variant>
      <vt:variant>
        <vt:i4>182</vt:i4>
      </vt:variant>
    </vt:vector>
  </HeadingPairs>
  <TitlesOfParts>
    <vt:vector size="224" baseType="lpstr">
      <vt:lpstr>MS PGothic</vt:lpstr>
      <vt:lpstr>MS PGothic</vt:lpstr>
      <vt:lpstr>Yu Gothic</vt:lpstr>
      <vt:lpstr>ヒラギノ角ゴ ProN W6</vt:lpstr>
      <vt:lpstr>Arial</vt:lpstr>
      <vt:lpstr>Arial Hebrew</vt:lpstr>
      <vt:lpstr>Arial Narrow</vt:lpstr>
      <vt:lpstr>Calibri</vt:lpstr>
      <vt:lpstr>Calibri Bold Italic</vt:lpstr>
      <vt:lpstr>Calibri Light</vt:lpstr>
      <vt:lpstr>Cambria</vt:lpstr>
      <vt:lpstr>Century Gothic</vt:lpstr>
      <vt:lpstr>Courier</vt:lpstr>
      <vt:lpstr>Futura</vt:lpstr>
      <vt:lpstr>Futura Bold</vt:lpstr>
      <vt:lpstr>Geneva</vt:lpstr>
      <vt:lpstr>Georgia</vt:lpstr>
      <vt:lpstr>Gill Sans</vt:lpstr>
      <vt:lpstr>Helvetica</vt:lpstr>
      <vt:lpstr>Helvetica Neue</vt:lpstr>
      <vt:lpstr>Helvetica Neue Light</vt:lpstr>
      <vt:lpstr>Lato</vt:lpstr>
      <vt:lpstr>Noto Sans Symbols</vt:lpstr>
      <vt:lpstr>Nunito</vt:lpstr>
      <vt:lpstr>Osaka</vt:lpstr>
      <vt:lpstr>Palatino</vt:lpstr>
      <vt:lpstr>Raleway</vt:lpstr>
      <vt:lpstr>Rockwell</vt:lpstr>
      <vt:lpstr>Tahoma</vt:lpstr>
      <vt:lpstr>Times</vt:lpstr>
      <vt:lpstr>Times New Roman</vt:lpstr>
      <vt:lpstr>Twentieth Century</vt:lpstr>
      <vt:lpstr>Wingdings</vt:lpstr>
      <vt:lpstr>Office Theme</vt:lpstr>
      <vt:lpstr>1_Office Theme</vt:lpstr>
      <vt:lpstr>1_Navigate_Timeline</vt:lpstr>
      <vt:lpstr>Shift</vt:lpstr>
      <vt:lpstr>Antonio template</vt:lpstr>
      <vt:lpstr>12_Default Design</vt:lpstr>
      <vt:lpstr>Median</vt:lpstr>
      <vt:lpstr>9_Default Design</vt:lpstr>
      <vt:lpstr>Clip</vt:lpstr>
      <vt:lpstr>SLD Eligibility Within an MTSS Framework: Necessary Components for Effective Decision-Making </vt:lpstr>
      <vt:lpstr>Agenda: Let’s Talk About SLD Eligibility</vt:lpstr>
      <vt:lpstr>Opening Activity</vt:lpstr>
      <vt:lpstr>Filter (2007) survey of practicing school psychologists in Minnesota</vt:lpstr>
      <vt:lpstr>Filter (2007) Survey Results – Top 5 activities by average hours per week</vt:lpstr>
      <vt:lpstr>A New Role: School Psychologists as Super heros!</vt:lpstr>
      <vt:lpstr>School Psychology Super Hero Skills</vt:lpstr>
      <vt:lpstr>Lost in the Woods</vt:lpstr>
      <vt:lpstr>Lost in the Woods </vt:lpstr>
      <vt:lpstr>Moral of the Story</vt:lpstr>
      <vt:lpstr>Thought for Today</vt:lpstr>
      <vt:lpstr>PowerPoint Presentation</vt:lpstr>
      <vt:lpstr>MTSS</vt:lpstr>
      <vt:lpstr>Thoughts on Sustainability</vt:lpstr>
      <vt:lpstr>PowerPoint Presentation</vt:lpstr>
      <vt:lpstr>Implementation: The Big Five!</vt:lpstr>
      <vt:lpstr>PowerPoint Presentation</vt:lpstr>
      <vt:lpstr>Why MTSS?</vt:lpstr>
      <vt:lpstr>Clarissa </vt:lpstr>
      <vt:lpstr>Zachary </vt:lpstr>
      <vt:lpstr>Cassie </vt:lpstr>
      <vt:lpstr>Jesse </vt:lpstr>
      <vt:lpstr>What are the Big Ideas around MTSS and Eligibility?</vt:lpstr>
      <vt:lpstr>Big Idea #1: There is not a right way to do a wrong thing.</vt:lpstr>
      <vt:lpstr>The SLD IQ Test - True or False</vt:lpstr>
      <vt:lpstr>The SLD I.Q. Test</vt:lpstr>
      <vt:lpstr>True or False</vt:lpstr>
      <vt:lpstr>Doing the right thing </vt:lpstr>
      <vt:lpstr>Problems with Current System</vt:lpstr>
      <vt:lpstr>Cognitive Processing?</vt:lpstr>
      <vt:lpstr>Cognitive Processing and Evaluations</vt:lpstr>
      <vt:lpstr>A few tips from Jim Ysseldyke</vt:lpstr>
      <vt:lpstr>Focus on Alterable Variables</vt:lpstr>
      <vt:lpstr>PowerPoint Presentation</vt:lpstr>
      <vt:lpstr>PowerPoint Presentation</vt:lpstr>
      <vt:lpstr>PowerPoint Presentation</vt:lpstr>
      <vt:lpstr>PowerPoint Presentation</vt:lpstr>
      <vt:lpstr>The question needs to change!</vt:lpstr>
      <vt:lpstr>Old Thinking</vt:lpstr>
      <vt:lpstr>MTSS…</vt:lpstr>
      <vt:lpstr> What We Were Getting:  The Old Way</vt:lpstr>
      <vt:lpstr>New Thinking</vt:lpstr>
      <vt:lpstr>New Thinking</vt:lpstr>
      <vt:lpstr>What I Know after 13 years of Implementing a Better way</vt:lpstr>
      <vt:lpstr>PowerPoint Presentation</vt:lpstr>
      <vt:lpstr>Big Idea #2: MTSS is about improving outcomes, not just about qualifying for services</vt:lpstr>
      <vt:lpstr>PowerPoint Presentation</vt:lpstr>
      <vt:lpstr>PowerPoint Presentation</vt:lpstr>
      <vt:lpstr>PowerPoint Presentation</vt:lpstr>
      <vt:lpstr>PowerPoint Presentation</vt:lpstr>
      <vt:lpstr>PowerPoint Presentation</vt:lpstr>
      <vt:lpstr>Big Idea #3: Data are not optional but we have to be Data Literate!</vt:lpstr>
      <vt:lpstr>Assessments</vt:lpstr>
      <vt:lpstr>Assessments</vt:lpstr>
      <vt:lpstr>PowerPoint Presentation</vt:lpstr>
      <vt:lpstr>PowerPoint Presentation</vt:lpstr>
      <vt:lpstr>PowerPoint Presentation</vt:lpstr>
      <vt:lpstr>Assessments</vt:lpstr>
      <vt:lpstr>Data Literacy The Key to Success</vt:lpstr>
      <vt:lpstr>Table Activity: Using these images, decide on the purpose of each assessment and provide a rationale on why. </vt:lpstr>
      <vt:lpstr>Assessment “four” a Purpose…</vt:lpstr>
      <vt:lpstr>Screening</vt:lpstr>
      <vt:lpstr>Elementary Screening</vt:lpstr>
      <vt:lpstr>Secondary Screening</vt:lpstr>
      <vt:lpstr>Secondary Risk Indicators (1) </vt:lpstr>
      <vt:lpstr>Secondary Risk Indicators (2) </vt:lpstr>
      <vt:lpstr>Screening: SEL</vt:lpstr>
      <vt:lpstr>Prediction is critical to Prevention and Intervention:  </vt:lpstr>
      <vt:lpstr>Diagnostic</vt:lpstr>
      <vt:lpstr>Diagnostic Examples</vt:lpstr>
      <vt:lpstr>Diagnostic Example</vt:lpstr>
      <vt:lpstr>Progress  Monitoring</vt:lpstr>
      <vt:lpstr>Progress Monitoring</vt:lpstr>
      <vt:lpstr>Progress Monitoring</vt:lpstr>
      <vt:lpstr>Outcomes</vt:lpstr>
      <vt:lpstr>PowerPoint Presentation</vt:lpstr>
      <vt:lpstr>Outcomes</vt:lpstr>
      <vt:lpstr>The Data Literacy Remedy</vt:lpstr>
      <vt:lpstr>PowerPoint Presentation</vt:lpstr>
      <vt:lpstr>Assessment Inventory</vt:lpstr>
      <vt:lpstr>PowerPoint Presentation</vt:lpstr>
      <vt:lpstr>PowerPoint Presentation</vt:lpstr>
      <vt:lpstr>PowerPoint Presentation</vt:lpstr>
      <vt:lpstr>PowerPoint Presentation</vt:lpstr>
      <vt:lpstr>PowerPoint Presentation</vt:lpstr>
      <vt:lpstr>Resources for Your Team</vt:lpstr>
      <vt:lpstr>Quick Chat</vt:lpstr>
      <vt:lpstr>Big Idea #4</vt:lpstr>
      <vt:lpstr>Data-Based Decision Making</vt:lpstr>
      <vt:lpstr>Data-Based Decision Making</vt:lpstr>
      <vt:lpstr>What is expected?</vt:lpstr>
      <vt:lpstr>Comparisons: 80% Based on What?</vt:lpstr>
      <vt:lpstr>Norm-Based: Example</vt:lpstr>
      <vt:lpstr>Development of Target Scores</vt:lpstr>
      <vt:lpstr>PowerPoint Presentation</vt:lpstr>
      <vt:lpstr>PowerPoint Presentation</vt:lpstr>
      <vt:lpstr>Another Criterion-Based Example: TIES</vt:lpstr>
      <vt:lpstr>Caveats and Cautions</vt:lpstr>
      <vt:lpstr>Schools Use GOM in Universal Screening Instead of Referral Driven Practices</vt:lpstr>
      <vt:lpstr>Data-Based Decision Making</vt:lpstr>
      <vt:lpstr>Data System</vt:lpstr>
      <vt:lpstr>Data-Based Decision Making</vt:lpstr>
      <vt:lpstr>Decision-Making Rules</vt:lpstr>
      <vt:lpstr>PowerPoint Presentation</vt:lpstr>
      <vt:lpstr>PowerPoint Presentation</vt:lpstr>
      <vt:lpstr>Documentation of Process is Critical</vt:lpstr>
      <vt:lpstr>Action Item: Take Stock!</vt:lpstr>
      <vt:lpstr>Big Idea #5: Don’t Ignore Unviversal  Instruction!</vt:lpstr>
      <vt:lpstr>Pop-Up: How do you define universal instruction?</vt:lpstr>
      <vt:lpstr>Why Focus on Core Instruction?</vt:lpstr>
      <vt:lpstr>The Relationship Between MTSS &amp; the Book</vt:lpstr>
      <vt:lpstr>Core Instruction Tier 1</vt:lpstr>
      <vt:lpstr>Goal for a Strong Core</vt:lpstr>
      <vt:lpstr>It is Impossible to Intervene Your Way Out of a Problem w/Universal Instruction! </vt:lpstr>
      <vt:lpstr>Embedding an Action Planning Process into the Work</vt:lpstr>
      <vt:lpstr>Quick Chat: Tier 1</vt:lpstr>
      <vt:lpstr>Big Idea #6: We have an URGENT need  for Powerful Instruction and Interventions Across Tiers of Service</vt:lpstr>
      <vt:lpstr>PowerPoint Presentation</vt:lpstr>
      <vt:lpstr>PowerPoint Presentation</vt:lpstr>
      <vt:lpstr>This is what we had…</vt:lpstr>
      <vt:lpstr>PowerPoint Presentation</vt:lpstr>
      <vt:lpstr>Successful Multi-Tier Models Have:</vt:lpstr>
      <vt:lpstr>Defining Tier 2 Instruction</vt:lpstr>
      <vt:lpstr>Tier 2 is “MORE”</vt:lpstr>
      <vt:lpstr>PowerPoint Presentation</vt:lpstr>
      <vt:lpstr>Secondary Practices for  Tier 2 Intervention</vt:lpstr>
      <vt:lpstr>Secondary Examples</vt:lpstr>
      <vt:lpstr>Quality Components of Tier 3</vt:lpstr>
      <vt:lpstr>Intensive Interventions Defined:</vt:lpstr>
      <vt:lpstr>Work on the Right Problem!</vt:lpstr>
      <vt:lpstr>Steps of Problem-Solving</vt:lpstr>
      <vt:lpstr>Tier 3: Intense Intervention</vt:lpstr>
      <vt:lpstr>Students Requiring Intensive Instruction</vt:lpstr>
      <vt:lpstr>How Intense is the Intervention? Considering Defining Factors</vt:lpstr>
      <vt:lpstr>What Could We Change?</vt:lpstr>
      <vt:lpstr>Highly Effective Practices (Hattie, 2009)</vt:lpstr>
      <vt:lpstr>Case Review Protocol: Problem Solving Model</vt:lpstr>
      <vt:lpstr>The Importance of Inventories</vt:lpstr>
      <vt:lpstr>PowerPoint Presentation</vt:lpstr>
      <vt:lpstr>Big Idea #7: Collaboration and Teamwork are Essential.</vt:lpstr>
      <vt:lpstr>Consider Nested Teams to  Support MTSS Implementation</vt:lpstr>
      <vt:lpstr>PowerPoint Presentation</vt:lpstr>
      <vt:lpstr>PowerPoint Presentation</vt:lpstr>
      <vt:lpstr>2 Minute Discussion</vt:lpstr>
      <vt:lpstr>Big Idea #8: Treatment Integrity is not a “Maybe.”</vt:lpstr>
      <vt:lpstr>Fidelity of Implementation</vt:lpstr>
      <vt:lpstr>Big Idea #9: Special Education Should Be</vt:lpstr>
      <vt:lpstr>What is DIFFERENT once a student qualifies for Special Education?</vt:lpstr>
      <vt:lpstr>Important Questions</vt:lpstr>
      <vt:lpstr>Instructional Match is Critical</vt:lpstr>
      <vt:lpstr>National Consensus that Special Education (Still) isn’t “Special”</vt:lpstr>
      <vt:lpstr>National Consensus that Special Education (Still) isn’t “Special”</vt:lpstr>
      <vt:lpstr>PowerPoint Presentation</vt:lpstr>
      <vt:lpstr>PowerPoint Presentation</vt:lpstr>
      <vt:lpstr>Special Education and MTSS Entitlement</vt:lpstr>
      <vt:lpstr>PowerPoint Presentation</vt:lpstr>
      <vt:lpstr>How to Measure the Performance discrepancy?</vt:lpstr>
      <vt:lpstr>Norms Matter when Determining the performance Discrepancy</vt:lpstr>
      <vt:lpstr>Use of Local Norms</vt:lpstr>
      <vt:lpstr>Mark Shinn’s Cut to the Chase Perspective</vt:lpstr>
      <vt:lpstr>A Severe performance Discrepancy</vt:lpstr>
      <vt:lpstr>PowerPoint Presentation</vt:lpstr>
      <vt:lpstr>PowerPoint Presentation</vt:lpstr>
      <vt:lpstr>PowerPoint Presentation</vt:lpstr>
      <vt:lpstr>CBM Is a useful tool TO MEASURE THE PROGRESS DISCREPANCY</vt:lpstr>
      <vt:lpstr>PowerPoint Presentation</vt:lpstr>
      <vt:lpstr>CURRENT PRACTICES</vt:lpstr>
      <vt:lpstr>The performance Discrepancy is in Basic Skills That Require Intervention</vt:lpstr>
      <vt:lpstr>RtI as SLD Identification Grades 9-12</vt:lpstr>
      <vt:lpstr>Grade 9-12 SlD Performance Discrepancy</vt:lpstr>
      <vt:lpstr>Measuring The High School Progress Discrepancy</vt:lpstr>
      <vt:lpstr>Filter (2007) Survey Results – Top 3 overall areas of need for training</vt:lpstr>
      <vt:lpstr>Barriers</vt:lpstr>
      <vt:lpstr>PowerPoint Presentation</vt:lpstr>
      <vt:lpstr>Student Population</vt:lpstr>
      <vt:lpstr>Lack of Capacity within Your Teams</vt:lpstr>
      <vt:lpstr>Understanding of your Role</vt:lpstr>
      <vt:lpstr>Lack of Skills?</vt:lpstr>
      <vt:lpstr>Closing Activity</vt:lpstr>
      <vt:lpstr>What’s Next?  Is Change Necessary?</vt:lpstr>
      <vt:lpstr>The Moso Bamboo Tree</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Kimberly A Gibbons</cp:lastModifiedBy>
  <cp:revision>103</cp:revision>
  <cp:lastPrinted>2018-08-13T13:51:33Z</cp:lastPrinted>
  <dcterms:created xsi:type="dcterms:W3CDTF">2017-08-06T16:37:25Z</dcterms:created>
  <dcterms:modified xsi:type="dcterms:W3CDTF">2019-10-31T15:22:36Z</dcterms:modified>
</cp:coreProperties>
</file>