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63" r:id="rId5"/>
    <p:sldId id="264" r:id="rId6"/>
    <p:sldId id="265" r:id="rId7"/>
    <p:sldId id="261" r:id="rId8"/>
    <p:sldId id="266" r:id="rId9"/>
    <p:sldId id="267" r:id="rId10"/>
    <p:sldId id="268" r:id="rId11"/>
    <p:sldId id="270" r:id="rId12"/>
    <p:sldId id="274" r:id="rId13"/>
    <p:sldId id="259" r:id="rId14"/>
    <p:sldId id="260" r:id="rId15"/>
    <p:sldId id="368" r:id="rId16"/>
    <p:sldId id="370" r:id="rId17"/>
    <p:sldId id="369" r:id="rId18"/>
    <p:sldId id="271" r:id="rId19"/>
    <p:sldId id="27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EBD"/>
    <a:srgbClr val="FDF5BF"/>
    <a:srgbClr val="C2F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81858" autoAdjust="0"/>
  </p:normalViewPr>
  <p:slideViewPr>
    <p:cSldViewPr snapToGrid="0">
      <p:cViewPr varScale="1">
        <p:scale>
          <a:sx n="86" d="100"/>
          <a:sy n="86" d="100"/>
        </p:scale>
        <p:origin x="606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HCS084VSNAPF006\DOE\SpecEd\HOME\CullumJ\Student%20Outcomes%20Focused%20Data%20Analysis%20Plans\Cross-Indicator%20Analyses\Secondary%20&amp;%20Post-Secondary%20Outcomes%20for%20Students%20with%20Disabilities%20By%20PC,%20Suspensions,%20&amp;%20Pre-HS%20Academic%20Functioning.docx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'Personal Curriculum'!$A$12</c:f>
              <c:strCache>
                <c:ptCount val="1"/>
                <c:pt idx="0">
                  <c:v>Used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'Personal Curriculum'!$B$10:$D$10</c:f>
              <c:strCache>
                <c:ptCount val="3"/>
                <c:pt idx="0">
                  <c:v>4-yr Dropout Rate</c:v>
                </c:pt>
                <c:pt idx="1">
                  <c:v>4-yr Graduation Rate</c:v>
                </c:pt>
                <c:pt idx="2">
                  <c:v>College Enrollment Rate</c:v>
                </c:pt>
              </c:strCache>
            </c:strRef>
          </c:cat>
          <c:val>
            <c:numRef>
              <c:f>'Personal Curriculum'!$B$12:$D$12</c:f>
              <c:numCache>
                <c:formatCode>0.00%</c:formatCode>
                <c:ptCount val="3"/>
                <c:pt idx="0">
                  <c:v>1.4E-2</c:v>
                </c:pt>
                <c:pt idx="1">
                  <c:v>0.88070000000000004</c:v>
                </c:pt>
                <c:pt idx="2">
                  <c:v>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D5-4172-9A69-4E44ED75E921}"/>
            </c:ext>
          </c:extLst>
        </c:ser>
        <c:ser>
          <c:idx val="2"/>
          <c:order val="2"/>
          <c:tx>
            <c:strRef>
              <c:f>'Personal Curriculum'!$A$13</c:f>
              <c:strCache>
                <c:ptCount val="1"/>
                <c:pt idx="0">
                  <c:v>Did Not Use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rgbClr val="002060"/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'Personal Curriculum'!$B$10:$D$10</c:f>
              <c:strCache>
                <c:ptCount val="3"/>
                <c:pt idx="0">
                  <c:v>4-yr Dropout Rate</c:v>
                </c:pt>
                <c:pt idx="1">
                  <c:v>4-yr Graduation Rate</c:v>
                </c:pt>
                <c:pt idx="2">
                  <c:v>College Enrollment Rate</c:v>
                </c:pt>
              </c:strCache>
            </c:strRef>
          </c:cat>
          <c:val>
            <c:numRef>
              <c:f>'Personal Curriculum'!$B$13:$D$13</c:f>
              <c:numCache>
                <c:formatCode>0.00%</c:formatCode>
                <c:ptCount val="3"/>
                <c:pt idx="0">
                  <c:v>5.4000000000000006E-2</c:v>
                </c:pt>
                <c:pt idx="1">
                  <c:v>0.59079999999999999</c:v>
                </c:pt>
                <c:pt idx="2">
                  <c:v>0.33810000000000001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D5-4172-9A69-4E44ED75E9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5033952"/>
        <c:axId val="77108255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'Personal Curriculum'!$A$11</c15:sqref>
                        </c15:formulaRef>
                      </c:ext>
                    </c:extLst>
                    <c:strCache>
                      <c:ptCount val="1"/>
                      <c:pt idx="0">
                        <c:v>Personal Curriculum Use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'Personal Curriculum'!$B$10:$D$10</c15:sqref>
                        </c15:formulaRef>
                      </c:ext>
                    </c:extLst>
                    <c:strCache>
                      <c:ptCount val="3"/>
                      <c:pt idx="0">
                        <c:v>4-yr Dropout Rate</c:v>
                      </c:pt>
                      <c:pt idx="1">
                        <c:v>4-yr Graduation Rate</c:v>
                      </c:pt>
                      <c:pt idx="2">
                        <c:v>College Enrollment Rate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'Personal Curriculum'!$B$11:$D$11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59D5-4172-9A69-4E44ED75E921}"/>
                  </c:ext>
                </c:extLst>
              </c15:ser>
            </c15:filteredBarSeries>
          </c:ext>
        </c:extLst>
      </c:barChart>
      <c:catAx>
        <c:axId val="675033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082552"/>
        <c:crosses val="autoZero"/>
        <c:auto val="1"/>
        <c:lblAlgn val="ctr"/>
        <c:lblOffset val="100"/>
        <c:noMultiLvlLbl val="0"/>
      </c:catAx>
      <c:valAx>
        <c:axId val="771082552"/>
        <c:scaling>
          <c:orientation val="minMax"/>
          <c:max val="0.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5033952"/>
        <c:crosses val="autoZero"/>
        <c:crossBetween val="between"/>
        <c:majorUnit val="0.1500000000000000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2640130788736147E-2"/>
          <c:y val="4.0582641210944528E-2"/>
          <c:w val="0.92484887385762582"/>
          <c:h val="0.70806124157958594"/>
        </c:manualLayout>
      </c:layout>
      <c:lineChart>
        <c:grouping val="standard"/>
        <c:varyColors val="0"/>
        <c:ser>
          <c:idx val="1"/>
          <c:order val="1"/>
          <c:tx>
            <c:strRef>
              <c:f>'Gen Ed Integration'!$C$16</c:f>
              <c:strCache>
                <c:ptCount val="1"/>
                <c:pt idx="0">
                  <c:v>4-yr Dropout Rate</c:v>
                </c:pt>
              </c:strCache>
            </c:strRef>
          </c:tx>
          <c:spPr>
            <a:ln w="635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63500">
                <a:solidFill>
                  <a:schemeClr val="accent1"/>
                </a:solidFill>
              </a:ln>
              <a:effectLst/>
            </c:spPr>
          </c:marker>
          <c:dLbls>
            <c:dLbl>
              <c:idx val="4"/>
              <c:layout>
                <c:manualLayout>
                  <c:x val="-3.5013457004315136E-2"/>
                  <c:y val="-8.22684164479440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0F2-4906-9441-970C6B347371}"/>
                </c:ext>
              </c:extLst>
            </c:dLbl>
            <c:dLbl>
              <c:idx val="5"/>
              <c:delete val="1"/>
              <c:extLst xmlns:c15="http://schemas.microsoft.com/office/drawing/2012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0F2-4906-9441-970C6B347371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'Gen Ed Integration'!$A$17:$A$23</c15:sqref>
                  </c15:fullRef>
                </c:ext>
              </c:extLst>
              <c:f>'Gen Ed Integration'!$A$18:$A$23</c:f>
              <c:strCache>
                <c:ptCount val="6"/>
                <c:pt idx="0">
                  <c:v>High</c:v>
                </c:pt>
                <c:pt idx="1">
                  <c:v>Moderate to High</c:v>
                </c:pt>
                <c:pt idx="2">
                  <c:v>Moderate</c:v>
                </c:pt>
                <c:pt idx="3">
                  <c:v>Low to Moderate  </c:v>
                </c:pt>
                <c:pt idx="4">
                  <c:v>Low</c:v>
                </c:pt>
                <c:pt idx="5">
                  <c:v>Very Low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'Gen Ed Integration'!$C$17:$C$23</c15:sqref>
                  </c15:fullRef>
                </c:ext>
              </c:extLst>
              <c:f>'Gen Ed Integration'!$C$18:$C$23</c:f>
              <c:numCache>
                <c:formatCode>0.00%</c:formatCode>
                <c:ptCount val="6"/>
                <c:pt idx="0">
                  <c:v>6.6400000000000001E-2</c:v>
                </c:pt>
                <c:pt idx="1">
                  <c:v>8.6099999999999996E-2</c:v>
                </c:pt>
                <c:pt idx="2">
                  <c:v>0.1239</c:v>
                </c:pt>
                <c:pt idx="3">
                  <c:v>9.1800000000000007E-2</c:v>
                </c:pt>
                <c:pt idx="4">
                  <c:v>0.1076</c:v>
                </c:pt>
                <c:pt idx="5">
                  <c:v>8.9099999999999999E-2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2-10F2-4906-9441-970C6B347371}"/>
            </c:ext>
          </c:extLst>
        </c:ser>
        <c:ser>
          <c:idx val="2"/>
          <c:order val="2"/>
          <c:tx>
            <c:strRef>
              <c:f>'Gen Ed Integration'!$D$16</c:f>
              <c:strCache>
                <c:ptCount val="1"/>
                <c:pt idx="0">
                  <c:v>4-yr Graduation Rate</c:v>
                </c:pt>
              </c:strCache>
            </c:strRef>
          </c:tx>
          <c:spPr>
            <a:ln w="635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63500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9.9928822456514972E-3"/>
                  <c:y val="-7.1980728436342716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0F2-4906-9441-970C6B347371}"/>
                </c:ext>
              </c:extLst>
            </c:dLbl>
            <c:dLbl>
              <c:idx val="1"/>
              <c:layout>
                <c:manualLayout>
                  <c:x val="-5.5438409181903627E-3"/>
                  <c:y val="-3.60166229221347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0F2-4906-9441-970C6B347371}"/>
                </c:ext>
              </c:extLst>
            </c:dLbl>
            <c:dLbl>
              <c:idx val="2"/>
              <c:layout>
                <c:manualLayout>
                  <c:x val="4.3431647315272034E-3"/>
                  <c:y val="-3.37944006999125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0F2-4906-9441-970C6B347371}"/>
                </c:ext>
              </c:extLst>
            </c:dLbl>
            <c:dLbl>
              <c:idx val="3"/>
              <c:layout>
                <c:manualLayout>
                  <c:x val="-2.7189821611281642E-3"/>
                  <c:y val="-4.71277340332459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0F2-4906-9441-970C6B347371}"/>
                </c:ext>
              </c:extLst>
            </c:dLbl>
            <c:dLbl>
              <c:idx val="4"/>
              <c:layout>
                <c:manualLayout>
                  <c:x val="-6.1570465768050281E-2"/>
                  <c:y val="4.5476815398075239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0F2-4906-9441-970C6B347371}"/>
                </c:ext>
              </c:extLst>
            </c:dLbl>
            <c:dLbl>
              <c:idx val="5"/>
              <c:layout>
                <c:manualLayout>
                  <c:x val="7.8474353841363042E-3"/>
                  <c:y val="-3.989676290463773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0F2-4906-9441-970C6B347371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'Gen Ed Integration'!$A$17:$A$23</c15:sqref>
                  </c15:fullRef>
                </c:ext>
              </c:extLst>
              <c:f>'Gen Ed Integration'!$A$18:$A$23</c:f>
              <c:strCache>
                <c:ptCount val="6"/>
                <c:pt idx="0">
                  <c:v>High</c:v>
                </c:pt>
                <c:pt idx="1">
                  <c:v>Moderate to High</c:v>
                </c:pt>
                <c:pt idx="2">
                  <c:v>Moderate</c:v>
                </c:pt>
                <c:pt idx="3">
                  <c:v>Low to Moderate  </c:v>
                </c:pt>
                <c:pt idx="4">
                  <c:v>Low</c:v>
                </c:pt>
                <c:pt idx="5">
                  <c:v>Very Low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'Gen Ed Integration'!$D$17:$D$23</c15:sqref>
                  </c15:fullRef>
                </c:ext>
              </c:extLst>
              <c:f>'Gen Ed Integration'!$D$18:$D$23</c:f>
              <c:numCache>
                <c:formatCode>0.00%</c:formatCode>
                <c:ptCount val="6"/>
                <c:pt idx="0">
                  <c:v>0.74480000000000002</c:v>
                </c:pt>
                <c:pt idx="1">
                  <c:v>0.63090000000000002</c:v>
                </c:pt>
                <c:pt idx="2">
                  <c:v>0.42930000000000001</c:v>
                </c:pt>
                <c:pt idx="3">
                  <c:v>0.23830000000000001</c:v>
                </c:pt>
                <c:pt idx="4">
                  <c:v>8.3299999999999999E-2</c:v>
                </c:pt>
                <c:pt idx="5">
                  <c:v>9.4700000000000006E-2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10F2-4906-9441-970C6B347371}"/>
            </c:ext>
          </c:extLst>
        </c:ser>
        <c:ser>
          <c:idx val="3"/>
          <c:order val="3"/>
          <c:tx>
            <c:strRef>
              <c:f>'Gen Ed Integration'!$E$16</c:f>
              <c:strCache>
                <c:ptCount val="1"/>
                <c:pt idx="0">
                  <c:v>College Enrollment Rate</c:v>
                </c:pt>
              </c:strCache>
            </c:strRef>
          </c:tx>
          <c:spPr>
            <a:ln w="6350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63500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1.8361581920903956E-2"/>
                  <c:y val="-4.22222222222222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0F2-4906-9441-970C6B347371}"/>
                </c:ext>
              </c:extLst>
            </c:dLbl>
            <c:dLbl>
              <c:idx val="1"/>
              <c:layout>
                <c:manualLayout>
                  <c:x val="2.8248587570621469E-3"/>
                  <c:y val="-3.77777777777778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0F2-4906-9441-970C6B347371}"/>
                </c:ext>
              </c:extLst>
            </c:dLbl>
            <c:dLbl>
              <c:idx val="2"/>
              <c:layout>
                <c:manualLayout>
                  <c:x val="-7.0621468926553672E-3"/>
                  <c:y val="-3.55555555555555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0F2-4906-9441-970C6B347371}"/>
                </c:ext>
              </c:extLst>
            </c:dLbl>
            <c:dLbl>
              <c:idx val="3"/>
              <c:layout>
                <c:manualLayout>
                  <c:x val="-4.4571044085590997E-2"/>
                  <c:y val="-5.24439195100613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0F2-4906-9441-970C6B347371}"/>
                </c:ext>
              </c:extLst>
            </c:dLbl>
            <c:dLbl>
              <c:idx val="4"/>
              <c:layout>
                <c:manualLayout>
                  <c:x val="-1.4124293785311771E-3"/>
                  <c:y val="4.73331583552056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0F2-4906-9441-970C6B347371}"/>
                </c:ext>
              </c:extLst>
            </c:dLbl>
            <c:dLbl>
              <c:idx val="5"/>
              <c:delete val="1"/>
              <c:extLst xmlns:c15="http://schemas.microsoft.com/office/drawing/2012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0F2-4906-9441-970C6B347371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'Gen Ed Integration'!$A$17:$A$23</c15:sqref>
                  </c15:fullRef>
                </c:ext>
              </c:extLst>
              <c:f>'Gen Ed Integration'!$A$18:$A$23</c:f>
              <c:strCache>
                <c:ptCount val="6"/>
                <c:pt idx="0">
                  <c:v>High</c:v>
                </c:pt>
                <c:pt idx="1">
                  <c:v>Moderate to High</c:v>
                </c:pt>
                <c:pt idx="2">
                  <c:v>Moderate</c:v>
                </c:pt>
                <c:pt idx="3">
                  <c:v>Low to Moderate  </c:v>
                </c:pt>
                <c:pt idx="4">
                  <c:v>Low</c:v>
                </c:pt>
                <c:pt idx="5">
                  <c:v>Very Low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'Gen Ed Integration'!$E$17:$E$23</c15:sqref>
                  </c15:fullRef>
                </c:ext>
              </c:extLst>
              <c:f>'Gen Ed Integration'!$E$18:$E$23</c:f>
              <c:numCache>
                <c:formatCode>0.00%</c:formatCode>
                <c:ptCount val="6"/>
                <c:pt idx="0">
                  <c:v>0.46039999999999998</c:v>
                </c:pt>
                <c:pt idx="1">
                  <c:v>0.30549999999999999</c:v>
                </c:pt>
                <c:pt idx="2">
                  <c:v>0.1827</c:v>
                </c:pt>
                <c:pt idx="3">
                  <c:v>0.1148</c:v>
                </c:pt>
                <c:pt idx="4">
                  <c:v>5.1700000000000003E-2</c:v>
                </c:pt>
                <c:pt idx="5">
                  <c:v>8.77E-2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10-10F2-4906-9441-970C6B3473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75221440"/>
        <c:axId val="775222096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'Gen Ed Integration'!$B$16</c15:sqref>
                        </c15:formulaRef>
                      </c:ext>
                    </c:extLst>
                    <c:strCache>
                      <c:ptCount val="1"/>
                      <c:pt idx="0">
                        <c:v>Number of Students with each Characteristic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cat>
                  <c:strRef>
                    <c:extLst>
                      <c:ext uri="{02D57815-91ED-43cb-92C2-25804820EDAC}">
                        <c15:fullRef>
                          <c15:sqref>'Gen Ed Integration'!$A$17:$A$23</c15:sqref>
                        </c15:fullRef>
                        <c15:formulaRef>
                          <c15:sqref>'Gen Ed Integration'!$A$18:$A$23</c15:sqref>
                        </c15:formulaRef>
                      </c:ext>
                    </c:extLst>
                    <c:strCache>
                      <c:ptCount val="6"/>
                      <c:pt idx="0">
                        <c:v>High</c:v>
                      </c:pt>
                      <c:pt idx="1">
                        <c:v>Moderate to High</c:v>
                      </c:pt>
                      <c:pt idx="2">
                        <c:v>Moderate</c:v>
                      </c:pt>
                      <c:pt idx="3">
                        <c:v>Low to Moderate  </c:v>
                      </c:pt>
                      <c:pt idx="4">
                        <c:v>Low</c:v>
                      </c:pt>
                      <c:pt idx="5">
                        <c:v>Very Low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ullRef>
                          <c15:sqref>'Gen Ed Integration'!$B$17:$B$23</c15:sqref>
                        </c15:fullRef>
                        <c15:formulaRef>
                          <c15:sqref>'Gen Ed Integration'!$B$18:$B$23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7218</c:v>
                      </c:pt>
                      <c:pt idx="1">
                        <c:v>2612</c:v>
                      </c:pt>
                      <c:pt idx="2">
                        <c:v>1768</c:v>
                      </c:pt>
                      <c:pt idx="3">
                        <c:v>915</c:v>
                      </c:pt>
                      <c:pt idx="4">
                        <c:v>948</c:v>
                      </c:pt>
                      <c:pt idx="5">
                        <c:v>718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11-10F2-4906-9441-970C6B347371}"/>
                  </c:ext>
                </c:extLst>
              </c15:ser>
            </c15:filteredLineSeries>
          </c:ext>
        </c:extLst>
      </c:lineChart>
      <c:catAx>
        <c:axId val="775221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5222096"/>
        <c:crosses val="autoZero"/>
        <c:auto val="1"/>
        <c:lblAlgn val="ctr"/>
        <c:lblOffset val="100"/>
        <c:noMultiLvlLbl val="0"/>
      </c:catAx>
      <c:valAx>
        <c:axId val="775222096"/>
        <c:scaling>
          <c:orientation val="minMax"/>
          <c:max val="0.7500000000000001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5221440"/>
        <c:crosses val="autoZero"/>
        <c:crossBetween val="between"/>
        <c:majorUnit val="0.1500000000000000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772142418789463E-2"/>
          <c:y val="3.4981496462228673E-2"/>
          <c:w val="0.92685313279036952"/>
          <c:h val="0.70186673383360021"/>
        </c:manualLayout>
      </c:layout>
      <c:lineChart>
        <c:grouping val="standard"/>
        <c:varyColors val="0"/>
        <c:ser>
          <c:idx val="2"/>
          <c:order val="2"/>
          <c:tx>
            <c:strRef>
              <c:f>Assessments!$D$97</c:f>
              <c:strCache>
                <c:ptCount val="1"/>
                <c:pt idx="0">
                  <c:v>4-yr Graduation Rate Alternate</c:v>
                </c:pt>
              </c:strCache>
              <c:extLst xmlns:c15="http://schemas.microsoft.com/office/drawing/2012/chart"/>
            </c:strRef>
          </c:tx>
          <c:spPr>
            <a:ln w="63500" cap="rnd">
              <a:solidFill>
                <a:srgbClr val="009999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9999"/>
              </a:solidFill>
              <a:ln w="63500">
                <a:solidFill>
                  <a:srgbClr val="009999"/>
                </a:solidFill>
              </a:ln>
              <a:effectLst/>
            </c:spPr>
          </c:marker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Assessments!$A$98:$A$101</c:f>
              <c:strCache>
                <c:ptCount val="4"/>
                <c:pt idx="0">
                  <c:v>Top Quartile </c:v>
                </c:pt>
                <c:pt idx="1">
                  <c:v>3rd Quartile </c:v>
                </c:pt>
                <c:pt idx="2">
                  <c:v>2nd Quartile </c:v>
                </c:pt>
                <c:pt idx="3">
                  <c:v>Bottom Quartile</c:v>
                </c:pt>
              </c:strCache>
              <c:extLst xmlns:c15="http://schemas.microsoft.com/office/drawing/2012/chart"/>
            </c:strRef>
          </c:cat>
          <c:val>
            <c:numRef>
              <c:f>Assessments!$D$98:$D$101</c:f>
              <c:numCache>
                <c:formatCode>0.00%</c:formatCode>
                <c:ptCount val="4"/>
                <c:pt idx="0">
                  <c:v>0.30309999999999998</c:v>
                </c:pt>
                <c:pt idx="1">
                  <c:v>0.26729999999999998</c:v>
                </c:pt>
                <c:pt idx="2">
                  <c:v>0.20810000000000001</c:v>
                </c:pt>
                <c:pt idx="3">
                  <c:v>0.1502</c:v>
                </c:pt>
              </c:numCache>
              <c:extLst xmlns:c15="http://schemas.microsoft.com/office/drawing/2012/chart"/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0-ECCA-45FF-BF6C-FD53F5EF2D2D}"/>
            </c:ext>
          </c:extLst>
        </c:ser>
        <c:ser>
          <c:idx val="6"/>
          <c:order val="6"/>
          <c:tx>
            <c:strRef>
              <c:f>Assessments!$H$97</c:f>
              <c:strCache>
                <c:ptCount val="1"/>
                <c:pt idx="0">
                  <c:v>4-yr Graduation Rate General</c:v>
                </c:pt>
              </c:strCache>
              <c:extLst xmlns:c15="http://schemas.microsoft.com/office/drawing/2012/chart"/>
            </c:strRef>
          </c:tx>
          <c:spPr>
            <a:ln w="6350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63500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3.1986970364824965E-2"/>
                  <c:y val="-6.07656181225761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CCA-45FF-BF6C-FD53F5EF2D2D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Assessments!$A$98:$A$101</c:f>
              <c:strCache>
                <c:ptCount val="4"/>
                <c:pt idx="0">
                  <c:v>Top Quartile </c:v>
                </c:pt>
                <c:pt idx="1">
                  <c:v>3rd Quartile </c:v>
                </c:pt>
                <c:pt idx="2">
                  <c:v>2nd Quartile </c:v>
                </c:pt>
                <c:pt idx="3">
                  <c:v>Bottom Quartile</c:v>
                </c:pt>
              </c:strCache>
              <c:extLst xmlns:c15="http://schemas.microsoft.com/office/drawing/2012/chart"/>
            </c:strRef>
          </c:cat>
          <c:val>
            <c:numRef>
              <c:f>Assessments!$H$98:$H$101</c:f>
              <c:numCache>
                <c:formatCode>0.00%</c:formatCode>
                <c:ptCount val="4"/>
                <c:pt idx="0">
                  <c:v>0.79179999999999995</c:v>
                </c:pt>
                <c:pt idx="1">
                  <c:v>0.71350000000000002</c:v>
                </c:pt>
                <c:pt idx="2">
                  <c:v>0.6714</c:v>
                </c:pt>
                <c:pt idx="3">
                  <c:v>0.59209999999999996</c:v>
                </c:pt>
              </c:numCache>
              <c:extLst xmlns:c15="http://schemas.microsoft.com/office/drawing/2012/chart"/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ECCA-45FF-BF6C-FD53F5EF2D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8433648"/>
        <c:axId val="467393232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Assessments!$B$97</c15:sqref>
                        </c15:formulaRef>
                      </c:ext>
                    </c:extLst>
                    <c:strCache>
                      <c:ptCount val="1"/>
                      <c:pt idx="0">
                        <c:v>Number of Students with each Characteristic who took the Alternate Assessment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cat>
                  <c:strRef>
                    <c:extLst>
                      <c:ext uri="{02D57815-91ED-43cb-92C2-25804820EDAC}">
                        <c15:formulaRef>
                          <c15:sqref>Assessments!$A$98:$A$101</c15:sqref>
                        </c15:formulaRef>
                      </c:ext>
                    </c:extLst>
                    <c:strCache>
                      <c:ptCount val="4"/>
                      <c:pt idx="0">
                        <c:v>Top Quartile </c:v>
                      </c:pt>
                      <c:pt idx="1">
                        <c:v>3rd Quartile </c:v>
                      </c:pt>
                      <c:pt idx="2">
                        <c:v>2nd Quartile </c:v>
                      </c:pt>
                      <c:pt idx="3">
                        <c:v>Bottom Quartile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Assessments!$B$98:$B$101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640</c:v>
                      </c:pt>
                      <c:pt idx="1">
                        <c:v>651</c:v>
                      </c:pt>
                      <c:pt idx="2">
                        <c:v>639</c:v>
                      </c:pt>
                      <c:pt idx="3">
                        <c:v>646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ECCA-45FF-BF6C-FD53F5EF2D2D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Assessments!$C$97</c15:sqref>
                        </c15:formulaRef>
                      </c:ext>
                    </c:extLst>
                    <c:strCache>
                      <c:ptCount val="1"/>
                      <c:pt idx="0">
                        <c:v>4-yr Dropout Rate Alternate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Assessments!$A$98:$A$101</c15:sqref>
                        </c15:formulaRef>
                      </c:ext>
                    </c:extLst>
                    <c:strCache>
                      <c:ptCount val="4"/>
                      <c:pt idx="0">
                        <c:v>Top Quartile </c:v>
                      </c:pt>
                      <c:pt idx="1">
                        <c:v>3rd Quartile </c:v>
                      </c:pt>
                      <c:pt idx="2">
                        <c:v>2nd Quartile </c:v>
                      </c:pt>
                      <c:pt idx="3">
                        <c:v>Bottom Quartile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Assessments!$C$98:$C$101</c15:sqref>
                        </c15:formulaRef>
                      </c:ext>
                    </c:extLst>
                    <c:numCache>
                      <c:formatCode>0.00%</c:formatCode>
                      <c:ptCount val="4"/>
                      <c:pt idx="0">
                        <c:v>6.25E-2</c:v>
                      </c:pt>
                      <c:pt idx="1">
                        <c:v>7.5300000000000006E-2</c:v>
                      </c:pt>
                      <c:pt idx="2">
                        <c:v>7.0400000000000004E-2</c:v>
                      </c:pt>
                      <c:pt idx="3">
                        <c:v>5.57E-2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ECCA-45FF-BF6C-FD53F5EF2D2D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Assessments!$E$97</c15:sqref>
                        </c15:formulaRef>
                      </c:ext>
                    </c:extLst>
                    <c:strCache>
                      <c:ptCount val="1"/>
                      <c:pt idx="0">
                        <c:v>Percent who Enrolled in Post-Secondary Education Alternate</c:v>
                      </c:pt>
                    </c:strCache>
                  </c:strRef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/>
                    </a:solidFill>
                    <a:ln w="9525">
                      <a:solidFill>
                        <a:schemeClr val="accent4"/>
                      </a:solidFill>
                    </a:ln>
                    <a:effectLst/>
                  </c:spPr>
                </c:marker>
                <c:dLbls>
                  <c:numFmt formatCode="0.0%" sourceLinked="0"/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b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Assessments!$A$98:$A$101</c15:sqref>
                        </c15:formulaRef>
                      </c:ext>
                    </c:extLst>
                    <c:strCache>
                      <c:ptCount val="4"/>
                      <c:pt idx="0">
                        <c:v>Top Quartile </c:v>
                      </c:pt>
                      <c:pt idx="1">
                        <c:v>3rd Quartile </c:v>
                      </c:pt>
                      <c:pt idx="2">
                        <c:v>2nd Quartile </c:v>
                      </c:pt>
                      <c:pt idx="3">
                        <c:v>Bottom Quartile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Assessments!$E$98:$E$101</c15:sqref>
                        </c15:formulaRef>
                      </c:ext>
                    </c:extLst>
                    <c:numCache>
                      <c:formatCode>0.00%</c:formatCode>
                      <c:ptCount val="4"/>
                      <c:pt idx="0">
                        <c:v>0.1234</c:v>
                      </c:pt>
                      <c:pt idx="1">
                        <c:v>0.14130000000000001</c:v>
                      </c:pt>
                      <c:pt idx="2">
                        <c:v>8.2900000000000001E-2</c:v>
                      </c:pt>
                      <c:pt idx="3">
                        <c:v>8.8200000000000001E-2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ECCA-45FF-BF6C-FD53F5EF2D2D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Assessments!$F$97</c15:sqref>
                        </c15:formulaRef>
                      </c:ext>
                    </c:extLst>
                    <c:strCache>
                      <c:ptCount val="1"/>
                      <c:pt idx="0">
                        <c:v>Number of Students with each Characteristic who took the General Assessment</c:v>
                      </c:pt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/>
                    </a:solidFill>
                    <a:ln w="9525">
                      <a:solidFill>
                        <a:schemeClr val="accent5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Assessments!$A$98:$A$101</c15:sqref>
                        </c15:formulaRef>
                      </c:ext>
                    </c:extLst>
                    <c:strCache>
                      <c:ptCount val="4"/>
                      <c:pt idx="0">
                        <c:v>Top Quartile </c:v>
                      </c:pt>
                      <c:pt idx="1">
                        <c:v>3rd Quartile </c:v>
                      </c:pt>
                      <c:pt idx="2">
                        <c:v>2nd Quartile </c:v>
                      </c:pt>
                      <c:pt idx="3">
                        <c:v>Bottom Quartile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Assessments!$F$98:$F$101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2257</c:v>
                      </c:pt>
                      <c:pt idx="1">
                        <c:v>2213</c:v>
                      </c:pt>
                      <c:pt idx="2">
                        <c:v>2252</c:v>
                      </c:pt>
                      <c:pt idx="3">
                        <c:v>2221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ECCA-45FF-BF6C-FD53F5EF2D2D}"/>
                  </c:ext>
                </c:extLst>
              </c15:ser>
            </c15:filteredLineSeries>
            <c15:filteredLin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Assessments!$G$97</c15:sqref>
                        </c15:formulaRef>
                      </c:ext>
                    </c:extLst>
                    <c:strCache>
                      <c:ptCount val="1"/>
                      <c:pt idx="0">
                        <c:v>4-yr Dropout Rate General</c:v>
                      </c:pt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6"/>
                    </a:solidFill>
                    <a:ln w="9525">
                      <a:solidFill>
                        <a:schemeClr val="accent6"/>
                      </a:solidFill>
                    </a:ln>
                    <a:effectLst/>
                  </c:spPr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Assessments!$A$98:$A$101</c15:sqref>
                        </c15:formulaRef>
                      </c:ext>
                    </c:extLst>
                    <c:strCache>
                      <c:ptCount val="4"/>
                      <c:pt idx="0">
                        <c:v>Top Quartile </c:v>
                      </c:pt>
                      <c:pt idx="1">
                        <c:v>3rd Quartile </c:v>
                      </c:pt>
                      <c:pt idx="2">
                        <c:v>2nd Quartile </c:v>
                      </c:pt>
                      <c:pt idx="3">
                        <c:v>Bottom Quartile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Assessments!$G$98:$G$101</c15:sqref>
                        </c15:formulaRef>
                      </c:ext>
                    </c:extLst>
                    <c:numCache>
                      <c:formatCode>0.00%</c:formatCode>
                      <c:ptCount val="4"/>
                      <c:pt idx="0">
                        <c:v>5.1799999999999999E-2</c:v>
                      </c:pt>
                      <c:pt idx="1">
                        <c:v>7.5499999999999998E-2</c:v>
                      </c:pt>
                      <c:pt idx="2">
                        <c:v>8.4400000000000003E-2</c:v>
                      </c:pt>
                      <c:pt idx="3">
                        <c:v>0.11210000000000001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ECCA-45FF-BF6C-FD53F5EF2D2D}"/>
                  </c:ext>
                </c:extLst>
              </c15:ser>
            </c15:filteredLineSeries>
            <c15:filteredLin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Assessments!$I$97</c15:sqref>
                        </c15:formulaRef>
                      </c:ext>
                    </c:extLst>
                    <c:strCache>
                      <c:ptCount val="1"/>
                      <c:pt idx="0">
                        <c:v>Percent who Enrolled in Post-Secondary Education General</c:v>
                      </c:pt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>
                        <a:lumMod val="60000"/>
                      </a:schemeClr>
                    </a:solidFill>
                    <a:ln w="9525">
                      <a:solidFill>
                        <a:schemeClr val="accent2">
                          <a:lumMod val="60000"/>
                        </a:schemeClr>
                      </a:solidFill>
                    </a:ln>
                    <a:effectLst/>
                  </c:spPr>
                </c:marker>
                <c:dLbls>
                  <c:numFmt formatCode="0.0%" sourceLinked="0"/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Assessments!$A$98:$A$101</c15:sqref>
                        </c15:formulaRef>
                      </c:ext>
                    </c:extLst>
                    <c:strCache>
                      <c:ptCount val="4"/>
                      <c:pt idx="0">
                        <c:v>Top Quartile </c:v>
                      </c:pt>
                      <c:pt idx="1">
                        <c:v>3rd Quartile </c:v>
                      </c:pt>
                      <c:pt idx="2">
                        <c:v>2nd Quartile </c:v>
                      </c:pt>
                      <c:pt idx="3">
                        <c:v>Bottom Quartile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Assessments!$I$98:$I$101</c15:sqref>
                        </c15:formulaRef>
                      </c:ext>
                    </c:extLst>
                    <c:numCache>
                      <c:formatCode>0.00%</c:formatCode>
                      <c:ptCount val="4"/>
                      <c:pt idx="0">
                        <c:v>0.54010000000000002</c:v>
                      </c:pt>
                      <c:pt idx="1">
                        <c:v>0.40849999999999997</c:v>
                      </c:pt>
                      <c:pt idx="2">
                        <c:v>0.34370000000000001</c:v>
                      </c:pt>
                      <c:pt idx="3">
                        <c:v>0.2787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ECCA-45FF-BF6C-FD53F5EF2D2D}"/>
                  </c:ext>
                </c:extLst>
              </c15:ser>
            </c15:filteredLineSeries>
          </c:ext>
        </c:extLst>
      </c:lineChart>
      <c:catAx>
        <c:axId val="198433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393232"/>
        <c:crosses val="autoZero"/>
        <c:auto val="1"/>
        <c:lblAlgn val="ctr"/>
        <c:lblOffset val="100"/>
        <c:noMultiLvlLbl val="0"/>
      </c:catAx>
      <c:valAx>
        <c:axId val="467393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433648"/>
        <c:crosses val="autoZero"/>
        <c:crossBetween val="between"/>
        <c:majorUnit val="0.1500000000000000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7EBA8-AC59-4203-8805-5693411CC2C3}" type="datetimeFigureOut">
              <a:rPr lang="en-US" smtClean="0"/>
              <a:t>10/31/2019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D3505-71AA-4C34-A72B-ADF117CDEF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152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begin by looking at 9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grade suspension rates for Special Education students from school year 2011-12, and track their progress after 4 years of high school to see what portion are graduating on time. For the past 5 years, the average 4-year graduation rate for Special Education students in Michigan is 55.6%. Students with no out-of-school suspensions in 9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grade later graduate at an above average rate of 62.4%, while students who received a single out-of-school suspension later graduate at a below average rate of 45.4%, with each additional out-of-school suspension resulting in still further declines in the likelihood of graduating after 4 years of high school. While receiving just 1 out-of-school suspension is enough to reduce the odds of graduating by a quarter (from 62% to 45%), students with 3 suspensions are half as likely to graduate (declining from 62% to 30%) as students with no suspensions in 9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grade. And students with 4 or more suspensions in 9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grade are later graduating at a rate of only 25.4% (only 1 in 4).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7D3505-71AA-4C34-A72B-ADF117CDEFF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900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Now let’s look at the impact of out-of-school suspensions on post-secondary enrollment. Tracking the same cohort of Special Education students from 2011-12, and now looking at what portion enrolled in college or other higher education training between 4 and 6 years later, we can see if of out-of-school suspensions in 9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grade continue to negatively impact students after high school. For the past 3 years, the average college enrollment rate for Special Education students in Michigan is 26.3%. Students with no out-of-school suspensions from 9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grade later go on to enroll in college at an above average rate of 36.1%, while students who received a single out-of-school suspension later enroll in college at a below average rate of 23.3%, with additional out-of-school suspensions resulting in still further declines in the likelihood of enrolling in college after high school. While receiving just 1 out-of-school suspension in 9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grade is enough to reduce the odds of later enrolling in college by a third (from 36% to 23%), students with 4 or more suspensions are less than half as likely to graduate (declining from 36% to 13%) as students who received no suspensions in 9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grade.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7D3505-71AA-4C34-A72B-ADF117CDEFF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865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Now that we have looked at how suspensions reduce 2 positive outcomes for Special Education students, lets look at how out-of-school suspension affect a negative outcome: dropping out of high school.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past 5 years, the average 4-year dropout rate for Special Education students in Michigan is 14.3%. Students with no out-of-school suspensions in 9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grade later dropout at a much-below-average rate of 5.9%, while students who received a single out-of-school suspension dropout at an above average rate of 14.6%, with each additional out-of-school suspension resulting in higher rates of dropping out during high school. While receiving just 1 out-of-school suspension is enough to more than double the odds of dropping (from almost 6% to almost 15%), students with 3 suspensions are more than 3 times as likely to drop out (increasing from 6% to over 18%) as students with no suspensions in 9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grade. And students with 4 or more suspensions in 9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grade are more than 4 times as likely to dropout of high school (6% vs. 24%).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7D3505-71AA-4C34-A72B-ADF117CDEFF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248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So, what is the overall effect of suspensions on Special Education students? What number of suspensions can a student receive before we start to see worse-than-average outcomes?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summary, receiving just 1 out-of-school suspension in 9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grade corresponds to worse than average outcomes for students, while students with no suspensions in 9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grade experience better than average outcomes 4 years later. And the outcomes for students get worse with each additional suspension received in 9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grade. By the time a Special Education student receives 4 or more suspensions in the first year of high school, he or she is as likely to dropout out as to graduate.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7D3505-71AA-4C34-A72B-ADF117CDEFF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9912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Next, we look at 9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grade attendance rates for Special Education students from school year 2011-12, and track their progress after 4 years of high school to see what portion are graduating on time. For the past 5 years, the average 4-year graduation rate for Special Education students in Michigan is 55.6%. Students who attended 90% or more of the school year in 9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grade later graduate at an above average rate, while students with 9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grade attendance rates of less than 90% later graduate at below average rates. Compared to students with 9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grade attendance rates of 95% or more, students with attendance rates of 89% to 85% were one third less likely to graduate (67% vs. 44%, respectively). Students with 9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grade attendance rates of 80% to 84% were almost half as likely to graduate as their high-attending peers (67% vs. 36%, respectively). And students who attended less than 80% of their 9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grade school year were two-thirds less likely to later graduate compared to their high attending peers (67% vs. 20%).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7D3505-71AA-4C34-A72B-ADF117CDEFF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5805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Now let’s look at the impact of 9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grade attendance on post-secondary enrollment. Tracking the same cohort of Special Education students from 2011-12, and now looking at what portion enrolled in college or other higher education training between 4 and 6 years later, we can see if 9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grade attendance negatively affects students after high school. For the past 3 years, the average college enrollment rate for Special Education students in Michigan is 26.3%. Students who attended 90% or more of the school year in 9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grade later enrolled in college at above average rates, while students with 9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grade attendance rates of less than 90% enrolled in college at below average rates. Compared to students with 9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grade attendance rates of 95% or more, students with attendance rates of 89% to 85% were one third less likely to enroll in college (39% vs. 22%, respectively). Students with 9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grade attendance rates of 80% to 84% were almost half as likely to enroll in college as their high-attending peers (39% vs. 21%). And students who attended less than 80% of their 9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grade school year were less than half as likely to enroll in college within 6 years later (39% vs. 16%).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7D3505-71AA-4C34-A72B-ADF117CDEFF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0362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Now that we have looked at how attendance corresponds to 2 positive outcomes for Special Education students, let’s look at how attendance affects a negative outcome: dropping out of high school. For past 5 years, the average 4-year dropout rate for Special Education students in Michigan is 14.3%. Students who attended 90% or more of the school year in 9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grade later dropped out at below average rates, while students with 9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grade attendance rates of less than 90% eventually dropped out at above average rates. Compared to students with 9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grade attendance rates of 95% or more, students with attendance rates of 89% to 85% were more than twice as likely to eventually drop out (5% vs. 12%, respectively). Students with 9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grade attendance rates of 80% to 84% were 3 times more likely to drop out of high school as their high-attending peers (5% vs. 18%). And students who attended less than 80% of their 9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grade school year were almost 5 times as likely to drop out within 4 years (5% vs. 23%).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7D3505-71AA-4C34-A72B-ADF117CDEFF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2083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So, what is the overall effect of attendance on Special Education students? How much of the school year can a student miss before we start to see worse-than-average outcomes?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summary, once 9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grade attendance drops below 90%, we start to see worse than average outcomes for students. While students with 9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grade attendance rates experience better than average outcomes 4  to 6 years later, outcomes for students whose attendance drops below 90%, start to grow worse than average, and continue to decline as 9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grade attendance declines. By the time a Special Education student attends less than 80% of his or her 9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grade school year, he or she is more likely to dropout than to graduate.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7D3505-71AA-4C34-A72B-ADF117CDEFF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869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833" y="884836"/>
            <a:ext cx="10952908" cy="1475013"/>
          </a:xfrm>
          <a:effectLst/>
        </p:spPr>
        <p:txBody>
          <a:bodyPr anchor="b">
            <a:normAutofit/>
          </a:bodyPr>
          <a:lstStyle>
            <a:lvl1pPr algn="ctr">
              <a:defRPr sz="4000" b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1833" y="2577906"/>
            <a:ext cx="10952907" cy="590321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 b="0" cap="none" baseline="0"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46533" y="3296786"/>
            <a:ext cx="11262867" cy="157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072663" y="3633661"/>
            <a:ext cx="10040814" cy="955675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156" y="5050725"/>
            <a:ext cx="2377440" cy="9144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43"/>
            <a:ext cx="101644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43"/>
            <a:ext cx="284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8/7/2017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3" y="5951817"/>
            <a:ext cx="691721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MDE Office of Special Education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5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3" y="675732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7" y="675732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6" y="5956143"/>
            <a:ext cx="13281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8/7/2017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7" y="5951817"/>
            <a:ext cx="7896279" cy="365125"/>
          </a:xfrm>
        </p:spPr>
        <p:txBody>
          <a:bodyPr/>
          <a:lstStyle/>
          <a:p>
            <a:r>
              <a:rPr lang="en-US" dirty="0"/>
              <a:t>MDE, Office of Special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7" y="5956143"/>
            <a:ext cx="116419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5" y="614407"/>
            <a:ext cx="11309339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>
            <a:lvl1pPr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7" y="1954635"/>
            <a:ext cx="11029615" cy="39041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8/7/2017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MDE Office of Special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3" y="6051393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7" y="2410266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7" y="4029688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2400" cap="none" baseline="0">
                <a:solidFill>
                  <a:schemeClr val="accent2"/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8/7/2017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MDE Office of Special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ChangeAspect="1"/>
          </p:cNvSpPr>
          <p:nvPr/>
        </p:nvSpPr>
        <p:spPr>
          <a:xfrm>
            <a:off x="447819" y="4706224"/>
            <a:ext cx="11290860" cy="121640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3" y="606560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7" y="2228004"/>
            <a:ext cx="5422391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4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8/7/2017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MDE Office of Special Education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3" y="606560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901" y="2017218"/>
            <a:ext cx="5361394" cy="536005"/>
          </a:xfrm>
          <a:solidFill>
            <a:schemeClr val="accent2"/>
          </a:solidFill>
        </p:spPr>
        <p:txBody>
          <a:bodyPr anchor="ctr" anchorCtr="0">
            <a:noAutofit/>
          </a:bodyPr>
          <a:lstStyle>
            <a:lvl1pPr marL="0" indent="0" algn="ctr">
              <a:buNone/>
              <a:defRPr sz="2200" b="1">
                <a:solidFill>
                  <a:schemeClr val="bg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675" y="2682218"/>
            <a:ext cx="5393100" cy="3178839"/>
          </a:xfrm>
        </p:spPr>
        <p:txBody>
          <a:bodyPr anchor="t">
            <a:normAutofit/>
          </a:bodyPr>
          <a:lstStyle>
            <a:lvl1pPr>
              <a:defRPr sz="2200"/>
            </a:lvl1pPr>
            <a:lvl2pPr>
              <a:defRPr sz="20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0685" y="2017218"/>
            <a:ext cx="5410124" cy="553373"/>
          </a:xfrm>
          <a:solidFill>
            <a:schemeClr val="accent4"/>
          </a:solidFill>
        </p:spPr>
        <p:txBody>
          <a:bodyPr anchor="ctr" anchorCtr="0">
            <a:noAutofit/>
          </a:bodyPr>
          <a:lstStyle>
            <a:lvl1pPr marL="0" indent="0" algn="ctr">
              <a:buNone/>
              <a:defRPr sz="2200" b="1">
                <a:solidFill>
                  <a:schemeClr val="bg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11" y="2682218"/>
            <a:ext cx="5393100" cy="3178839"/>
          </a:xfrm>
        </p:spPr>
        <p:txBody>
          <a:bodyPr anchor="t">
            <a:normAutofit/>
          </a:bodyPr>
          <a:lstStyle>
            <a:lvl1pPr>
              <a:defRPr sz="2200"/>
            </a:lvl1pPr>
            <a:lvl2pPr>
              <a:defRPr sz="20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8/7/2017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MDE Office of Special Education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60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5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8/7/2017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MDE Office of Special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98163" y="264160"/>
            <a:ext cx="3087975" cy="1360713"/>
          </a:xfrm>
        </p:spPr>
        <p:txBody>
          <a:bodyPr>
            <a:no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298450" y="1916113"/>
            <a:ext cx="3087688" cy="44910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58162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6" y="5260133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041" y="599724"/>
            <a:ext cx="11291636" cy="379850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8/7/2017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MDE Office of Special Education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5" y="614407"/>
            <a:ext cx="11309339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8/7/2017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MDE Office of Special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93911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1797169"/>
            <a:ext cx="11029616" cy="406162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5" y="604220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8/7/2017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0168" y="6037881"/>
            <a:ext cx="55082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MDE Office of Special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3" y="6042207"/>
            <a:ext cx="10525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5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1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007" y="5968885"/>
            <a:ext cx="1186248" cy="457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59" r:id="rId10"/>
  </p:sldLayoutIdLst>
  <p:hf hdr="0" dt="0"/>
  <p:txStyles>
    <p:titleStyle>
      <a:lvl1pPr algn="l" defTabSz="457189" rtl="0" eaLnBrk="1" latinLnBrk="0" hangingPunct="1">
        <a:spcBef>
          <a:spcPct val="0"/>
        </a:spcBef>
        <a:buNone/>
        <a:defRPr sz="3600" b="0" kern="1200" cap="none" baseline="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5992" indent="-305992" algn="l" defTabSz="457189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28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984" indent="-305992" algn="l" defTabSz="457189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24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99978" indent="-269993" algn="l" defTabSz="457189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20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41969" indent="-233994" algn="l" defTabSz="457189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601960" indent="-233994" algn="l" defTabSz="457189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899953" indent="-228594" algn="l" defTabSz="457189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199945" indent="-228594" algn="l" defTabSz="457189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499938" indent="-228594" algn="l" defTabSz="457189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799930" indent="-228594" algn="l" defTabSz="457189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ullumj@Michigan.gov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800" dirty="0"/>
              <a:t>Key Drivers for Improving Secondary Outcomes for Students with Disabilities: A Longitudinal Predictive Model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b="0" dirty="0"/>
              <a:t>Data Use &amp; Decision-Making | Graduation | Dropout | College Enrollment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MDE Office of Special Education</a:t>
            </a:r>
          </a:p>
          <a:p>
            <a:r>
              <a:rPr lang="en-US" dirty="0"/>
              <a:t>Michigan Association of School Psychologist Fall Conference – November 8, 2019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33FF693D-582B-4E6F-8923-DA24C6201EDC}"/>
              </a:ext>
            </a:extLst>
          </p:cNvPr>
          <p:cNvSpPr txBox="1">
            <a:spLocks/>
          </p:cNvSpPr>
          <p:nvPr/>
        </p:nvSpPr>
        <p:spPr>
          <a:xfrm>
            <a:off x="8166410" y="5140130"/>
            <a:ext cx="4025590" cy="147501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457189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20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29984" indent="-305992" algn="l" defTabSz="457189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2400" kern="12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99978" indent="-269993" algn="l" defTabSz="457189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2000" kern="12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41969" indent="-233994" algn="l" defTabSz="457189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601960" indent="-233994" algn="l" defTabSz="457189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99953" indent="-228594" algn="l" defTabSz="457189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99945" indent="-228594" algn="l" defTabSz="457189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99938" indent="-228594" algn="l" defTabSz="457189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99930" indent="-228594" algn="l" defTabSz="457189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u="sng" dirty="0">
                <a:solidFill>
                  <a:schemeClr val="accent1"/>
                </a:solidFill>
              </a:rPr>
              <a:t>Prepared by</a:t>
            </a:r>
            <a:r>
              <a:rPr lang="en-US" sz="1800" dirty="0">
                <a:solidFill>
                  <a:schemeClr val="accent1"/>
                </a:solidFill>
              </a:rPr>
              <a:t>: 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Jerry Cullum, </a:t>
            </a:r>
            <a:r>
              <a:rPr lang="en-US" sz="1800" i="1" dirty="0">
                <a:solidFill>
                  <a:schemeClr val="accent1"/>
                </a:solidFill>
              </a:rPr>
              <a:t>PhD</a:t>
            </a:r>
            <a:br>
              <a:rPr lang="en-US" sz="1800" dirty="0">
                <a:solidFill>
                  <a:schemeClr val="accent1"/>
                </a:solidFill>
              </a:rPr>
            </a:br>
            <a:r>
              <a:rPr lang="en-US" sz="1800" dirty="0">
                <a:solidFill>
                  <a:schemeClr val="accent1"/>
                </a:solidFill>
              </a:rPr>
              <a:t>Education Research Consultant</a:t>
            </a:r>
          </a:p>
          <a:p>
            <a:r>
              <a:rPr lang="en-US" sz="1800" dirty="0">
                <a:solidFill>
                  <a:schemeClr val="accent1"/>
                </a:solidFill>
                <a:hlinkClick r:id="rId2"/>
              </a:rPr>
              <a:t>cullumj@Michigan.gov</a:t>
            </a:r>
            <a:endParaRPr lang="en-US" sz="1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1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C9306-BA29-404E-B6BB-35CF50B26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Dropout Rate for SE Students X Attendance Rate in 9th Grade</a:t>
            </a:r>
          </a:p>
        </p:txBody>
      </p:sp>
      <p:pic>
        <p:nvPicPr>
          <p:cNvPr id="8" name="Content Placeholder 7" descr="Four-year dropout rate for special education students based on ninth grade attendance rate. Full description of graph is available elsewhere on the slide.">
            <a:extLst>
              <a:ext uri="{FF2B5EF4-FFF2-40B4-BE49-F238E27FC236}">
                <a16:creationId xmlns:a16="http://schemas.microsoft.com/office/drawing/2014/main" id="{19877E11-14E7-446F-9A3E-1932C4A26A0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74345" y="1943638"/>
            <a:ext cx="10926718" cy="4663440"/>
          </a:xfrm>
        </p:spPr>
      </p:pic>
      <p:sp>
        <p:nvSpPr>
          <p:cNvPr id="5" name="Footer Placeholder 4" hidden="1">
            <a:extLst>
              <a:ext uri="{FF2B5EF4-FFF2-40B4-BE49-F238E27FC236}">
                <a16:creationId xmlns:a16="http://schemas.microsoft.com/office/drawing/2014/main" id="{FF2897CF-DFA9-41CA-9A7F-01418D517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MDE Office of Special Education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4AAD5-F8E2-44BD-B084-7F43D373A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5144" y="6235713"/>
            <a:ext cx="1052511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864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C9306-BA29-404E-B6BB-35CF50B26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Graduation and Dropout Rate for SE Students X Attendance Rate in 9th Grade - 2</a:t>
            </a:r>
          </a:p>
        </p:txBody>
      </p:sp>
      <p:pic>
        <p:nvPicPr>
          <p:cNvPr id="8" name="Content Placeholder 7" descr="Comparison of four-year dropout rate and graduation rate for special education students based on ninth grade attendance level. Full description of graph is available elsewhere on the slide.">
            <a:extLst>
              <a:ext uri="{FF2B5EF4-FFF2-40B4-BE49-F238E27FC236}">
                <a16:creationId xmlns:a16="http://schemas.microsoft.com/office/drawing/2014/main" id="{2D640DEF-7203-4812-BD5B-3F3969AE340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504825" y="1968171"/>
            <a:ext cx="10838365" cy="4663440"/>
          </a:xfrm>
        </p:spPr>
      </p:pic>
      <p:sp>
        <p:nvSpPr>
          <p:cNvPr id="5" name="Footer Placeholder 4" hidden="1">
            <a:extLst>
              <a:ext uri="{FF2B5EF4-FFF2-40B4-BE49-F238E27FC236}">
                <a16:creationId xmlns:a16="http://schemas.microsoft.com/office/drawing/2014/main" id="{FF2897CF-DFA9-41CA-9A7F-01418D517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MDE Office of Special Education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4AAD5-F8E2-44BD-B084-7F43D373A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664" y="6266486"/>
            <a:ext cx="1052511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485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800" dirty="0"/>
              <a:t>Other Actionable Key Drivers of Outcomes for Special Needs Students: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0" dirty="0"/>
              <a:t>Secondary &amp; post-secondary outcomes are also influenced by the following factors that are malleable by Policy &amp; Practice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Personal Curriculum Use | Integration in the General Ed Environment | Assessment Assignments &amp; Curriculum Exposure |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398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DFA85-B38B-458A-9EDC-DCDA1C388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Activity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A4718B-A81C-46C7-96E9-52238E392A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 Your Data Use Group or Join One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EDE8B5-5C19-48CB-BAF2-4F2620D6F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MDE Office of Special Education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245FB1-3EB0-41CB-9684-B77F6594C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1" y="6308425"/>
            <a:ext cx="1052511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542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DF585-F80B-42E4-BBC7-4DF2E9479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Activity 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0B907-B206-4308-B57F-FD48B3FAFF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7" y="2228004"/>
            <a:ext cx="2214757" cy="36330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/>
              <a:t>Review the handout with these questions in mind: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5B824E-48ED-496E-85CE-914AC76BF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89386" y="2228004"/>
            <a:ext cx="8621424" cy="380987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What pattern do you see in the data?</a:t>
            </a:r>
          </a:p>
          <a:p>
            <a:r>
              <a:rPr lang="en-US" dirty="0"/>
              <a:t>What other data would you want to know or look at?</a:t>
            </a:r>
          </a:p>
          <a:p>
            <a:r>
              <a:rPr lang="en-US" dirty="0"/>
              <a:t>Based on the pattern of results you see, what actions can be taken to improve student outcomes, at each level:</a:t>
            </a:r>
          </a:p>
          <a:p>
            <a:pPr lvl="1"/>
            <a:r>
              <a:rPr lang="en-US" dirty="0"/>
              <a:t>What actions can the state take?</a:t>
            </a:r>
          </a:p>
          <a:p>
            <a:pPr lvl="1"/>
            <a:r>
              <a:rPr lang="en-US" dirty="0"/>
              <a:t>What actions can the ISD take?</a:t>
            </a:r>
          </a:p>
          <a:p>
            <a:pPr lvl="1"/>
            <a:r>
              <a:rPr lang="en-US" dirty="0"/>
              <a:t>What actions can a district take?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8CCF3-6985-4345-944E-F0081A8D1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MDE Office of Special Education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A703B-F817-4AD6-9D2A-A9BDA45CB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85624" y="6220443"/>
            <a:ext cx="1052511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9849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238F6625-65BD-40BD-ABB5-D310817E6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716" y="798478"/>
            <a:ext cx="10820400" cy="758840"/>
          </a:xfrm>
        </p:spPr>
        <p:txBody>
          <a:bodyPr>
            <a:noAutofit/>
          </a:bodyPr>
          <a:lstStyle/>
          <a:p>
            <a:r>
              <a:rPr lang="en-US" sz="3200" b="1" dirty="0"/>
              <a:t>Impact of Personal Curriculum (PC) Use for SE Students </a:t>
            </a:r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16A03C4F-FA1C-4E8A-A7B2-69EC8A0051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3728661"/>
              </p:ext>
            </p:extLst>
          </p:nvPr>
        </p:nvGraphicFramePr>
        <p:xfrm>
          <a:off x="581188" y="2080975"/>
          <a:ext cx="10694020" cy="3777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8398E45B-B110-4839-81CD-92A81ACFCF97}"/>
              </a:ext>
            </a:extLst>
          </p:cNvPr>
          <p:cNvSpPr txBox="1"/>
          <p:nvPr/>
        </p:nvSpPr>
        <p:spPr>
          <a:xfrm>
            <a:off x="3638839" y="6088847"/>
            <a:ext cx="584355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b="1" dirty="0">
                <a:solidFill>
                  <a:prstClr val="black"/>
                </a:solidFill>
                <a:latin typeface="Calibri" panose="020F0502020204030204"/>
              </a:rPr>
              <a:t>	</a:t>
            </a:r>
            <a:r>
              <a:rPr lang="en-US" sz="24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2600" b="1" dirty="0">
                <a:solidFill>
                  <a:prstClr val="black"/>
                </a:solidFill>
                <a:latin typeface="Calibri" panose="020F0502020204030204"/>
              </a:rPr>
              <a:t>Used PC</a:t>
            </a:r>
            <a:r>
              <a:rPr lang="en-US" sz="2600" dirty="0">
                <a:solidFill>
                  <a:prstClr val="black"/>
                </a:solidFill>
                <a:latin typeface="Calibri" panose="020F0502020204030204"/>
              </a:rPr>
              <a:t>            </a:t>
            </a:r>
            <a:r>
              <a:rPr lang="en-US" sz="2600" b="1" dirty="0">
                <a:solidFill>
                  <a:prstClr val="black"/>
                </a:solidFill>
                <a:latin typeface="Calibri" panose="020F0502020204030204"/>
              </a:rPr>
              <a:t>Did Not Use PC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3A223C4-3AB7-43D7-91B2-DADDBC96E26E}"/>
              </a:ext>
            </a:extLst>
          </p:cNvPr>
          <p:cNvSpPr/>
          <p:nvPr/>
        </p:nvSpPr>
        <p:spPr>
          <a:xfrm>
            <a:off x="4291064" y="6088845"/>
            <a:ext cx="273542" cy="321844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F06F72B-62C2-4D93-AEC3-3D3335715B4C}"/>
              </a:ext>
            </a:extLst>
          </p:cNvPr>
          <p:cNvSpPr/>
          <p:nvPr/>
        </p:nvSpPr>
        <p:spPr>
          <a:xfrm>
            <a:off x="6287077" y="6088844"/>
            <a:ext cx="273542" cy="321844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26605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D4DA5-4087-4D5C-9E71-045007053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Impact of Integration in General Education for SE Students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54EF66-FD90-4059-8D12-B93A841B8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2470" y="6155844"/>
            <a:ext cx="5508237" cy="365125"/>
          </a:xfrm>
        </p:spPr>
        <p:txBody>
          <a:bodyPr/>
          <a:lstStyle/>
          <a:p>
            <a:r>
              <a:rPr lang="en-US" dirty="0"/>
              <a:t>MDE Office of Special Education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7828CB-9E7B-433E-88C0-FBC13F888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A6942ED-7AF4-47FB-9C72-691D74F652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8986705"/>
              </p:ext>
            </p:extLst>
          </p:nvPr>
        </p:nvGraphicFramePr>
        <p:xfrm>
          <a:off x="76199" y="1851102"/>
          <a:ext cx="11911361" cy="4036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03939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238F6625-65BD-40BD-ABB5-D310817E6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716" y="798478"/>
            <a:ext cx="10820400" cy="758840"/>
          </a:xfrm>
        </p:spPr>
        <p:txBody>
          <a:bodyPr>
            <a:noAutofit/>
          </a:bodyPr>
          <a:lstStyle/>
          <a:p>
            <a:r>
              <a:rPr lang="en-US" sz="3200" dirty="0"/>
              <a:t>Impact of Assessment Type &amp; Curriculum Exposure for SE Students 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9DC0111B-C84C-445D-8116-5117A1C660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5244068"/>
              </p:ext>
            </p:extLst>
          </p:nvPr>
        </p:nvGraphicFramePr>
        <p:xfrm>
          <a:off x="381642" y="1929161"/>
          <a:ext cx="11428716" cy="4130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99404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9F68F8A-C862-4119-906F-732BD4B8B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Secondary &amp; Post-Secondary Outcomes for Michigan Students with Disabilities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6496DD2-8059-4192-809C-EB2C234CED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0348" y="1908119"/>
            <a:ext cx="11288590" cy="5477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/>
              <a:t>Based on 9</a:t>
            </a:r>
            <a:r>
              <a:rPr lang="en-US" sz="2000" baseline="30000" dirty="0"/>
              <a:t>th</a:t>
            </a:r>
            <a:r>
              <a:rPr lang="en-US" sz="2000" dirty="0"/>
              <a:t> grade behavioral indicators (2011-12 to 2014-15 cohort)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E1D77CF-983E-4AA2-8C5A-D99F4537ED2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54173588"/>
              </p:ext>
            </p:extLst>
          </p:nvPr>
        </p:nvGraphicFramePr>
        <p:xfrm>
          <a:off x="352422" y="2455865"/>
          <a:ext cx="11434400" cy="41300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3485">
                  <a:extLst>
                    <a:ext uri="{9D8B030D-6E8A-4147-A177-3AD203B41FA5}">
                      <a16:colId xmlns:a16="http://schemas.microsoft.com/office/drawing/2014/main" val="354666657"/>
                    </a:ext>
                  </a:extLst>
                </a:gridCol>
                <a:gridCol w="1795092">
                  <a:extLst>
                    <a:ext uri="{9D8B030D-6E8A-4147-A177-3AD203B41FA5}">
                      <a16:colId xmlns:a16="http://schemas.microsoft.com/office/drawing/2014/main" val="337397009"/>
                    </a:ext>
                  </a:extLst>
                </a:gridCol>
                <a:gridCol w="1305297">
                  <a:extLst>
                    <a:ext uri="{9D8B030D-6E8A-4147-A177-3AD203B41FA5}">
                      <a16:colId xmlns:a16="http://schemas.microsoft.com/office/drawing/2014/main" val="1949384615"/>
                    </a:ext>
                  </a:extLst>
                </a:gridCol>
                <a:gridCol w="1374913">
                  <a:extLst>
                    <a:ext uri="{9D8B030D-6E8A-4147-A177-3AD203B41FA5}">
                      <a16:colId xmlns:a16="http://schemas.microsoft.com/office/drawing/2014/main" val="2641648345"/>
                    </a:ext>
                  </a:extLst>
                </a:gridCol>
                <a:gridCol w="1827414">
                  <a:extLst>
                    <a:ext uri="{9D8B030D-6E8A-4147-A177-3AD203B41FA5}">
                      <a16:colId xmlns:a16="http://schemas.microsoft.com/office/drawing/2014/main" val="1726730767"/>
                    </a:ext>
                  </a:extLst>
                </a:gridCol>
                <a:gridCol w="1653377">
                  <a:extLst>
                    <a:ext uri="{9D8B030D-6E8A-4147-A177-3AD203B41FA5}">
                      <a16:colId xmlns:a16="http://schemas.microsoft.com/office/drawing/2014/main" val="29942821"/>
                    </a:ext>
                  </a:extLst>
                </a:gridCol>
                <a:gridCol w="1844822">
                  <a:extLst>
                    <a:ext uri="{9D8B030D-6E8A-4147-A177-3AD203B41FA5}">
                      <a16:colId xmlns:a16="http://schemas.microsoft.com/office/drawing/2014/main" val="874408020"/>
                    </a:ext>
                  </a:extLst>
                </a:gridCol>
              </a:tblGrid>
              <a:tr h="214915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9</a:t>
                      </a:r>
                      <a:r>
                        <a:rPr lang="en-US" sz="1600" b="1" baseline="30000" dirty="0"/>
                        <a:t>th</a:t>
                      </a:r>
                      <a:r>
                        <a:rPr lang="en-US" sz="1600" b="1" dirty="0"/>
                        <a:t> Grade Number of Suspensions</a:t>
                      </a:r>
                    </a:p>
                  </a:txBody>
                  <a:tcPr marL="42342" marR="42342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No. of Students with Each Characteristic</a:t>
                      </a:r>
                    </a:p>
                  </a:txBody>
                  <a:tcPr marL="42342" marR="42342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4-Year Dropout Rate</a:t>
                      </a:r>
                    </a:p>
                  </a:txBody>
                  <a:tcPr marL="42342" marR="42342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4-Year Graduation Rate</a:t>
                      </a:r>
                    </a:p>
                  </a:txBody>
                  <a:tcPr marL="42342" marR="42342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Percent Who Enrolled in Post-Secondary Education</a:t>
                      </a:r>
                    </a:p>
                  </a:txBody>
                  <a:tcPr marL="42342" marR="42342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Average Number of Post-Secondary Terms Completed</a:t>
                      </a:r>
                    </a:p>
                  </a:txBody>
                  <a:tcPr marL="42342" marR="42342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Average Number of Post-Secondary Course Credits Earned</a:t>
                      </a:r>
                    </a:p>
                  </a:txBody>
                  <a:tcPr marL="42342" marR="42342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548950"/>
                  </a:ext>
                </a:extLst>
              </a:tr>
              <a:tr h="396183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 marL="42342" marR="42342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11,156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5.90%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62.42%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36.07%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3.3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22.6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020959"/>
                  </a:ext>
                </a:extLst>
              </a:tr>
              <a:tr h="396183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 marL="42342" marR="42342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1,294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14.61%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45.44%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23.26%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2.6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14.4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150673"/>
                  </a:ext>
                </a:extLst>
              </a:tr>
              <a:tr h="396183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</a:t>
                      </a:r>
                    </a:p>
                  </a:txBody>
                  <a:tcPr marL="42342" marR="42342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496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17.54%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40.12%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20.36%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2.5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14.0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889833"/>
                  </a:ext>
                </a:extLst>
              </a:tr>
              <a:tr h="396183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</a:t>
                      </a:r>
                    </a:p>
                  </a:txBody>
                  <a:tcPr marL="42342" marR="42342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257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18.29%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30.35%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22.18%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2.3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11.6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719074"/>
                  </a:ext>
                </a:extLst>
              </a:tr>
              <a:tr h="396183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 or More</a:t>
                      </a:r>
                    </a:p>
                  </a:txBody>
                  <a:tcPr marL="42342" marR="42342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418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24.16%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25.36%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12.92%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2.3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12.1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282303"/>
                  </a:ext>
                </a:extLst>
              </a:tr>
            </a:tbl>
          </a:graphicData>
        </a:graphic>
      </p:graphicFrame>
      <p:sp>
        <p:nvSpPr>
          <p:cNvPr id="4" name="Footer Placeholder 3" hidden="1">
            <a:extLst>
              <a:ext uri="{FF2B5EF4-FFF2-40B4-BE49-F238E27FC236}">
                <a16:creationId xmlns:a16="http://schemas.microsoft.com/office/drawing/2014/main" id="{E457D7B6-EF95-4348-BED3-30A15EBBE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MDE Office of Special Education</a:t>
            </a:r>
          </a:p>
        </p:txBody>
      </p:sp>
      <p:sp>
        <p:nvSpPr>
          <p:cNvPr id="5" name="Slide Number Placeholder 4" hidden="1">
            <a:extLst>
              <a:ext uri="{FF2B5EF4-FFF2-40B4-BE49-F238E27FC236}">
                <a16:creationId xmlns:a16="http://schemas.microsoft.com/office/drawing/2014/main" id="{7A47C243-576D-4419-8844-3296298C1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6856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9F68F8A-C862-4119-906F-732BD4B8B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Secondary &amp; Post-Secondary Outcomes for Michigan Students with Disabilities - 2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6496DD2-8059-4192-809C-EB2C234CED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0348" y="1908119"/>
            <a:ext cx="11288590" cy="5477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/>
              <a:t>Based on 9</a:t>
            </a:r>
            <a:r>
              <a:rPr lang="en-US" sz="2000" baseline="30000" dirty="0"/>
              <a:t>th</a:t>
            </a:r>
            <a:r>
              <a:rPr lang="en-US" sz="2000" dirty="0"/>
              <a:t> grade behavioral indicators (2011-12 to 2014-15 cohort)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E1D77CF-983E-4AA2-8C5A-D99F4537ED2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45788107"/>
              </p:ext>
            </p:extLst>
          </p:nvPr>
        </p:nvGraphicFramePr>
        <p:xfrm>
          <a:off x="352422" y="2455865"/>
          <a:ext cx="11434398" cy="41300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516">
                  <a:extLst>
                    <a:ext uri="{9D8B030D-6E8A-4147-A177-3AD203B41FA5}">
                      <a16:colId xmlns:a16="http://schemas.microsoft.com/office/drawing/2014/main" val="354666657"/>
                    </a:ext>
                  </a:extLst>
                </a:gridCol>
                <a:gridCol w="1811216">
                  <a:extLst>
                    <a:ext uri="{9D8B030D-6E8A-4147-A177-3AD203B41FA5}">
                      <a16:colId xmlns:a16="http://schemas.microsoft.com/office/drawing/2014/main" val="337397009"/>
                    </a:ext>
                  </a:extLst>
                </a:gridCol>
                <a:gridCol w="1424354">
                  <a:extLst>
                    <a:ext uri="{9D8B030D-6E8A-4147-A177-3AD203B41FA5}">
                      <a16:colId xmlns:a16="http://schemas.microsoft.com/office/drawing/2014/main" val="1949384615"/>
                    </a:ext>
                  </a:extLst>
                </a:gridCol>
                <a:gridCol w="1365371">
                  <a:extLst>
                    <a:ext uri="{9D8B030D-6E8A-4147-A177-3AD203B41FA5}">
                      <a16:colId xmlns:a16="http://schemas.microsoft.com/office/drawing/2014/main" val="2641648345"/>
                    </a:ext>
                  </a:extLst>
                </a:gridCol>
                <a:gridCol w="1533647">
                  <a:extLst>
                    <a:ext uri="{9D8B030D-6E8A-4147-A177-3AD203B41FA5}">
                      <a16:colId xmlns:a16="http://schemas.microsoft.com/office/drawing/2014/main" val="1726730767"/>
                    </a:ext>
                  </a:extLst>
                </a:gridCol>
                <a:gridCol w="1533647">
                  <a:extLst>
                    <a:ext uri="{9D8B030D-6E8A-4147-A177-3AD203B41FA5}">
                      <a16:colId xmlns:a16="http://schemas.microsoft.com/office/drawing/2014/main" val="29942821"/>
                    </a:ext>
                  </a:extLst>
                </a:gridCol>
                <a:gridCol w="1533647">
                  <a:extLst>
                    <a:ext uri="{9D8B030D-6E8A-4147-A177-3AD203B41FA5}">
                      <a16:colId xmlns:a16="http://schemas.microsoft.com/office/drawing/2014/main" val="874408020"/>
                    </a:ext>
                  </a:extLst>
                </a:gridCol>
              </a:tblGrid>
              <a:tr h="214915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9</a:t>
                      </a:r>
                      <a:r>
                        <a:rPr lang="en-US" sz="1600" b="1" baseline="30000" dirty="0"/>
                        <a:t>th</a:t>
                      </a:r>
                      <a:r>
                        <a:rPr lang="en-US" sz="1600" b="1" dirty="0"/>
                        <a:t> Grade Attendance Level</a:t>
                      </a:r>
                    </a:p>
                  </a:txBody>
                  <a:tcPr marL="42342" marR="42342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No. of Students with Each Characteristic</a:t>
                      </a:r>
                    </a:p>
                  </a:txBody>
                  <a:tcPr marL="42342" marR="42342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4-Year Dropout Rate</a:t>
                      </a:r>
                    </a:p>
                  </a:txBody>
                  <a:tcPr marL="42342" marR="42342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4-Year Graduation Rate</a:t>
                      </a:r>
                    </a:p>
                  </a:txBody>
                  <a:tcPr marL="42342" marR="42342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Percent Who Enrolled in Post-Secondary Education</a:t>
                      </a:r>
                    </a:p>
                  </a:txBody>
                  <a:tcPr marL="42342" marR="42342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Average Number of Post-Secondary Terms Completed</a:t>
                      </a:r>
                    </a:p>
                  </a:txBody>
                  <a:tcPr marL="42342" marR="42342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Average Number of Post-Secondary Course Credits Earned</a:t>
                      </a:r>
                    </a:p>
                  </a:txBody>
                  <a:tcPr marL="42342" marR="42342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548950"/>
                  </a:ext>
                </a:extLst>
              </a:tr>
              <a:tr h="396183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Over 95%</a:t>
                      </a:r>
                    </a:p>
                  </a:txBody>
                  <a:tcPr marL="42342" marR="42342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7,946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4.83%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67.37%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39.23%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3.4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22.9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020959"/>
                  </a:ext>
                </a:extLst>
              </a:tr>
              <a:tr h="396183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90% to 94.9%</a:t>
                      </a:r>
                    </a:p>
                  </a:txBody>
                  <a:tcPr marL="42342" marR="42342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2,877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7.26%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58.12%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30.34%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3.0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18.1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150673"/>
                  </a:ext>
                </a:extLst>
              </a:tr>
              <a:tr h="396183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85% to 89.9%</a:t>
                      </a:r>
                    </a:p>
                  </a:txBody>
                  <a:tcPr marL="42342" marR="42342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1,073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11.74%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43.52%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22.37%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2.8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17.0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889833"/>
                  </a:ext>
                </a:extLst>
              </a:tr>
              <a:tr h="396183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80% to 84.9%</a:t>
                      </a:r>
                    </a:p>
                  </a:txBody>
                  <a:tcPr marL="42342" marR="42342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575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17.57%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36.35%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21.22%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2.5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11.3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719074"/>
                  </a:ext>
                </a:extLst>
              </a:tr>
              <a:tr h="396183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Less than 80%</a:t>
                      </a:r>
                    </a:p>
                  </a:txBody>
                  <a:tcPr marL="42342" marR="42342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1,153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22.90%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20.38%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16.13%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2.3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12.1</a:t>
                      </a:r>
                    </a:p>
                  </a:txBody>
                  <a:tcPr marL="42342" marR="42342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282303"/>
                  </a:ext>
                </a:extLst>
              </a:tr>
            </a:tbl>
          </a:graphicData>
        </a:graphic>
      </p:graphicFrame>
      <p:sp>
        <p:nvSpPr>
          <p:cNvPr id="4" name="Footer Placeholder 3" hidden="1">
            <a:extLst>
              <a:ext uri="{FF2B5EF4-FFF2-40B4-BE49-F238E27FC236}">
                <a16:creationId xmlns:a16="http://schemas.microsoft.com/office/drawing/2014/main" id="{E457D7B6-EF95-4348-BED3-30A15EBBE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MDE Office of Special Education</a:t>
            </a:r>
          </a:p>
        </p:txBody>
      </p:sp>
      <p:sp>
        <p:nvSpPr>
          <p:cNvPr id="5" name="Slide Number Placeholder 4" hidden="1">
            <a:extLst>
              <a:ext uri="{FF2B5EF4-FFF2-40B4-BE49-F238E27FC236}">
                <a16:creationId xmlns:a16="http://schemas.microsoft.com/office/drawing/2014/main" id="{7A47C243-576D-4419-8844-3296298C1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747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11CC1-4195-4956-AA8E-998AD8EC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7" y="2286000"/>
            <a:ext cx="11029615" cy="2286000"/>
          </a:xfrm>
        </p:spPr>
        <p:txBody>
          <a:bodyPr>
            <a:normAutofit/>
          </a:bodyPr>
          <a:lstStyle/>
          <a:p>
            <a:r>
              <a:rPr lang="en-US" dirty="0"/>
              <a:t>What Might Be The Consequences of Suspending Students on High School Outcomes and Beyond?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38CEB5-B09D-494A-B36B-7A3C01D5D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MDE Office of Special Education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0E4175-9465-411E-ACEC-56CEF62F0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43498" y="6220443"/>
            <a:ext cx="1052511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457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C9306-BA29-404E-B6BB-35CF50B26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Graduation Rate for SE Students X Number of Suspensions in 9th Grade</a:t>
            </a:r>
          </a:p>
        </p:txBody>
      </p:sp>
      <p:pic>
        <p:nvPicPr>
          <p:cNvPr id="8" name="Content Placeholder 7" descr="Four-year high school graduation rate for special education students based on number of suspensions in ninth grade (0 to 4 or more). Full description of graph is available elsewhere on the slide.">
            <a:extLst>
              <a:ext uri="{FF2B5EF4-FFF2-40B4-BE49-F238E27FC236}">
                <a16:creationId xmlns:a16="http://schemas.microsoft.com/office/drawing/2014/main" id="{FB2C11AD-8F64-453A-94D6-B5CB2A45489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87974" y="1936144"/>
            <a:ext cx="10670021" cy="4754880"/>
          </a:xfrm>
        </p:spPr>
      </p:pic>
      <p:sp>
        <p:nvSpPr>
          <p:cNvPr id="5" name="Footer Placeholder 4" hidden="1">
            <a:extLst>
              <a:ext uri="{FF2B5EF4-FFF2-40B4-BE49-F238E27FC236}">
                <a16:creationId xmlns:a16="http://schemas.microsoft.com/office/drawing/2014/main" id="{FF2897CF-DFA9-41CA-9A7F-01418D517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MDE Office of Special Education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4AAD5-F8E2-44BD-B084-7F43D373A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51515" y="6319659"/>
            <a:ext cx="1052511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366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C9306-BA29-404E-B6BB-35CF50B26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College Enrollment Rate for Former SE Students X Number of Suspensions in 9th Grade</a:t>
            </a:r>
          </a:p>
        </p:txBody>
      </p:sp>
      <p:pic>
        <p:nvPicPr>
          <p:cNvPr id="8" name="Content Placeholder 7" descr="Percent of former special education students who enrolled in post-secondary education based on number of suspensions in ninth grade. Full description of graph is available elsewhere on the slide.">
            <a:extLst>
              <a:ext uri="{FF2B5EF4-FFF2-40B4-BE49-F238E27FC236}">
                <a16:creationId xmlns:a16="http://schemas.microsoft.com/office/drawing/2014/main" id="{A70021C1-DCE2-4AF9-85E6-471932ACB56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528438" y="1958925"/>
            <a:ext cx="10617982" cy="4754880"/>
          </a:xfrm>
        </p:spPr>
      </p:pic>
      <p:sp>
        <p:nvSpPr>
          <p:cNvPr id="5" name="Footer Placeholder 4" hidden="1">
            <a:extLst>
              <a:ext uri="{FF2B5EF4-FFF2-40B4-BE49-F238E27FC236}">
                <a16:creationId xmlns:a16="http://schemas.microsoft.com/office/drawing/2014/main" id="{FF2897CF-DFA9-41CA-9A7F-01418D517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MDE Office of Special Education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4AAD5-F8E2-44BD-B084-7F43D373A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20164" y="6348680"/>
            <a:ext cx="1052511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421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C9306-BA29-404E-B6BB-35CF50B26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Dropout Rate for SE Students X Number of Suspensions in 9th Grade</a:t>
            </a:r>
          </a:p>
        </p:txBody>
      </p:sp>
      <p:pic>
        <p:nvPicPr>
          <p:cNvPr id="8" name="Content Placeholder 7" descr="Four-year high school dropout rate for special education students based on number of suspensions in ninth grade. Full description of graph is available elsewhere on the slide.">
            <a:extLst>
              <a:ext uri="{FF2B5EF4-FFF2-40B4-BE49-F238E27FC236}">
                <a16:creationId xmlns:a16="http://schemas.microsoft.com/office/drawing/2014/main" id="{040440DA-3714-48F0-BD4A-42B2776CC44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74335" y="1937899"/>
            <a:ext cx="11029616" cy="4754880"/>
          </a:xfrm>
        </p:spPr>
      </p:pic>
      <p:sp>
        <p:nvSpPr>
          <p:cNvPr id="5" name="Footer Placeholder 4" hidden="1">
            <a:extLst>
              <a:ext uri="{FF2B5EF4-FFF2-40B4-BE49-F238E27FC236}">
                <a16:creationId xmlns:a16="http://schemas.microsoft.com/office/drawing/2014/main" id="{FF2897CF-DFA9-41CA-9A7F-01418D517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MDE Office of Special Education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4AAD5-F8E2-44BD-B084-7F43D373A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5154" y="6327654"/>
            <a:ext cx="1052511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95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C9306-BA29-404E-B6BB-35CF50B26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Graduation and Dropout Rate for SE Students X Number of Suspensions in 9th Grade</a:t>
            </a:r>
          </a:p>
        </p:txBody>
      </p:sp>
      <p:pic>
        <p:nvPicPr>
          <p:cNvPr id="8" name="Content Placeholder 7" descr="Comparison of four-year high school dropout rate and graduation rate for special education students based on number of suspensions in ninth grade. Full description of graph is available elsewhere on the slide.">
            <a:extLst>
              <a:ext uri="{FF2B5EF4-FFF2-40B4-BE49-F238E27FC236}">
                <a16:creationId xmlns:a16="http://schemas.microsoft.com/office/drawing/2014/main" id="{E7C1207B-B3AE-409A-8933-78ECEF1B393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89585" y="1955994"/>
            <a:ext cx="10957777" cy="4754880"/>
          </a:xfrm>
        </p:spPr>
      </p:pic>
      <p:sp>
        <p:nvSpPr>
          <p:cNvPr id="5" name="Footer Placeholder 4" hidden="1">
            <a:extLst>
              <a:ext uri="{FF2B5EF4-FFF2-40B4-BE49-F238E27FC236}">
                <a16:creationId xmlns:a16="http://schemas.microsoft.com/office/drawing/2014/main" id="{FF2897CF-DFA9-41CA-9A7F-01418D517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MDE Office of Special Education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4AAD5-F8E2-44BD-B084-7F43D373A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49904" y="6345749"/>
            <a:ext cx="1052511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079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11CC1-4195-4956-AA8E-998AD8EC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7" y="2286000"/>
            <a:ext cx="11029615" cy="2286000"/>
          </a:xfrm>
        </p:spPr>
        <p:txBody>
          <a:bodyPr>
            <a:normAutofit/>
          </a:bodyPr>
          <a:lstStyle/>
          <a:p>
            <a:r>
              <a:rPr lang="en-US" dirty="0"/>
              <a:t>How Might Attendance Influence High School Outcomes &amp; Beyond?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38CEB5-B09D-494A-B36B-7A3C01D5D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MDE Office of Special Education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0E4175-9465-411E-ACEC-56CEF62F0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2473" y="6403006"/>
            <a:ext cx="1052511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528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C9306-BA29-404E-B6BB-35CF50B26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Graduation Rate for SE Students X Attendance Rate in 9th Grade</a:t>
            </a:r>
          </a:p>
        </p:txBody>
      </p:sp>
      <p:pic>
        <p:nvPicPr>
          <p:cNvPr id="8" name="Content Placeholder 7" descr="Four-year graduation rate for special education students based on ninth grade attendance rate. Full description of graph is available elsewhere on the slide.">
            <a:extLst>
              <a:ext uri="{FF2B5EF4-FFF2-40B4-BE49-F238E27FC236}">
                <a16:creationId xmlns:a16="http://schemas.microsoft.com/office/drawing/2014/main" id="{A4C5FA49-E470-4535-B2AA-144CDE20372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89575" y="1958709"/>
            <a:ext cx="10946212" cy="4754880"/>
          </a:xfrm>
        </p:spPr>
      </p:pic>
      <p:sp>
        <p:nvSpPr>
          <p:cNvPr id="5" name="Footer Placeholder 4" hidden="1">
            <a:extLst>
              <a:ext uri="{FF2B5EF4-FFF2-40B4-BE49-F238E27FC236}">
                <a16:creationId xmlns:a16="http://schemas.microsoft.com/office/drawing/2014/main" id="{FF2897CF-DFA9-41CA-9A7F-01418D517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MDE Office of Special Education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4AAD5-F8E2-44BD-B084-7F43D373A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49914" y="6348464"/>
            <a:ext cx="1052511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929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C9306-BA29-404E-B6BB-35CF50B26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College Enrollment Rate for Former SE Students X Attendance Rate in 9th Grade</a:t>
            </a:r>
          </a:p>
        </p:txBody>
      </p:sp>
      <p:pic>
        <p:nvPicPr>
          <p:cNvPr id="8" name="Content Placeholder 7" descr="College enrollment rate for former special education students based on ninth grade attendance rate. Full description of graph is available elsewhere on the slide.">
            <a:extLst>
              <a:ext uri="{FF2B5EF4-FFF2-40B4-BE49-F238E27FC236}">
                <a16:creationId xmlns:a16="http://schemas.microsoft.com/office/drawing/2014/main" id="{625E00C3-272A-40A8-B26D-F90BBD3EBFE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74345" y="1962140"/>
            <a:ext cx="10857270" cy="4663440"/>
          </a:xfrm>
        </p:spPr>
      </p:pic>
      <p:sp>
        <p:nvSpPr>
          <p:cNvPr id="5" name="Footer Placeholder 4" hidden="1">
            <a:extLst>
              <a:ext uri="{FF2B5EF4-FFF2-40B4-BE49-F238E27FC236}">
                <a16:creationId xmlns:a16="http://schemas.microsoft.com/office/drawing/2014/main" id="{FF2897CF-DFA9-41CA-9A7F-01418D517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MDE Office of Special Education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4AAD5-F8E2-44BD-B084-7F43D373A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5144" y="6341478"/>
            <a:ext cx="1052511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27413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4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0070C0"/>
      </a:hlink>
      <a:folHlink>
        <a:srgbClr val="0070C0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948</TotalTime>
  <Words>2165</Words>
  <Application>Microsoft Office PowerPoint</Application>
  <PresentationFormat>Widescreen</PresentationFormat>
  <Paragraphs>183</Paragraphs>
  <Slides>19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Calibri</vt:lpstr>
      <vt:lpstr>Verdana</vt:lpstr>
      <vt:lpstr>Wingdings 2</vt:lpstr>
      <vt:lpstr>Dividend</vt:lpstr>
      <vt:lpstr>Key Drivers for Improving Secondary Outcomes for Students with Disabilities: A Longitudinal Predictive Model</vt:lpstr>
      <vt:lpstr>What Might Be The Consequences of Suspending Students on High School Outcomes and Beyond?</vt:lpstr>
      <vt:lpstr>Graduation Rate for SE Students X Number of Suspensions in 9th Grade</vt:lpstr>
      <vt:lpstr>College Enrollment Rate for Former SE Students X Number of Suspensions in 9th Grade</vt:lpstr>
      <vt:lpstr>Dropout Rate for SE Students X Number of Suspensions in 9th Grade</vt:lpstr>
      <vt:lpstr>Graduation and Dropout Rate for SE Students X Number of Suspensions in 9th Grade</vt:lpstr>
      <vt:lpstr>How Might Attendance Influence High School Outcomes &amp; Beyond?</vt:lpstr>
      <vt:lpstr>Graduation Rate for SE Students X Attendance Rate in 9th Grade</vt:lpstr>
      <vt:lpstr>College Enrollment Rate for Former SE Students X Attendance Rate in 9th Grade</vt:lpstr>
      <vt:lpstr>Dropout Rate for SE Students X Attendance Rate in 9th Grade</vt:lpstr>
      <vt:lpstr>Graduation and Dropout Rate for SE Students X Attendance Rate in 9th Grade - 2</vt:lpstr>
      <vt:lpstr>Other Actionable Key Drivers of Outcomes for Special Needs Students:</vt:lpstr>
      <vt:lpstr>Group Activity</vt:lpstr>
      <vt:lpstr>Group Activity Instructions</vt:lpstr>
      <vt:lpstr>Impact of Personal Curriculum (PC) Use for SE Students </vt:lpstr>
      <vt:lpstr>Impact of Integration in General Education for SE Students </vt:lpstr>
      <vt:lpstr>Impact of Assessment Type &amp; Curriculum Exposure for SE Students </vt:lpstr>
      <vt:lpstr>Secondary &amp; Post-Secondary Outcomes for Michigan Students with Disabilities</vt:lpstr>
      <vt:lpstr>Secondary &amp; Post-Secondary Outcomes for Michigan Students with Disabilities - 2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Use: Improving Outcomes For Students with Special Needs &amp; Developing Action Steps</dc:title>
  <dc:subject/>
  <dc:creator>MDE, Office of Special Education</dc:creator>
  <cp:keywords/>
  <cp:lastModifiedBy>Cullum, Jerry (MDE)</cp:lastModifiedBy>
  <cp:revision>148</cp:revision>
  <dcterms:created xsi:type="dcterms:W3CDTF">2017-01-05T20:51:09Z</dcterms:created>
  <dcterms:modified xsi:type="dcterms:W3CDTF">2019-10-31T19:16:17Z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